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8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63"/>
    <p:restoredTop sz="94744"/>
  </p:normalViewPr>
  <p:slideViewPr>
    <p:cSldViewPr snapToGrid="0">
      <p:cViewPr varScale="1">
        <p:scale>
          <a:sx n="172" d="100"/>
          <a:sy n="172" d="100"/>
        </p:scale>
        <p:origin x="8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b="1"/>
            </a:pPr>
            <a:r>
              <a:rPr dirty="0"/>
              <a:t>Build: 1</a:t>
            </a:r>
          </a:p>
          <a:p>
            <a:pPr marL="151165" indent="-151165">
              <a:buSzPct val="100000"/>
              <a:buChar char="-"/>
            </a:pPr>
            <a:r>
              <a:rPr dirty="0"/>
              <a:t>Even more terrifying …</a:t>
            </a:r>
          </a:p>
          <a:p>
            <a:pPr marL="151165" indent="-151165">
              <a:buSzPct val="100000"/>
              <a:buChar char="-"/>
            </a:pPr>
            <a:r>
              <a:rPr dirty="0"/>
              <a:t>A call you trusted …</a:t>
            </a:r>
          </a:p>
          <a:p>
            <a:endParaRPr dirty="0"/>
          </a:p>
          <a:p>
            <a:pPr>
              <a:defRPr b="1"/>
            </a:pPr>
            <a:r>
              <a:rPr dirty="0"/>
              <a:t>Build 2:</a:t>
            </a:r>
          </a:p>
          <a:p>
            <a:pPr marL="151165" indent="-151165">
              <a:buSzPct val="100000"/>
              <a:buChar char="-"/>
            </a:pPr>
            <a:r>
              <a:rPr dirty="0"/>
              <a:t>While the example is just imaginary, there are variants of this same in real life …</a:t>
            </a:r>
          </a:p>
          <a:p>
            <a:pPr marL="151165" indent="-151165">
              <a:buSzPct val="100000"/>
              <a:buChar char="-"/>
            </a:pPr>
            <a:r>
              <a:rPr dirty="0"/>
              <a:t>Chinese exchange student …</a:t>
            </a:r>
          </a:p>
          <a:p>
            <a:endParaRPr dirty="0"/>
          </a:p>
          <a:p>
            <a:pPr>
              <a:defRPr b="1"/>
            </a:pPr>
            <a:r>
              <a:rPr dirty="0"/>
              <a:t>Build 3:</a:t>
            </a:r>
          </a:p>
          <a:p>
            <a:pPr marL="151165" indent="-151165">
              <a:buSzPct val="100000"/>
              <a:buChar char="-"/>
            </a:pPr>
            <a:r>
              <a:rPr dirty="0"/>
              <a:t>While the majority of illegal calls promote unlawful …</a:t>
            </a:r>
          </a:p>
          <a:p>
            <a:pPr marL="151165" indent="-151165">
              <a:buSzPct val="100000"/>
              <a:buChar char="-"/>
            </a:pPr>
            <a:r>
              <a:rPr dirty="0"/>
              <a:t>Why is no one doing anything about this?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2" name="Shape 1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87157" indent="-187157">
              <a:buSzPct val="100000"/>
              <a:buAutoNum type="arabicPeriod"/>
            </a:pPr>
            <a:r>
              <a:t>Regulatory &amp; Law enforcement agencies are actively working to combat telephone abuse</a:t>
            </a:r>
          </a:p>
          <a:p>
            <a:endParaRPr/>
          </a:p>
          <a:p>
            <a:r>
              <a:t>2. Bringing cases against perpetrators is time-consuming &amp; regulatory resources often do not scale</a:t>
            </a:r>
          </a:p>
          <a:p>
            <a:endParaRPr/>
          </a:p>
          <a:p>
            <a:r>
              <a:t>3. The biggest challenge is finding the source of an illegal call - a process termed traceback.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Shape 62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25" name="Shape 62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Simulated 10,000 calls per second which is comparable to calls processed by a large carrier.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5;p1" descr="Google Shape;15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52195" cy="457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" name="Google Shape;16;p1" descr="Google Shape;16;p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662" y="91975"/>
            <a:ext cx="662277" cy="273249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itle Text"/>
          <p:cNvSpPr txBox="1">
            <a:spLocks noGrp="1"/>
          </p:cNvSpPr>
          <p:nvPr>
            <p:ph type="title"/>
          </p:nvPr>
        </p:nvSpPr>
        <p:spPr>
          <a:xfrm>
            <a:off x="685800" y="1597820"/>
            <a:ext cx="7772400" cy="110252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>
            <a:normAutofit/>
          </a:bodyPr>
          <a:lstStyle>
            <a:lvl1pPr marL="381000" indent="-304800" algn="ctr">
              <a:buClrTx/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381000" indent="152400" algn="ctr">
              <a:buClrTx/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381000" indent="647700" algn="ctr">
              <a:buClrTx/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381000" indent="1130300" algn="ctr">
              <a:buClrTx/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381000" indent="1612900" algn="ctr">
              <a:buClrTx/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0" name="Body Level One…"/>
          <p:cNvSpPr txBox="1">
            <a:spLocks noGrp="1"/>
          </p:cNvSpPr>
          <p:nvPr>
            <p:ph type="body" idx="1"/>
          </p:nvPr>
        </p:nvSpPr>
        <p:spPr>
          <a:xfrm rot="5400000">
            <a:off x="3086116" y="-1006061"/>
            <a:ext cx="2971770" cy="8229601"/>
          </a:xfrm>
          <a:prstGeom prst="rect">
            <a:avLst/>
          </a:prstGeom>
        </p:spPr>
        <p:txBody>
          <a:bodyPr>
            <a:normAutofit/>
          </a:bodyPr>
          <a:lstStyle>
            <a:lvl1pPr indent="-342900">
              <a:spcBef>
                <a:spcPts val="300"/>
              </a:spcBef>
            </a:lvl1pPr>
            <a:lvl2pPr indent="-342900">
              <a:spcBef>
                <a:spcPts val="300"/>
              </a:spcBef>
            </a:lvl2pPr>
            <a:lvl3pPr>
              <a:spcBef>
                <a:spcPts val="300"/>
              </a:spcBef>
            </a:lvl3pPr>
            <a:lvl4pPr marL="2073728" indent="-587828">
              <a:spcBef>
                <a:spcPts val="300"/>
              </a:spcBef>
            </a:lvl4pPr>
            <a:lvl5pPr marL="2766060" indent="-822960">
              <a:spcBef>
                <a:spcPts val="3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itle Text"/>
          <p:cNvSpPr txBox="1">
            <a:spLocks noGrp="1"/>
          </p:cNvSpPr>
          <p:nvPr>
            <p:ph type="title"/>
          </p:nvPr>
        </p:nvSpPr>
        <p:spPr>
          <a:xfrm rot="5400000">
            <a:off x="5463778" y="1371602"/>
            <a:ext cx="4388645" cy="20574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9" name="Body Level One…"/>
          <p:cNvSpPr txBox="1">
            <a:spLocks noGrp="1"/>
          </p:cNvSpPr>
          <p:nvPr>
            <p:ph type="body" idx="1"/>
          </p:nvPr>
        </p:nvSpPr>
        <p:spPr>
          <a:xfrm rot="5400000">
            <a:off x="1272778" y="-609599"/>
            <a:ext cx="4388645" cy="6019801"/>
          </a:xfrm>
          <a:prstGeom prst="rect">
            <a:avLst/>
          </a:prstGeom>
        </p:spPr>
        <p:txBody>
          <a:bodyPr>
            <a:normAutofit/>
          </a:bodyPr>
          <a:lstStyle>
            <a:lvl1pPr indent="-342900">
              <a:spcBef>
                <a:spcPts val="300"/>
              </a:spcBef>
            </a:lvl1pPr>
            <a:lvl2pPr indent="-342900">
              <a:spcBef>
                <a:spcPts val="300"/>
              </a:spcBef>
            </a:lvl2pPr>
            <a:lvl3pPr>
              <a:spcBef>
                <a:spcPts val="300"/>
              </a:spcBef>
            </a:lvl3pPr>
            <a:lvl4pPr marL="2073728" indent="-587828">
              <a:spcBef>
                <a:spcPts val="300"/>
              </a:spcBef>
            </a:lvl4pPr>
            <a:lvl5pPr marL="2766060" indent="-822960">
              <a:spcBef>
                <a:spcPts val="3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15;p1" descr="Google Shape;15;p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52195" cy="457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Google Shape;16;p1" descr="Google Shape;16;p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5662" y="91975"/>
            <a:ext cx="662277" cy="273249"/>
          </a:xfrm>
          <a:prstGeom prst="rect">
            <a:avLst/>
          </a:prstGeom>
          <a:ln w="12700">
            <a:miter lim="400000"/>
          </a:ln>
        </p:spPr>
      </p:pic>
      <p:sp>
        <p:nvSpPr>
          <p:cNvPr id="2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7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22854"/>
            <a:ext cx="8229600" cy="2971770"/>
          </a:xfrm>
          <a:prstGeom prst="rect">
            <a:avLst/>
          </a:prstGeom>
        </p:spPr>
        <p:txBody>
          <a:bodyPr>
            <a:normAutofit/>
          </a:bodyPr>
          <a:lstStyle>
            <a:lvl1pPr indent="-342900">
              <a:spcBef>
                <a:spcPts val="300"/>
              </a:spcBef>
            </a:lvl1pPr>
            <a:lvl2pPr indent="-342900">
              <a:spcBef>
                <a:spcPts val="300"/>
              </a:spcBef>
            </a:lvl2pPr>
            <a:lvl3pPr>
              <a:spcBef>
                <a:spcPts val="300"/>
              </a:spcBef>
            </a:lvl3pPr>
            <a:lvl4pPr marL="2073728" indent="-587828">
              <a:spcBef>
                <a:spcPts val="300"/>
              </a:spcBef>
            </a:lvl4pPr>
            <a:lvl5pPr marL="2766060" indent="-822960">
              <a:spcBef>
                <a:spcPts val="300"/>
              </a:spcBef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Text"/>
          <p:cNvSpPr txBox="1">
            <a:spLocks noGrp="1"/>
          </p:cNvSpPr>
          <p:nvPr>
            <p:ph type="title"/>
          </p:nvPr>
        </p:nvSpPr>
        <p:spPr>
          <a:xfrm>
            <a:off x="722312" y="1035562"/>
            <a:ext cx="7772401" cy="1021557"/>
          </a:xfrm>
          <a:prstGeom prst="rect">
            <a:avLst/>
          </a:prstGeom>
        </p:spPr>
        <p:txBody>
          <a:bodyPr anchor="t"/>
          <a:lstStyle>
            <a:lvl1pPr algn="l">
              <a:defRPr sz="4000"/>
            </a:lvl1pPr>
          </a:lstStyle>
          <a:p>
            <a:r>
              <a:t>Title Text</a:t>
            </a:r>
          </a:p>
        </p:txBody>
      </p:sp>
      <p:sp>
        <p:nvSpPr>
          <p:cNvPr id="36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722312" y="2180034"/>
            <a:ext cx="7772401" cy="1125141"/>
          </a:xfrm>
          <a:prstGeom prst="rect">
            <a:avLst/>
          </a:prstGeom>
        </p:spPr>
        <p:txBody>
          <a:bodyPr anchor="b">
            <a:normAutofit/>
          </a:bodyPr>
          <a:lstStyle>
            <a:lvl1pPr marL="228600" indent="0">
              <a:buClrTx/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228600" indent="457200">
              <a:buClrTx/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228600" indent="914400">
              <a:buClrTx/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228600" indent="1371600">
              <a:buClrTx/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228600" indent="1828800">
              <a:buClrTx/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476377"/>
            <a:ext cx="4038600" cy="3118248"/>
          </a:xfrm>
          <a:prstGeom prst="rect">
            <a:avLst/>
          </a:prstGeom>
        </p:spPr>
        <p:txBody>
          <a:bodyPr>
            <a:normAutofit/>
          </a:bodyPr>
          <a:lstStyle>
            <a:lvl1pPr indent="-406400">
              <a:spcBef>
                <a:spcPts val="500"/>
              </a:spcBef>
              <a:buSzPts val="2800"/>
              <a:defRPr sz="2800"/>
            </a:lvl1pPr>
            <a:lvl2pPr marL="977900" indent="-444500">
              <a:spcBef>
                <a:spcPts val="500"/>
              </a:spcBef>
              <a:buSzPts val="2800"/>
              <a:defRPr sz="2800"/>
            </a:lvl2pPr>
            <a:lvl3pPr marL="1513839" indent="-497839">
              <a:spcBef>
                <a:spcPts val="500"/>
              </a:spcBef>
              <a:buSzPts val="2800"/>
              <a:defRPr sz="2800"/>
            </a:lvl3pPr>
            <a:lvl4pPr marL="2019300" indent="-533400">
              <a:spcBef>
                <a:spcPts val="500"/>
              </a:spcBef>
              <a:buSzPts val="2800"/>
              <a:defRPr sz="2800"/>
            </a:lvl4pPr>
            <a:lvl5pPr marL="2476500" indent="-533400">
              <a:spcBef>
                <a:spcPts val="500"/>
              </a:spcBef>
              <a:buSzPts val="2800"/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6" name="Google Shape;38;p5"/>
          <p:cNvSpPr txBox="1">
            <a:spLocks noGrp="1"/>
          </p:cNvSpPr>
          <p:nvPr>
            <p:ph type="body" sz="half" idx="21"/>
          </p:nvPr>
        </p:nvSpPr>
        <p:spPr>
          <a:xfrm>
            <a:off x="4648200" y="1476377"/>
            <a:ext cx="4038600" cy="3118248"/>
          </a:xfrm>
          <a:prstGeom prst="rect">
            <a:avLst/>
          </a:prstGeom>
        </p:spPr>
        <p:txBody>
          <a:bodyPr>
            <a:normAutofit/>
          </a:bodyPr>
          <a:lstStyle/>
          <a:p>
            <a:pPr indent="-406400">
              <a:spcBef>
                <a:spcPts val="500"/>
              </a:spcBef>
              <a:buSzPts val="2800"/>
              <a:defRPr sz="2800"/>
            </a:pPr>
            <a:endParaRPr/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Text"/>
          <p:cNvSpPr txBox="1">
            <a:spLocks noGrp="1"/>
          </p:cNvSpPr>
          <p:nvPr>
            <p:ph type="title"/>
          </p:nvPr>
        </p:nvSpPr>
        <p:spPr>
          <a:xfrm>
            <a:off x="457203" y="650503"/>
            <a:ext cx="8229601" cy="80129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5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457200" y="1631156"/>
            <a:ext cx="4040188" cy="2963467"/>
          </a:xfrm>
          <a:prstGeom prst="rect">
            <a:avLst/>
          </a:prstGeom>
        </p:spPr>
        <p:txBody>
          <a:bodyPr>
            <a:normAutofit/>
          </a:bodyPr>
          <a:lstStyle>
            <a:lvl2pPr marL="985519" indent="-426719"/>
            <a:lvl4pPr marL="1993900" indent="-495300"/>
            <a:lvl5pPr marL="2451100" indent="-49530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6" name="Google Shape;45;p6"/>
          <p:cNvSpPr txBox="1">
            <a:spLocks noGrp="1"/>
          </p:cNvSpPr>
          <p:nvPr>
            <p:ph type="body" sz="half" idx="21"/>
          </p:nvPr>
        </p:nvSpPr>
        <p:spPr>
          <a:xfrm>
            <a:off x="4645028" y="1631156"/>
            <a:ext cx="4041776" cy="2963467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/>
          </a:p>
        </p:txBody>
      </p:sp>
      <p:sp>
        <p:nvSpPr>
          <p:cNvPr id="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Text"/>
          <p:cNvSpPr txBox="1">
            <a:spLocks noGrp="1"/>
          </p:cNvSpPr>
          <p:nvPr>
            <p:ph type="title"/>
          </p:nvPr>
        </p:nvSpPr>
        <p:spPr>
          <a:xfrm>
            <a:off x="457203" y="204786"/>
            <a:ext cx="3008314" cy="871539"/>
          </a:xfrm>
          <a:prstGeom prst="rect">
            <a:avLst/>
          </a:prstGeom>
        </p:spPr>
        <p:txBody>
          <a:bodyPr anchor="b"/>
          <a:lstStyle>
            <a:lvl1pPr algn="l"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80" name="Body Level One…"/>
          <p:cNvSpPr txBox="1">
            <a:spLocks noGrp="1"/>
          </p:cNvSpPr>
          <p:nvPr>
            <p:ph type="body" idx="1"/>
          </p:nvPr>
        </p:nvSpPr>
        <p:spPr>
          <a:xfrm>
            <a:off x="3575050" y="204789"/>
            <a:ext cx="5111750" cy="4389836"/>
          </a:xfrm>
          <a:prstGeom prst="rect">
            <a:avLst/>
          </a:prstGeom>
        </p:spPr>
        <p:txBody>
          <a:bodyPr>
            <a:normAutofit/>
          </a:bodyPr>
          <a:lstStyle>
            <a:lvl1pPr indent="-431800">
              <a:spcBef>
                <a:spcPts val="600"/>
              </a:spcBef>
              <a:buSzPts val="3200"/>
              <a:defRPr sz="3200"/>
            </a:lvl1pPr>
            <a:lvl2pPr marL="972457" indent="-464457">
              <a:spcBef>
                <a:spcPts val="600"/>
              </a:spcBef>
              <a:buSzPts val="3200"/>
              <a:defRPr sz="3200"/>
            </a:lvl2pPr>
            <a:lvl3pPr marL="1498600" indent="-508000">
              <a:spcBef>
                <a:spcPts val="600"/>
              </a:spcBef>
              <a:buSzPts val="3200"/>
              <a:defRPr sz="3200"/>
            </a:lvl3pPr>
            <a:lvl4pPr marL="2042160" indent="-568960">
              <a:spcBef>
                <a:spcPts val="600"/>
              </a:spcBef>
              <a:buSzPts val="3200"/>
              <a:defRPr sz="3200"/>
            </a:lvl4pPr>
            <a:lvl5pPr marL="2499360" indent="-568960">
              <a:spcBef>
                <a:spcPts val="600"/>
              </a:spcBef>
              <a:buSzPts val="3200"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Google Shape;61;p9"/>
          <p:cNvSpPr txBox="1">
            <a:spLocks noGrp="1"/>
          </p:cNvSpPr>
          <p:nvPr>
            <p:ph type="body" sz="half" idx="21"/>
          </p:nvPr>
        </p:nvSpPr>
        <p:spPr>
          <a:xfrm>
            <a:off x="457202" y="1076327"/>
            <a:ext cx="3008315" cy="351829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28600" indent="0">
              <a:spcBef>
                <a:spcPts val="200"/>
              </a:spcBef>
              <a:buClrTx/>
              <a:buSzTx/>
              <a:buFontTx/>
              <a:buNone/>
              <a:defRPr sz="2200"/>
            </a:pPr>
            <a:endParaRPr/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Text"/>
          <p:cNvSpPr txBox="1">
            <a:spLocks noGrp="1"/>
          </p:cNvSpPr>
          <p:nvPr>
            <p:ph type="title"/>
          </p:nvPr>
        </p:nvSpPr>
        <p:spPr>
          <a:xfrm>
            <a:off x="1792288" y="3600451"/>
            <a:ext cx="5486401" cy="425055"/>
          </a:xfrm>
          <a:prstGeom prst="rect">
            <a:avLst/>
          </a:prstGeom>
        </p:spPr>
        <p:txBody>
          <a:bodyPr anchor="b"/>
          <a:lstStyle>
            <a:lvl1pPr algn="l"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90" name="Google Shape;67;p10"/>
          <p:cNvSpPr>
            <a:spLocks noGrp="1"/>
          </p:cNvSpPr>
          <p:nvPr>
            <p:ph type="pic" sz="half" idx="21"/>
          </p:nvPr>
        </p:nvSpPr>
        <p:spPr>
          <a:xfrm>
            <a:off x="1792288" y="459581"/>
            <a:ext cx="5486401" cy="3086101"/>
          </a:xfrm>
          <a:prstGeom prst="rect">
            <a:avLst/>
          </a:prstGeom>
        </p:spPr>
        <p:txBody>
          <a:bodyPr lIns="91439" tIns="45719" rIns="91439" bIns="45719"/>
          <a:lstStyle/>
          <a:p>
            <a:endParaRPr/>
          </a:p>
        </p:txBody>
      </p:sp>
      <p:sp>
        <p:nvSpPr>
          <p:cNvPr id="9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92288" y="4025503"/>
            <a:ext cx="5486401" cy="60364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0">
              <a:spcBef>
                <a:spcPts val="200"/>
              </a:spcBef>
              <a:buClrTx/>
              <a:buSzTx/>
              <a:buFontTx/>
              <a:buNone/>
              <a:defRPr sz="1400"/>
            </a:lvl1pPr>
            <a:lvl2pPr marL="228600" indent="457200">
              <a:spcBef>
                <a:spcPts val="200"/>
              </a:spcBef>
              <a:buClrTx/>
              <a:buSzTx/>
              <a:buFontTx/>
              <a:buNone/>
              <a:defRPr sz="1400"/>
            </a:lvl2pPr>
            <a:lvl3pPr marL="228600" indent="914400">
              <a:spcBef>
                <a:spcPts val="200"/>
              </a:spcBef>
              <a:buClrTx/>
              <a:buSzTx/>
              <a:buFontTx/>
              <a:buNone/>
              <a:defRPr sz="1400"/>
            </a:lvl3pPr>
            <a:lvl4pPr marL="228600" indent="1371600">
              <a:spcBef>
                <a:spcPts val="200"/>
              </a:spcBef>
              <a:buClrTx/>
              <a:buSzTx/>
              <a:buFontTx/>
              <a:buNone/>
              <a:defRPr sz="1400"/>
            </a:lvl4pPr>
            <a:lvl5pPr marL="228600" indent="1828800">
              <a:spcBef>
                <a:spcPts val="200"/>
              </a:spcBef>
              <a:buClrTx/>
              <a:buSzTx/>
              <a:buFont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5;p1" descr="Google Shape;15;p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" y="0"/>
            <a:ext cx="9152195" cy="457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Google Shape;16;p1" descr="Google Shape;16;p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55662" y="91975"/>
            <a:ext cx="662277" cy="273249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57200" y="675085"/>
            <a:ext cx="8229600" cy="6676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428216" y="4780053"/>
            <a:ext cx="258585" cy="248266"/>
          </a:xfrm>
          <a:prstGeom prst="rect">
            <a:avLst/>
          </a:prstGeom>
          <a:ln w="12700">
            <a:miter lim="400000"/>
          </a:ln>
        </p:spPr>
        <p:txBody>
          <a:bodyPr wrap="none" lIns="45699" tIns="45699" rIns="45699" bIns="45699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1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457200" marR="0" indent="-381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000000"/>
        </a:buClr>
        <a:buSzPts val="24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914400" marR="0" indent="-3810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000000"/>
        </a:buClr>
        <a:buSzPts val="2400"/>
        <a:buFont typeface="Arial"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485900" marR="0" indent="-45720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000000"/>
        </a:buClr>
        <a:buSzPts val="24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2055585" marR="0" indent="-544285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000000"/>
        </a:buClr>
        <a:buSzPts val="2400"/>
        <a:buFont typeface="Arial"/>
        <a:buChar char="–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2694939" marR="0" indent="-701039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000000"/>
        </a:buClr>
        <a:buSzPts val="2400"/>
        <a:buFont typeface="Arial"/>
        <a:buChar char="»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2814320" marR="0" indent="-42672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000000"/>
        </a:buClr>
        <a:buSzPts val="24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3271520" marR="0" indent="-42672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000000"/>
        </a:buClr>
        <a:buSzPts val="24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3728720" marR="0" indent="-42672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000000"/>
        </a:buClr>
        <a:buSzPts val="24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4185920" marR="0" indent="-426720" algn="l" defTabSz="914400" rtl="0" latinLnBrk="0">
        <a:lnSpc>
          <a:spcPct val="100000"/>
        </a:lnSpc>
        <a:spcBef>
          <a:spcPts val="400"/>
        </a:spcBef>
        <a:spcAft>
          <a:spcPts val="0"/>
        </a:spcAft>
        <a:buClr>
          <a:srgbClr val="000000"/>
        </a:buClr>
        <a:buSzPts val="2400"/>
        <a:buFont typeface="Arial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dahmed@ncsu.edu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obocall.science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0.jpe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12" Type="http://schemas.openxmlformats.org/officeDocument/2006/relationships/image" Target="../media/image19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18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Jäger: Automated Telephone Call Traceback"/>
          <p:cNvSpPr txBox="1">
            <a:spLocks noGrp="1"/>
          </p:cNvSpPr>
          <p:nvPr>
            <p:ph type="ctrTitle"/>
          </p:nvPr>
        </p:nvSpPr>
        <p:spPr>
          <a:xfrm>
            <a:off x="685800" y="1521620"/>
            <a:ext cx="7772400" cy="1102520"/>
          </a:xfrm>
          <a:prstGeom prst="rect">
            <a:avLst/>
          </a:prstGeom>
        </p:spPr>
        <p:txBody>
          <a:bodyPr/>
          <a:lstStyle>
            <a:lvl1pPr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Jäger: Automated Telephone Call Traceback</a:t>
            </a:r>
          </a:p>
        </p:txBody>
      </p:sp>
      <p:sp>
        <p:nvSpPr>
          <p:cNvPr id="120" name="David Adei, Varun Madathil, Sathvik Prasad, Bradley Reaves, and Alessandra Scafuro"/>
          <p:cNvSpPr txBox="1">
            <a:spLocks noGrp="1"/>
          </p:cNvSpPr>
          <p:nvPr>
            <p:ph type="subTitle" sz="quarter" idx="1"/>
          </p:nvPr>
        </p:nvSpPr>
        <p:spPr>
          <a:xfrm>
            <a:off x="1371600" y="3054350"/>
            <a:ext cx="6400800" cy="681711"/>
          </a:xfrm>
          <a:prstGeom prst="rect">
            <a:avLst/>
          </a:prstGeom>
        </p:spPr>
        <p:txBody>
          <a:bodyPr/>
          <a:lstStyle/>
          <a:p>
            <a:pPr marL="236220" indent="-188976" defTabSz="566927">
              <a:spcBef>
                <a:spcPts val="200"/>
              </a:spcBef>
              <a:defRPr sz="1736">
                <a:solidFill>
                  <a:srgbClr val="000000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u="sng">
                <a:latin typeface="Avenir Heavy"/>
                <a:ea typeface="Avenir Heavy"/>
                <a:cs typeface="Avenir Heavy"/>
                <a:sym typeface="Avenir Heavy"/>
              </a:rPr>
              <a:t>David Adei</a:t>
            </a:r>
            <a:r>
              <a:t>, Varun Madathil, Sathvik Prasad, Bradley Reaves, and Alessandra Scafuro</a:t>
            </a:r>
          </a:p>
        </p:txBody>
      </p:sp>
      <p:sp>
        <p:nvSpPr>
          <p:cNvPr id="121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505458" y="4780053"/>
            <a:ext cx="181343" cy="2482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Line"/>
          <p:cNvSpPr/>
          <p:nvPr/>
        </p:nvSpPr>
        <p:spPr>
          <a:xfrm flipV="1">
            <a:off x="7971802" y="2241516"/>
            <a:ext cx="1" cy="2836116"/>
          </a:xfrm>
          <a:prstGeom prst="line">
            <a:avLst/>
          </a:prstGeom>
          <a:ln w="12700">
            <a:solidFill>
              <a:srgbClr val="A7A7A7"/>
            </a:solidFill>
            <a:prstDash val="sysDot"/>
            <a:miter lim="400000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565" name="Line"/>
          <p:cNvSpPr/>
          <p:nvPr/>
        </p:nvSpPr>
        <p:spPr>
          <a:xfrm flipV="1">
            <a:off x="4935562" y="2241516"/>
            <a:ext cx="1" cy="2836116"/>
          </a:xfrm>
          <a:prstGeom prst="line">
            <a:avLst/>
          </a:prstGeom>
          <a:ln w="12700">
            <a:solidFill>
              <a:srgbClr val="A7A7A7"/>
            </a:solidFill>
            <a:prstDash val="sysDot"/>
            <a:miter lim="400000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566" name="Line"/>
          <p:cNvSpPr/>
          <p:nvPr/>
        </p:nvSpPr>
        <p:spPr>
          <a:xfrm flipV="1">
            <a:off x="1897155" y="2241516"/>
            <a:ext cx="1" cy="2836116"/>
          </a:xfrm>
          <a:prstGeom prst="line">
            <a:avLst/>
          </a:prstGeom>
          <a:ln w="12700">
            <a:solidFill>
              <a:srgbClr val="A7A7A7"/>
            </a:solidFill>
            <a:prstDash val="sysDot"/>
            <a:miter lim="400000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567" name="Secure Automation for Traceback"/>
          <p:cNvSpPr txBox="1">
            <a:spLocks noGrp="1"/>
          </p:cNvSpPr>
          <p:nvPr>
            <p:ph type="title"/>
          </p:nvPr>
        </p:nvSpPr>
        <p:spPr>
          <a:xfrm>
            <a:off x="457200" y="675085"/>
            <a:ext cx="8229600" cy="457201"/>
          </a:xfrm>
          <a:prstGeom prst="rect">
            <a:avLst/>
          </a:prstGeom>
        </p:spPr>
        <p:txBody>
          <a:bodyPr/>
          <a:lstStyle>
            <a:lvl1pPr defTabSz="777240">
              <a:defRPr sz="2125" b="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Secure Automation for Traceback</a:t>
            </a:r>
          </a:p>
        </p:txBody>
      </p:sp>
      <p:sp>
        <p:nvSpPr>
          <p:cNvPr id="568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rPr/>
              <a:t>10</a:t>
            </a:fld>
            <a:endParaRPr/>
          </a:p>
        </p:txBody>
      </p:sp>
      <p:sp>
        <p:nvSpPr>
          <p:cNvPr id="569" name="Line"/>
          <p:cNvSpPr/>
          <p:nvPr/>
        </p:nvSpPr>
        <p:spPr>
          <a:xfrm>
            <a:off x="-28537" y="1860550"/>
            <a:ext cx="9342217" cy="0"/>
          </a:xfrm>
          <a:prstGeom prst="line">
            <a:avLst/>
          </a:prstGeom>
          <a:ln w="12700">
            <a:solidFill>
              <a:srgbClr val="000000"/>
            </a:solidFill>
            <a:prstDash val="sysDot"/>
            <a:miter lim="400000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570" name="Traceback Authority (sk, pk)"/>
          <p:cNvSpPr/>
          <p:nvPr/>
        </p:nvSpPr>
        <p:spPr>
          <a:xfrm>
            <a:off x="3933861" y="2009351"/>
            <a:ext cx="2003402" cy="260548"/>
          </a:xfrm>
          <a:prstGeom prst="rect">
            <a:avLst/>
          </a:prstGeom>
          <a:solidFill>
            <a:schemeClr val="accent3">
              <a:satOff val="-6373"/>
              <a:lumOff val="-10823"/>
            </a:schemeClr>
          </a:solidFill>
          <a:ln w="12700">
            <a:solidFill>
              <a:srgbClr val="A7A7A7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 anchor="ctr"/>
          <a:lstStyle>
            <a:lvl1pPr algn="ctr">
              <a:defRPr sz="1100">
                <a:solidFill>
                  <a:srgbClr val="FFFFFF"/>
                </a:solidFill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Traceback Authority (sk, pk)</a:t>
            </a:r>
          </a:p>
        </p:txBody>
      </p:sp>
      <p:grpSp>
        <p:nvGrpSpPr>
          <p:cNvPr id="573" name="Group"/>
          <p:cNvGrpSpPr/>
          <p:nvPr/>
        </p:nvGrpSpPr>
        <p:grpSpPr>
          <a:xfrm>
            <a:off x="1262155" y="2009351"/>
            <a:ext cx="7344647" cy="260548"/>
            <a:chOff x="0" y="0"/>
            <a:chExt cx="7344645" cy="260547"/>
          </a:xfrm>
        </p:grpSpPr>
        <p:sp>
          <p:nvSpPr>
            <p:cNvPr id="571" name="Provider Pi"/>
            <p:cNvSpPr/>
            <p:nvPr/>
          </p:nvSpPr>
          <p:spPr>
            <a:xfrm>
              <a:off x="0" y="0"/>
              <a:ext cx="1270000" cy="2605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7A7A7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100">
                  <a:latin typeface="Avenir Heavy"/>
                  <a:ea typeface="Avenir Heavy"/>
                  <a:cs typeface="Avenir Heavy"/>
                  <a:sym typeface="Avenir Heavy"/>
                </a:defRPr>
              </a:pPr>
              <a:r>
                <a:t>Provider P</a:t>
              </a:r>
              <a:r>
                <a:rPr>
                  <a:latin typeface="Monaco"/>
                  <a:ea typeface="Monaco"/>
                  <a:cs typeface="Monaco"/>
                  <a:sym typeface="Monaco"/>
                </a:rPr>
                <a:t>i</a:t>
              </a:r>
              <a:r>
                <a:t> </a:t>
              </a:r>
            </a:p>
          </p:txBody>
        </p:sp>
        <p:sp>
          <p:nvSpPr>
            <p:cNvPr id="572" name="Record Store"/>
            <p:cNvSpPr/>
            <p:nvPr/>
          </p:nvSpPr>
          <p:spPr>
            <a:xfrm>
              <a:off x="6074645" y="0"/>
              <a:ext cx="1270001" cy="260548"/>
            </a:xfrm>
            <a:prstGeom prst="rect">
              <a:avLst/>
            </a:prstGeom>
            <a:solidFill>
              <a:schemeClr val="accent5">
                <a:lumOff val="23235"/>
              </a:schemeClr>
            </a:solidFill>
            <a:ln w="12700" cap="flat">
              <a:solidFill>
                <a:srgbClr val="A7A7A7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1100">
                  <a:latin typeface="Avenir Heavy"/>
                  <a:ea typeface="Avenir Heavy"/>
                  <a:cs typeface="Avenir Heavy"/>
                  <a:sym typeface="Avenir Heavy"/>
                </a:defRPr>
              </a:lvl1pPr>
            </a:lstStyle>
            <a:p>
              <a:r>
                <a:t>Record Store</a:t>
              </a:r>
            </a:p>
          </p:txBody>
        </p:sp>
      </p:grpSp>
      <p:grpSp>
        <p:nvGrpSpPr>
          <p:cNvPr id="578" name="Group"/>
          <p:cNvGrpSpPr/>
          <p:nvPr/>
        </p:nvGrpSpPr>
        <p:grpSpPr>
          <a:xfrm>
            <a:off x="1893334" y="2359574"/>
            <a:ext cx="3046050" cy="446295"/>
            <a:chOff x="0" y="0"/>
            <a:chExt cx="3046048" cy="446293"/>
          </a:xfrm>
        </p:grpSpPr>
        <p:sp>
          <p:nvSpPr>
            <p:cNvPr id="574" name="Line"/>
            <p:cNvSpPr/>
            <p:nvPr/>
          </p:nvSpPr>
          <p:spPr>
            <a:xfrm>
              <a:off x="0" y="181392"/>
              <a:ext cx="3046049" cy="1"/>
            </a:xfrm>
            <a:prstGeom prst="line">
              <a:avLst/>
            </a:prstGeom>
            <a:noFill/>
            <a:ln w="12700" cap="flat">
              <a:solidFill>
                <a:srgbClr val="535353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575" name="Send { OPRF, (src||dst||ts) }"/>
            <p:cNvSpPr txBox="1"/>
            <p:nvPr/>
          </p:nvSpPr>
          <p:spPr>
            <a:xfrm>
              <a:off x="597486" y="0"/>
              <a:ext cx="2016101" cy="1905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>
                <a:defRPr sz="1100">
                  <a:latin typeface="Avenir Book"/>
                  <a:ea typeface="Avenir Book"/>
                  <a:cs typeface="Avenir Book"/>
                  <a:sym typeface="Avenir Book"/>
                </a:defRPr>
              </a:pPr>
              <a:r>
                <a:t>Send </a:t>
              </a:r>
              <a:r>
                <a:rPr sz="900">
                  <a:solidFill>
                    <a:schemeClr val="accent1">
                      <a:satOff val="-4409"/>
                      <a:lumOff val="-10509"/>
                    </a:schemeClr>
                  </a:solidFill>
                  <a:latin typeface="Monaco"/>
                  <a:ea typeface="Monaco"/>
                  <a:cs typeface="Monaco"/>
                  <a:sym typeface="Monaco"/>
                </a:rPr>
                <a:t>{ OPRF, (</a:t>
              </a:r>
              <a:r>
                <a:rPr sz="900">
                  <a:solidFill>
                    <a:schemeClr val="accent2">
                      <a:satOff val="-4966"/>
                      <a:lumOff val="-10549"/>
                    </a:schemeClr>
                  </a:solidFill>
                  <a:latin typeface="Monaco"/>
                  <a:ea typeface="Monaco"/>
                  <a:cs typeface="Monaco"/>
                  <a:sym typeface="Monaco"/>
                </a:rPr>
                <a:t>src||dst||ts</a:t>
              </a:r>
              <a:r>
                <a:rPr sz="900">
                  <a:solidFill>
                    <a:schemeClr val="accent1">
                      <a:satOff val="-4409"/>
                      <a:lumOff val="-10509"/>
                    </a:schemeClr>
                  </a:solidFill>
                  <a:latin typeface="Monaco"/>
                  <a:ea typeface="Monaco"/>
                  <a:cs typeface="Monaco"/>
                  <a:sym typeface="Monaco"/>
                </a:rPr>
                <a:t>) }</a:t>
              </a:r>
            </a:p>
          </p:txBody>
        </p:sp>
        <p:sp>
          <p:nvSpPr>
            <p:cNvPr id="576" name="Receive { OPRF, label }"/>
            <p:cNvSpPr txBox="1"/>
            <p:nvPr/>
          </p:nvSpPr>
          <p:spPr>
            <a:xfrm>
              <a:off x="589394" y="255793"/>
              <a:ext cx="1564465" cy="190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>
                <a:defRPr sz="1100">
                  <a:latin typeface="Avenir Book"/>
                  <a:ea typeface="Avenir Book"/>
                  <a:cs typeface="Avenir Book"/>
                  <a:sym typeface="Avenir Book"/>
                </a:defRPr>
              </a:pPr>
              <a:r>
                <a:t>Receive </a:t>
              </a:r>
              <a:r>
                <a:rPr sz="900">
                  <a:solidFill>
                    <a:schemeClr val="accent1">
                      <a:satOff val="-4409"/>
                      <a:lumOff val="-10509"/>
                    </a:schemeClr>
                  </a:solidFill>
                  <a:latin typeface="Monaco"/>
                  <a:ea typeface="Monaco"/>
                  <a:cs typeface="Monaco"/>
                  <a:sym typeface="Monaco"/>
                </a:rPr>
                <a:t>{ OPRF, label }</a:t>
              </a:r>
            </a:p>
          </p:txBody>
        </p:sp>
        <p:sp>
          <p:nvSpPr>
            <p:cNvPr id="577" name="Line"/>
            <p:cNvSpPr/>
            <p:nvPr/>
          </p:nvSpPr>
          <p:spPr>
            <a:xfrm>
              <a:off x="0" y="432888"/>
              <a:ext cx="3046049" cy="1"/>
            </a:xfrm>
            <a:prstGeom prst="line">
              <a:avLst/>
            </a:prstGeom>
            <a:noFill/>
            <a:ln w="12700" cap="flat">
              <a:solidFill>
                <a:srgbClr val="535353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</p:grpSp>
      <p:grpSp>
        <p:nvGrpSpPr>
          <p:cNvPr id="583" name="Group"/>
          <p:cNvGrpSpPr/>
          <p:nvPr/>
        </p:nvGrpSpPr>
        <p:grpSpPr>
          <a:xfrm>
            <a:off x="1571348" y="4601451"/>
            <a:ext cx="6406445" cy="248268"/>
            <a:chOff x="0" y="0"/>
            <a:chExt cx="6406443" cy="248267"/>
          </a:xfrm>
        </p:grpSpPr>
        <p:sp>
          <p:nvSpPr>
            <p:cNvPr id="579" name="3"/>
            <p:cNvSpPr/>
            <p:nvPr/>
          </p:nvSpPr>
          <p:spPr>
            <a:xfrm>
              <a:off x="0" y="0"/>
              <a:ext cx="248265" cy="248265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1200">
                  <a:solidFill>
                    <a:srgbClr val="FFFFFF"/>
                  </a:solidFill>
                  <a:latin typeface="Arial Black"/>
                  <a:ea typeface="Arial Black"/>
                  <a:cs typeface="Arial Black"/>
                  <a:sym typeface="Arial Black"/>
                </a:defRPr>
              </a:lvl1pPr>
            </a:lstStyle>
            <a:p>
              <a:r>
                <a:t>3</a:t>
              </a:r>
            </a:p>
          </p:txBody>
        </p:sp>
        <p:grpSp>
          <p:nvGrpSpPr>
            <p:cNvPr id="582" name="Group"/>
            <p:cNvGrpSpPr/>
            <p:nvPr/>
          </p:nvGrpSpPr>
          <p:grpSpPr>
            <a:xfrm>
              <a:off x="321985" y="6856"/>
              <a:ext cx="6084458" cy="241411"/>
              <a:chOff x="0" y="0"/>
              <a:chExt cx="6084456" cy="241409"/>
            </a:xfrm>
          </p:grpSpPr>
          <p:sp>
            <p:nvSpPr>
              <p:cNvPr id="580" name="Line"/>
              <p:cNvSpPr/>
              <p:nvPr/>
            </p:nvSpPr>
            <p:spPr>
              <a:xfrm>
                <a:off x="0" y="241408"/>
                <a:ext cx="6084456" cy="1"/>
              </a:xfrm>
              <a:prstGeom prst="line">
                <a:avLst/>
              </a:prstGeom>
              <a:noFill/>
              <a:ln w="12700" cap="flat">
                <a:solidFill>
                  <a:srgbClr val="535353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1" name="Send (idx, ctx,  )"/>
                  <p:cNvSpPr txBox="1"/>
                  <p:nvPr/>
                </p:nvSpPr>
                <p:spPr>
                  <a:xfrm>
                    <a:off x="275314" y="0"/>
                    <a:ext cx="2849689" cy="210504"/>
                  </a:xfrm>
                  <a:prstGeom prst="rect">
                    <a:avLst/>
                  </a:prstGeom>
                  <a:solidFill>
                    <a:srgbClr val="FFFFFF"/>
                  </a:solidFill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m="http://schemas.openxmlformats.org/officeDocument/2006/math" xmlns="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/>
                  <a:p>
                    <a:pPr>
                      <a:defRPr sz="1100">
                        <a:latin typeface="Avenir Book"/>
                        <a:ea typeface="Avenir Book"/>
                        <a:cs typeface="Avenir Book"/>
                        <a:sym typeface="Avenir Book"/>
                      </a:defRPr>
                    </a:pPr>
                    <a:r>
                      <a:rPr dirty="0"/>
                      <a:t>Send </a:t>
                    </a:r>
                    <a:r>
                      <a:rPr dirty="0">
                        <a:latin typeface="Monaco"/>
                        <a:ea typeface="Monaco"/>
                        <a:cs typeface="Monaco"/>
                        <a:sym typeface="Monaco"/>
                      </a:rPr>
                      <a:t>(</a:t>
                    </a:r>
                    <a:r>
                      <a:rPr dirty="0" err="1">
                        <a:solidFill>
                          <a:schemeClr val="accent3">
                            <a:satOff val="-6373"/>
                            <a:lumOff val="-10823"/>
                          </a:schemeClr>
                        </a:solidFill>
                        <a:latin typeface="Monaco"/>
                        <a:ea typeface="Monaco"/>
                        <a:cs typeface="Monaco"/>
                        <a:sym typeface="Monaco"/>
                      </a:rPr>
                      <a:t>idx</a:t>
                    </a:r>
                    <a:r>
                      <a:rPr dirty="0">
                        <a:solidFill>
                          <a:schemeClr val="accent3">
                            <a:satOff val="-6373"/>
                            <a:lumOff val="-10823"/>
                          </a:schemeClr>
                        </a:solidFill>
                        <a:latin typeface="Monaco"/>
                        <a:ea typeface="Monaco"/>
                        <a:cs typeface="Monaco"/>
                        <a:sym typeface="Monaco"/>
                      </a:rPr>
                      <a:t>, </a:t>
                    </a:r>
                    <a:r>
                      <a:rPr dirty="0" err="1">
                        <a:solidFill>
                          <a:schemeClr val="accent3">
                            <a:satOff val="-6373"/>
                            <a:lumOff val="-10823"/>
                          </a:schemeClr>
                        </a:solidFill>
                        <a:latin typeface="Monaco"/>
                        <a:ea typeface="Monaco"/>
                        <a:cs typeface="Monaco"/>
                        <a:sym typeface="Monaco"/>
                      </a:rPr>
                      <a:t>ctx</a:t>
                    </a:r>
                    <a:r>
                      <a:rPr dirty="0">
                        <a:solidFill>
                          <a:schemeClr val="accent3">
                            <a:satOff val="-6373"/>
                            <a:lumOff val="-10823"/>
                          </a:schemeClr>
                        </a:solidFill>
                        <a:latin typeface="Monaco"/>
                        <a:ea typeface="Monaco"/>
                        <a:cs typeface="Monaco"/>
                        <a:sym typeface="Monaco"/>
                      </a:rPr>
                      <a:t>, </a:t>
                    </a:r>
                    <a14:m>
                      <m:oMath xmlns:m="http://schemas.openxmlformats.org/officeDocument/2006/math">
                        <m:r>
                          <a:rPr sz="1400" i="1">
                            <a:solidFill>
                              <a:srgbClr val="7C9547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a14:m>
                    <a:r>
                      <a:rPr dirty="0">
                        <a:latin typeface="Monaco"/>
                        <a:ea typeface="Monaco"/>
                        <a:cs typeface="Monaco"/>
                        <a:sym typeface="Monaco"/>
                      </a:rPr>
                      <a:t>)</a:t>
                    </a:r>
                    <a:r>
                      <a:rPr lang="en-US" dirty="0">
                        <a:latin typeface="Monaco"/>
                        <a:ea typeface="Monaco"/>
                        <a:cs typeface="Monaco"/>
                        <a:sym typeface="Monaco"/>
                      </a:rPr>
                      <a:t> to Record Store</a:t>
                    </a:r>
                    <a:endParaRPr sz="1400" dirty="0">
                      <a:solidFill>
                        <a:srgbClr val="7C9647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81" name="Send (idx, ctx,  )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5314" y="0"/>
                    <a:ext cx="2849689" cy="210504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2655" t="-5556" r="-1770" b="-33333"/>
                    </a:stretch>
                  </a:blipFill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="" xmlns:m="http://schemas.openxmlformats.org/officeDocument/2006/math" xmlns:ma14="http://schemas.microsoft.com/office/mac/drawingml/2011/main" xmlns:a14="http://schemas.microsoft.com/office/drawing/2010/main" val="1"/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89" name="Group"/>
          <p:cNvGrpSpPr/>
          <p:nvPr/>
        </p:nvGrpSpPr>
        <p:grpSpPr>
          <a:xfrm>
            <a:off x="527547" y="1333712"/>
            <a:ext cx="8088906" cy="384386"/>
            <a:chOff x="0" y="0"/>
            <a:chExt cx="8088904" cy="384385"/>
          </a:xfrm>
        </p:grpSpPr>
        <p:sp>
          <p:nvSpPr>
            <p:cNvPr id="584" name="Provider Pi"/>
            <p:cNvSpPr/>
            <p:nvPr/>
          </p:nvSpPr>
          <p:spPr>
            <a:xfrm>
              <a:off x="744258" y="108062"/>
              <a:ext cx="1270001" cy="26054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rgbClr val="A7A7A7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100">
                  <a:latin typeface="Avenir Heavy"/>
                  <a:ea typeface="Avenir Heavy"/>
                  <a:cs typeface="Avenir Heavy"/>
                  <a:sym typeface="Avenir Heavy"/>
                </a:defRPr>
              </a:pPr>
              <a:r>
                <a:t>Provider P</a:t>
              </a:r>
              <a:r>
                <a:rPr>
                  <a:latin typeface="Monaco"/>
                  <a:ea typeface="Monaco"/>
                  <a:cs typeface="Monaco"/>
                  <a:sym typeface="Monaco"/>
                </a:rPr>
                <a:t>i</a:t>
              </a:r>
              <a:r>
                <a:t> </a:t>
              </a:r>
            </a:p>
          </p:txBody>
        </p:sp>
        <p:sp>
          <p:nvSpPr>
            <p:cNvPr id="585" name="Record Store"/>
            <p:cNvSpPr/>
            <p:nvPr/>
          </p:nvSpPr>
          <p:spPr>
            <a:xfrm>
              <a:off x="6818904" y="108062"/>
              <a:ext cx="1270001" cy="260548"/>
            </a:xfrm>
            <a:prstGeom prst="rect">
              <a:avLst/>
            </a:prstGeom>
            <a:solidFill>
              <a:schemeClr val="accent5">
                <a:lumOff val="23235"/>
              </a:schemeClr>
            </a:solidFill>
            <a:ln w="12700" cap="flat">
              <a:solidFill>
                <a:srgbClr val="A7A7A7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1100">
                  <a:latin typeface="Avenir Heavy"/>
                  <a:ea typeface="Avenir Heavy"/>
                  <a:cs typeface="Avenir Heavy"/>
                  <a:sym typeface="Avenir Heavy"/>
                </a:defRPr>
              </a:lvl1pPr>
            </a:lstStyle>
            <a:p>
              <a:r>
                <a:t>Record Store</a:t>
              </a:r>
            </a:p>
          </p:txBody>
        </p:sp>
        <p:sp>
          <p:nvSpPr>
            <p:cNvPr id="586" name="Line"/>
            <p:cNvSpPr/>
            <p:nvPr/>
          </p:nvSpPr>
          <p:spPr>
            <a:xfrm>
              <a:off x="2021642" y="236536"/>
              <a:ext cx="4792045" cy="1"/>
            </a:xfrm>
            <a:prstGeom prst="line">
              <a:avLst/>
            </a:prstGeom>
            <a:noFill/>
            <a:ln w="12700" cap="flat">
              <a:solidFill>
                <a:schemeClr val="accent3">
                  <a:satOff val="-6373"/>
                  <a:lumOff val="-10823"/>
                </a:schemeClr>
              </a:solidFill>
              <a:prstDash val="solid"/>
              <a:round/>
              <a:tailEnd type="stealth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7" name="Pi sends (idx, ctx,  ) to Record Store"/>
                <p:cNvSpPr txBox="1"/>
                <p:nvPr/>
              </p:nvSpPr>
              <p:spPr>
                <a:xfrm>
                  <a:off x="2940918" y="0"/>
                  <a:ext cx="2965049" cy="23778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 wrap="none" lIns="0" tIns="0" rIns="0" bIns="0" numCol="1" anchor="t">
                  <a:spAutoFit/>
                </a:bodyPr>
                <a:lstStyle/>
                <a:p>
                  <a:pPr>
                    <a:defRPr sz="1200">
                      <a:latin typeface="Avenir Book"/>
                      <a:ea typeface="Avenir Book"/>
                      <a:cs typeface="Avenir Book"/>
                      <a:sym typeface="Avenir Book"/>
                    </a:defRPr>
                  </a:pPr>
                  <a:r>
                    <a:rPr>
                      <a:latin typeface="Monaco"/>
                      <a:ea typeface="Monaco"/>
                      <a:cs typeface="Monaco"/>
                      <a:sym typeface="Monaco"/>
                    </a:rPr>
                    <a:t>Pi</a:t>
                  </a:r>
                  <a:r>
                    <a:t> sends </a:t>
                  </a:r>
                  <a:r>
                    <a:rPr>
                      <a:latin typeface="Monaco"/>
                      <a:ea typeface="Monaco"/>
                      <a:cs typeface="Monaco"/>
                      <a:sym typeface="Monaco"/>
                    </a:rPr>
                    <a:t>(</a:t>
                  </a:r>
                  <a:r>
                    <a:rPr>
                      <a:solidFill>
                        <a:schemeClr val="accent3">
                          <a:satOff val="-6373"/>
                          <a:lumOff val="-10823"/>
                        </a:schemeClr>
                      </a:solidFill>
                      <a:latin typeface="Monaco"/>
                      <a:ea typeface="Monaco"/>
                      <a:cs typeface="Monaco"/>
                      <a:sym typeface="Monaco"/>
                    </a:rPr>
                    <a:t>idx, ctx, </a:t>
                  </a:r>
                  <a14:m>
                    <m:oMath xmlns:m="http://schemas.openxmlformats.org/officeDocument/2006/math">
                      <m:r>
                        <a:rPr sz="1400" i="1">
                          <a:solidFill>
                            <a:srgbClr val="7C9547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a14:m>
                  <a:r>
                    <a:rPr>
                      <a:latin typeface="Monaco"/>
                      <a:ea typeface="Monaco"/>
                      <a:cs typeface="Monaco"/>
                      <a:sym typeface="Monaco"/>
                    </a:rPr>
                    <a:t>)</a:t>
                  </a:r>
                  <a:r>
                    <a:t> to Record Store</a:t>
                  </a:r>
                  <a:endParaRPr sz="1400">
                    <a:solidFill>
                      <a:srgbClr val="7C9647"/>
                    </a:solidFill>
                  </a:endParaRPr>
                </a:p>
              </p:txBody>
            </p:sp>
          </mc:Choice>
          <mc:Fallback xmlns="">
            <p:sp>
              <p:nvSpPr>
                <p:cNvPr id="587" name="Pi sends (idx, ctx,  ) to Record Store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40918" y="0"/>
                  <a:ext cx="2965049" cy="237783"/>
                </a:xfrm>
                <a:prstGeom prst="rect">
                  <a:avLst/>
                </a:prstGeom>
                <a:blipFill>
                  <a:blip r:embed="rId3"/>
                  <a:stretch>
                    <a:fillRect l="-3419" t="-15789" r="-3846" b="-31579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88" name="GOAL"/>
            <p:cNvSpPr txBox="1"/>
            <p:nvPr/>
          </p:nvSpPr>
          <p:spPr>
            <a:xfrm>
              <a:off x="0" y="92285"/>
              <a:ext cx="637878" cy="292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600">
                  <a:solidFill>
                    <a:srgbClr val="28CD41"/>
                  </a:solidFill>
                  <a:latin typeface="Arial Black"/>
                  <a:ea typeface="Arial Black"/>
                  <a:cs typeface="Arial Black"/>
                  <a:sym typeface="Arial Black"/>
                </a:defRPr>
              </a:lvl1pPr>
            </a:lstStyle>
            <a:p>
              <a:r>
                <a:t>GOAL</a:t>
              </a:r>
            </a:p>
          </p:txBody>
        </p:sp>
      </p:grpSp>
      <p:grpSp>
        <p:nvGrpSpPr>
          <p:cNvPr id="592" name="Group"/>
          <p:cNvGrpSpPr/>
          <p:nvPr/>
        </p:nvGrpSpPr>
        <p:grpSpPr>
          <a:xfrm>
            <a:off x="815294" y="2359574"/>
            <a:ext cx="934987" cy="467971"/>
            <a:chOff x="0" y="0"/>
            <a:chExt cx="934985" cy="467970"/>
          </a:xfrm>
        </p:grpSpPr>
        <p:sp>
          <p:nvSpPr>
            <p:cNvPr id="590" name="1"/>
            <p:cNvSpPr/>
            <p:nvPr/>
          </p:nvSpPr>
          <p:spPr>
            <a:xfrm>
              <a:off x="343360" y="0"/>
              <a:ext cx="248266" cy="248265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algn="ctr">
                <a:defRPr sz="1200">
                  <a:solidFill>
                    <a:srgbClr val="FFFFFF"/>
                  </a:solidFill>
                  <a:latin typeface="Arial Black"/>
                  <a:ea typeface="Arial Black"/>
                  <a:cs typeface="Arial Black"/>
                  <a:sym typeface="Arial Black"/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591" name="Compute idx"/>
            <p:cNvSpPr txBox="1"/>
            <p:nvPr/>
          </p:nvSpPr>
          <p:spPr>
            <a:xfrm>
              <a:off x="0" y="213970"/>
              <a:ext cx="934986" cy="254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>
                <a:defRPr sz="1500">
                  <a:latin typeface="Avenir Book"/>
                  <a:ea typeface="Avenir Book"/>
                  <a:cs typeface="Avenir Book"/>
                  <a:sym typeface="Avenir Book"/>
                </a:defRPr>
              </a:pPr>
              <a:r>
                <a:rPr sz="1200"/>
                <a:t>Compute</a:t>
              </a:r>
              <a:r>
                <a:t> </a:t>
              </a:r>
              <a:r>
                <a:rPr sz="1000">
                  <a:solidFill>
                    <a:schemeClr val="accent3">
                      <a:satOff val="-6373"/>
                      <a:lumOff val="-10823"/>
                    </a:schemeClr>
                  </a:solidFill>
                  <a:latin typeface="Monaco"/>
                  <a:ea typeface="Monaco"/>
                  <a:cs typeface="Monaco"/>
                  <a:sym typeface="Monaco"/>
                </a:rPr>
                <a:t>idx</a:t>
              </a:r>
            </a:p>
          </p:txBody>
        </p:sp>
      </p:grpSp>
      <p:grpSp>
        <p:nvGrpSpPr>
          <p:cNvPr id="599" name="Group"/>
          <p:cNvGrpSpPr/>
          <p:nvPr/>
        </p:nvGrpSpPr>
        <p:grpSpPr>
          <a:xfrm>
            <a:off x="494984" y="2998663"/>
            <a:ext cx="2741482" cy="1321822"/>
            <a:chOff x="0" y="0"/>
            <a:chExt cx="2741480" cy="1321821"/>
          </a:xfrm>
        </p:grpSpPr>
        <p:grpSp>
          <p:nvGrpSpPr>
            <p:cNvPr id="595" name="Group"/>
            <p:cNvGrpSpPr/>
            <p:nvPr/>
          </p:nvGrpSpPr>
          <p:grpSpPr>
            <a:xfrm>
              <a:off x="849548" y="0"/>
              <a:ext cx="1891933" cy="1321822"/>
              <a:chOff x="0" y="0"/>
              <a:chExt cx="1891932" cy="1321821"/>
            </a:xfrm>
          </p:grpSpPr>
          <p:sp>
            <p:nvSpPr>
              <p:cNvPr id="593" name="Rectangle"/>
              <p:cNvSpPr/>
              <p:nvPr/>
            </p:nvSpPr>
            <p:spPr>
              <a:xfrm>
                <a:off x="0" y="0"/>
                <a:ext cx="1891933" cy="1321822"/>
              </a:xfrm>
              <a:prstGeom prst="rect">
                <a:avLst/>
              </a:prstGeom>
              <a:solidFill>
                <a:srgbClr val="FFFFFF"/>
              </a:solidFill>
              <a:ln w="12700" cap="flat">
                <a:solidFill>
                  <a:srgbClr val="535353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>
                  <a:defRPr sz="900">
                    <a:latin typeface="Monaco"/>
                    <a:ea typeface="Monaco"/>
                    <a:cs typeface="Monaco"/>
                    <a:sym typeface="Monaco"/>
                  </a:defRPr>
                </a:pPr>
                <a:endParaRPr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4" name="idx = Hash(label)…"/>
                  <p:cNvSpPr txBox="1"/>
                  <p:nvPr/>
                </p:nvSpPr>
                <p:spPr>
                  <a:xfrm>
                    <a:off x="150817" y="81495"/>
                    <a:ext cx="1590298" cy="115883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m="http://schemas.openxmlformats.org/officeDocument/2006/math" xmlns="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/>
                  <a:p>
                    <a:pPr>
                      <a:lnSpc>
                        <a:spcPct val="160000"/>
                      </a:lnSpc>
                      <a:defRPr sz="900">
                        <a:solidFill>
                          <a:schemeClr val="accent1">
                            <a:satOff val="-4409"/>
                            <a:lumOff val="-10509"/>
                          </a:schemeClr>
                        </a:solidFill>
                        <a:latin typeface="Monaco"/>
                        <a:ea typeface="Monaco"/>
                        <a:cs typeface="Monaco"/>
                        <a:sym typeface="Monaco"/>
                      </a:defRPr>
                    </a:pPr>
                    <a:r>
                      <a:rPr>
                        <a:solidFill>
                          <a:schemeClr val="accent3">
                            <a:satOff val="-6373"/>
                            <a:lumOff val="-10823"/>
                          </a:schemeClr>
                        </a:solidFill>
                      </a:rPr>
                      <a:t>idx</a:t>
                    </a:r>
                    <a:r>
                      <a:t> = Hash(label)</a:t>
                    </a:r>
                  </a:p>
                  <a:p>
                    <a:pPr>
                      <a:lnSpc>
                        <a:spcPct val="160000"/>
                      </a:lnSpc>
                      <a:defRPr sz="900">
                        <a:solidFill>
                          <a:schemeClr val="accent1">
                            <a:satOff val="-4409"/>
                            <a:lumOff val="-10509"/>
                          </a:schemeClr>
                        </a:solidFill>
                        <a:latin typeface="Monaco"/>
                        <a:ea typeface="Monaco"/>
                        <a:cs typeface="Monaco"/>
                        <a:sym typeface="Monaco"/>
                      </a:defRPr>
                    </a:pPr>
                    <a:r>
                      <a:t>hop = (Pi-1||Pi||Pi+1)</a:t>
                    </a:r>
                  </a:p>
                  <a:p>
                    <a:pPr>
                      <a:lnSpc>
                        <a:spcPct val="160000"/>
                      </a:lnSpc>
                      <a:defRPr sz="900">
                        <a:solidFill>
                          <a:schemeClr val="accent1">
                            <a:satOff val="-4409"/>
                            <a:lumOff val="-10509"/>
                          </a:schemeClr>
                        </a:solidFill>
                        <a:latin typeface="Monaco"/>
                        <a:ea typeface="Monaco"/>
                        <a:cs typeface="Monaco"/>
                        <a:sym typeface="Monaco"/>
                      </a:defRPr>
                    </a:pPr>
                    <a:r>
                      <a:t>key = (pk, label)</a:t>
                    </a:r>
                  </a:p>
                  <a:p>
                    <a:pPr>
                      <a:lnSpc>
                        <a:spcPct val="160000"/>
                      </a:lnSpc>
                      <a:defRPr sz="900">
                        <a:solidFill>
                          <a:schemeClr val="accent1">
                            <a:satOff val="-4409"/>
                            <a:lumOff val="-10509"/>
                          </a:schemeClr>
                        </a:solidFill>
                        <a:latin typeface="Monaco"/>
                        <a:ea typeface="Monaco"/>
                        <a:cs typeface="Monaco"/>
                        <a:sym typeface="Monaco"/>
                      </a:defRPr>
                    </a:pPr>
                    <a:r>
                      <a:rPr>
                        <a:solidFill>
                          <a:schemeClr val="accent3">
                            <a:satOff val="-6373"/>
                            <a:lumOff val="-10823"/>
                          </a:schemeClr>
                        </a:solidFill>
                      </a:rPr>
                      <a:t>ctx</a:t>
                    </a:r>
                    <a:r>
                      <a:t> = WES.enc(key, hop)</a:t>
                    </a:r>
                  </a:p>
                  <a:p>
                    <a:pPr>
                      <a:lnSpc>
                        <a:spcPct val="160000"/>
                      </a:lnSpc>
                      <a:defRPr sz="900">
                        <a:solidFill>
                          <a:schemeClr val="accent1">
                            <a:satOff val="-4409"/>
                            <a:lumOff val="-10509"/>
                          </a:schemeClr>
                        </a:solidFill>
                        <a:latin typeface="Monaco"/>
                        <a:ea typeface="Monaco"/>
                        <a:cs typeface="Monaco"/>
                        <a:sym typeface="Monaco"/>
                      </a:defRPr>
                    </a:pPr>
                    <a14:m>
                      <m:oMath xmlns:m="http://schemas.openxmlformats.org/officeDocument/2006/math">
                        <m:r>
                          <a:rPr sz="1300" i="1">
                            <a:solidFill>
                              <a:srgbClr val="7C9547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a14:m>
                    <a:r>
                      <a:t> = GS.sign(idx, ctx)</a:t>
                    </a:r>
                    <a:endParaRPr sz="1300">
                      <a:solidFill>
                        <a:srgbClr val="7C9647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4" name="idx = Hash(label)…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0817" y="81495"/>
                    <a:ext cx="1590298" cy="115883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4762" r="-3968" b="-4348"/>
                    </a:stretch>
                  </a:blipFill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98" name="Group"/>
            <p:cNvGrpSpPr/>
            <p:nvPr/>
          </p:nvGrpSpPr>
          <p:grpSpPr>
            <a:xfrm>
              <a:off x="-1" y="305204"/>
              <a:ext cx="696430" cy="711414"/>
              <a:chOff x="0" y="0"/>
              <a:chExt cx="696428" cy="711412"/>
            </a:xfrm>
          </p:grpSpPr>
          <p:sp>
            <p:nvSpPr>
              <p:cNvPr id="596" name="2"/>
              <p:cNvSpPr/>
              <p:nvPr/>
            </p:nvSpPr>
            <p:spPr>
              <a:xfrm>
                <a:off x="224081" y="0"/>
                <a:ext cx="248266" cy="248265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0" tIns="0" rIns="0" bIns="0" numCol="1" anchor="ctr">
                <a:noAutofit/>
              </a:bodyPr>
              <a:lstStyle>
                <a:lvl1pPr algn="ctr">
                  <a:defRPr sz="1200">
                    <a:solidFill>
                      <a:srgbClr val="FFFFFF"/>
                    </a:solidFill>
                    <a:latin typeface="Arial Black"/>
                    <a:ea typeface="Arial Black"/>
                    <a:cs typeface="Arial Black"/>
                    <a:sym typeface="Arial Black"/>
                  </a:defRPr>
                </a:lvl1pPr>
              </a:lstStyle>
              <a:p>
                <a:r>
                  <a:t>2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7" name="Compute…"/>
                  <p:cNvSpPr txBox="1"/>
                  <p:nvPr/>
                </p:nvSpPr>
                <p:spPr>
                  <a:xfrm>
                    <a:off x="-1" y="279726"/>
                    <a:ext cx="696430" cy="431687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m="http://schemas.openxmlformats.org/officeDocument/2006/math" xmlns="" val="1"/>
                    </a:ext>
                  </a:extLst>
                </p:spPr>
                <p:txBody>
                  <a:bodyPr wrap="none" lIns="0" tIns="0" rIns="0" bIns="0" numCol="1" anchor="t">
                    <a:spAutoFit/>
                  </a:bodyPr>
                  <a:lstStyle/>
                  <a:p>
                    <a:pPr algn="ctr">
                      <a:defRPr sz="1500">
                        <a:latin typeface="Avenir Book"/>
                        <a:ea typeface="Avenir Book"/>
                        <a:cs typeface="Avenir Book"/>
                        <a:sym typeface="Avenir Book"/>
                      </a:defRPr>
                    </a:pPr>
                    <a:r>
                      <a:rPr sz="1200"/>
                      <a:t>Compute</a:t>
                    </a:r>
                  </a:p>
                  <a:p>
                    <a:pPr algn="ctr">
                      <a:defRPr sz="1500">
                        <a:latin typeface="Avenir Book"/>
                        <a:ea typeface="Avenir Book"/>
                        <a:cs typeface="Avenir Book"/>
                        <a:sym typeface="Avenir Book"/>
                      </a:defRPr>
                    </a:pPr>
                    <a:r>
                      <a:rPr sz="1000">
                        <a:solidFill>
                          <a:schemeClr val="accent3">
                            <a:satOff val="-6373"/>
                            <a:lumOff val="-10823"/>
                          </a:schemeClr>
                        </a:solidFill>
                        <a:latin typeface="Monaco"/>
                        <a:ea typeface="Monaco"/>
                        <a:cs typeface="Monaco"/>
                        <a:sym typeface="Monaco"/>
                      </a:rPr>
                      <a:t>ctx </a:t>
                    </a:r>
                    <a:r>
                      <a:rPr sz="1000"/>
                      <a:t>and</a:t>
                    </a:r>
                    <a:r>
                      <a:rPr sz="1000">
                        <a:solidFill>
                          <a:schemeClr val="accent3">
                            <a:satOff val="-6373"/>
                            <a:lumOff val="-10823"/>
                          </a:schemeClr>
                        </a:solidFill>
                        <a:latin typeface="Monaco"/>
                        <a:ea typeface="Monaco"/>
                        <a:cs typeface="Monaco"/>
                        <a:sym typeface="Monaco"/>
                      </a:rPr>
                      <a:t> </a:t>
                    </a:r>
                    <a14:m>
                      <m:oMath xmlns:m="http://schemas.openxmlformats.org/officeDocument/2006/math">
                        <m:r>
                          <a:rPr sz="1400" i="1">
                            <a:solidFill>
                              <a:srgbClr val="7C9547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a14:m>
                    <a:endParaRPr sz="1400">
                      <a:solidFill>
                        <a:srgbClr val="7C9647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97" name="Compute…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" y="279726"/>
                    <a:ext cx="696430" cy="43168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0714" t="-11429" r="-8929" b="-5714"/>
                    </a:stretch>
                  </a:blipFill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600" name="Rectangle"/>
          <p:cNvSpPr/>
          <p:nvPr/>
        </p:nvSpPr>
        <p:spPr>
          <a:xfrm>
            <a:off x="1396100" y="3035851"/>
            <a:ext cx="1740186" cy="247848"/>
          </a:xfrm>
          <a:prstGeom prst="rect">
            <a:avLst/>
          </a:prstGeom>
          <a:ln w="25400">
            <a:solidFill>
              <a:srgbClr val="CC0001"/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601" name="Line"/>
          <p:cNvSpPr/>
          <p:nvPr/>
        </p:nvSpPr>
        <p:spPr>
          <a:xfrm flipH="1">
            <a:off x="4929212" y="2635785"/>
            <a:ext cx="553151" cy="1"/>
          </a:xfrm>
          <a:prstGeom prst="line">
            <a:avLst/>
          </a:prstGeom>
          <a:ln w="25400">
            <a:solidFill>
              <a:srgbClr val="CC000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grpSp>
        <p:nvGrpSpPr>
          <p:cNvPr id="604" name="Group"/>
          <p:cNvGrpSpPr/>
          <p:nvPr/>
        </p:nvGrpSpPr>
        <p:grpSpPr>
          <a:xfrm>
            <a:off x="5408510" y="2257128"/>
            <a:ext cx="3099093" cy="759104"/>
            <a:chOff x="0" y="0"/>
            <a:chExt cx="3099092" cy="759103"/>
          </a:xfrm>
        </p:grpSpPr>
        <p:sp>
          <p:nvSpPr>
            <p:cNvPr id="602" name="Rectangle"/>
            <p:cNvSpPr/>
            <p:nvPr/>
          </p:nvSpPr>
          <p:spPr>
            <a:xfrm>
              <a:off x="0" y="0"/>
              <a:ext cx="3099093" cy="759104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CC0001"/>
              </a:solidFill>
              <a:prstDash val="solid"/>
              <a:miter lim="400000"/>
            </a:ln>
            <a:effectLst>
              <a:outerShdw blurRad="177800" dist="25400" dir="5400000" rotWithShape="0">
                <a:srgbClr val="000000">
                  <a:alpha val="69537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3" name="Oblivious Pseudo-Random Functions…"/>
                <p:cNvSpPr txBox="1"/>
                <p:nvPr/>
              </p:nvSpPr>
              <p:spPr>
                <a:xfrm>
                  <a:off x="153801" y="122738"/>
                  <a:ext cx="2791490" cy="513627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 wrap="none" lIns="0" tIns="0" rIns="0" bIns="0" numCol="1" anchor="ctr">
                  <a:spAutoFit/>
                </a:bodyPr>
                <a:lstStyle/>
                <a:p>
                  <a:pPr>
                    <a:defRPr sz="1100">
                      <a:solidFill>
                        <a:srgbClr val="CC0001"/>
                      </a:solidFill>
                      <a:latin typeface="Arial Black"/>
                      <a:ea typeface="Arial Black"/>
                      <a:cs typeface="Arial Black"/>
                      <a:sym typeface="Arial Black"/>
                    </a:defRPr>
                  </a:pPr>
                  <a:r>
                    <a:t>Oblivious Pseudo-Random Functions</a:t>
                  </a:r>
                </a:p>
                <a:p>
                  <a:pPr>
                    <a:defRPr sz="900">
                      <a:solidFill>
                        <a:srgbClr val="535353"/>
                      </a:solidFill>
                      <a:latin typeface="Avenir Book"/>
                      <a:ea typeface="Avenir Book"/>
                      <a:cs typeface="Avenir Book"/>
                      <a:sym typeface="Avenir Book"/>
                    </a:defRPr>
                  </a:pPr>
                  <a:r>
                    <a:t>A 2-party protocol between a server and a client</a:t>
                  </a:r>
                </a:p>
                <a:p>
                  <a:pPr>
                    <a:defRPr sz="900">
                      <a:solidFill>
                        <a:srgbClr val="535353"/>
                      </a:solidFill>
                      <a:latin typeface="Avenir Book"/>
                      <a:ea typeface="Avenir Book"/>
                      <a:cs typeface="Avenir Book"/>
                      <a:sym typeface="Avenir Book"/>
                    </a:defRPr>
                  </a:pPr>
                  <a:r>
                    <a:t> to compute a psedurandom function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sz="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sz="95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a14:m>
                  <a:endParaRPr>
                    <a:solidFill>
                      <a:srgbClr val="000000"/>
                    </a:solidFill>
                  </a:endParaRPr>
                </a:p>
              </p:txBody>
            </p:sp>
          </mc:Choice>
          <mc:Fallback xmlns="">
            <p:sp>
              <p:nvSpPr>
                <p:cNvPr id="603" name="Oblivious Pseudo-Random Functions…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801" y="122738"/>
                  <a:ext cx="2791490" cy="513627"/>
                </a:xfrm>
                <a:prstGeom prst="rect">
                  <a:avLst/>
                </a:prstGeom>
                <a:blipFill>
                  <a:blip r:embed="rId6"/>
                  <a:stretch>
                    <a:fillRect l="-2715" t="-2381" r="-2715" b="-7143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05" name="Line"/>
          <p:cNvSpPr/>
          <p:nvPr/>
        </p:nvSpPr>
        <p:spPr>
          <a:xfrm flipH="1">
            <a:off x="3097348" y="3543103"/>
            <a:ext cx="1840412" cy="333470"/>
          </a:xfrm>
          <a:prstGeom prst="line">
            <a:avLst/>
          </a:prstGeom>
          <a:ln w="25400">
            <a:solidFill>
              <a:srgbClr val="CC000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grpSp>
        <p:nvGrpSpPr>
          <p:cNvPr id="608" name="Group"/>
          <p:cNvGrpSpPr/>
          <p:nvPr/>
        </p:nvGrpSpPr>
        <p:grpSpPr>
          <a:xfrm>
            <a:off x="4830676" y="3198207"/>
            <a:ext cx="3665480" cy="759104"/>
            <a:chOff x="0" y="0"/>
            <a:chExt cx="3665478" cy="759103"/>
          </a:xfrm>
        </p:grpSpPr>
        <p:sp>
          <p:nvSpPr>
            <p:cNvPr id="606" name="Rectangle"/>
            <p:cNvSpPr/>
            <p:nvPr/>
          </p:nvSpPr>
          <p:spPr>
            <a:xfrm>
              <a:off x="0" y="0"/>
              <a:ext cx="3665479" cy="759104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CC0001"/>
              </a:solidFill>
              <a:prstDash val="solid"/>
              <a:miter lim="400000"/>
            </a:ln>
            <a:effectLst>
              <a:outerShdw blurRad="177800" dist="25400" dir="5400000" rotWithShape="0">
                <a:srgbClr val="000000">
                  <a:alpha val="69537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7" name="Witness Encryption based on BLS Signatures…"/>
                <p:cNvSpPr txBox="1"/>
                <p:nvPr/>
              </p:nvSpPr>
              <p:spPr>
                <a:xfrm>
                  <a:off x="104764" y="101461"/>
                  <a:ext cx="3455951" cy="513626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m="http://schemas.openxmlformats.org/officeDocument/2006/math" xmlns="" val="1"/>
                  </a:ext>
                </a:extLst>
              </p:spPr>
              <p:txBody>
                <a:bodyPr wrap="none" lIns="0" tIns="0" rIns="0" bIns="0" numCol="1" anchor="ctr">
                  <a:spAutoFit/>
                </a:bodyPr>
                <a:lstStyle/>
                <a:p>
                  <a:pPr>
                    <a:defRPr sz="1100">
                      <a:solidFill>
                        <a:srgbClr val="CC0001"/>
                      </a:solidFill>
                      <a:latin typeface="Arial Black"/>
                      <a:ea typeface="Arial Black"/>
                      <a:cs typeface="Arial Black"/>
                      <a:sym typeface="Arial Black"/>
                    </a:defRPr>
                  </a:pPr>
                  <a:r>
                    <a:t>Witness Encryption based on BLS Signatures</a:t>
                  </a:r>
                </a:p>
                <a:p>
                  <a:pPr>
                    <a:defRPr sz="900">
                      <a:solidFill>
                        <a:srgbClr val="535353"/>
                      </a:solidFill>
                      <a:latin typeface="Avenir Book"/>
                      <a:ea typeface="Avenir Book"/>
                      <a:cs typeface="Avenir Book"/>
                      <a:sym typeface="Avenir Book"/>
                    </a:defRPr>
                  </a:pPr>
                  <a:r>
                    <a:t>A special public key encryption where encryption key is a </a:t>
                  </a:r>
                </a:p>
                <a:p>
                  <a:pPr>
                    <a:defRPr sz="900">
                      <a:solidFill>
                        <a:srgbClr val="535353"/>
                      </a:solidFill>
                      <a:latin typeface="Avenir Book"/>
                      <a:ea typeface="Avenir Book"/>
                      <a:cs typeface="Avenir Book"/>
                      <a:sym typeface="Avenir Book"/>
                    </a:defRPr>
                  </a:pPr>
                  <a:r>
                    <a:t>tuple </a:t>
                  </a:r>
                  <a:r>
                    <a:rPr>
                      <a:solidFill>
                        <a:srgbClr val="000000"/>
                      </a:solidFill>
                    </a:rPr>
                    <a:t>(pk, </a:t>
                  </a:r>
                  <a14:m>
                    <m:oMath xmlns:m="http://schemas.openxmlformats.org/officeDocument/2006/math">
                      <m:r>
                        <a:rPr sz="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</m:oMath>
                  </a14:m>
                  <a:r>
                    <a:rPr>
                      <a:solidFill>
                        <a:srgbClr val="000000"/>
                      </a:solidFill>
                    </a:rPr>
                    <a:t>)</a:t>
                  </a:r>
                  <a:r>
                    <a:t> and decryption key is signature on </a:t>
                  </a:r>
                  <a14:m>
                    <m:oMath xmlns:m="http://schemas.openxmlformats.org/officeDocument/2006/math">
                      <m:r>
                        <a:rPr sz="95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ℒ</m:t>
                      </m:r>
                    </m:oMath>
                  </a14:m>
                  <a:r>
                    <a:t> using </a:t>
                  </a:r>
                  <a:r>
                    <a:rPr>
                      <a:solidFill>
                        <a:srgbClr val="000000"/>
                      </a:solidFill>
                    </a:rPr>
                    <a:t>sk.</a:t>
                  </a:r>
                </a:p>
              </p:txBody>
            </p:sp>
          </mc:Choice>
          <mc:Fallback xmlns="">
            <p:sp>
              <p:nvSpPr>
                <p:cNvPr id="607" name="Witness Encryption based on BLS Signatures…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764" y="101461"/>
                  <a:ext cx="3455951" cy="513626"/>
                </a:xfrm>
                <a:prstGeom prst="rect">
                  <a:avLst/>
                </a:prstGeom>
                <a:blipFill>
                  <a:blip r:embed="rId7"/>
                  <a:stretch>
                    <a:fillRect l="-2198" r="-2198" b="-9524"/>
                  </a:stretch>
                </a:blipFill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09" name="Line"/>
          <p:cNvSpPr/>
          <p:nvPr/>
        </p:nvSpPr>
        <p:spPr>
          <a:xfrm flipH="1" flipV="1">
            <a:off x="3098530" y="4179190"/>
            <a:ext cx="2205992" cy="351105"/>
          </a:xfrm>
          <a:prstGeom prst="line">
            <a:avLst/>
          </a:prstGeom>
          <a:ln w="25400">
            <a:solidFill>
              <a:srgbClr val="CC0001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grpSp>
        <p:nvGrpSpPr>
          <p:cNvPr id="612" name="Group"/>
          <p:cNvGrpSpPr/>
          <p:nvPr/>
        </p:nvGrpSpPr>
        <p:grpSpPr>
          <a:xfrm>
            <a:off x="5238329" y="4139286"/>
            <a:ext cx="3254000" cy="759104"/>
            <a:chOff x="0" y="0"/>
            <a:chExt cx="3253999" cy="759103"/>
          </a:xfrm>
        </p:grpSpPr>
        <p:sp>
          <p:nvSpPr>
            <p:cNvPr id="610" name="Rectangle"/>
            <p:cNvSpPr/>
            <p:nvPr/>
          </p:nvSpPr>
          <p:spPr>
            <a:xfrm>
              <a:off x="0" y="0"/>
              <a:ext cx="3254000" cy="759104"/>
            </a:xfrm>
            <a:prstGeom prst="rect">
              <a:avLst/>
            </a:prstGeom>
            <a:solidFill>
              <a:srgbClr val="FFFFFF"/>
            </a:solidFill>
            <a:ln w="38100" cap="flat">
              <a:solidFill>
                <a:srgbClr val="CC0001"/>
              </a:solidFill>
              <a:prstDash val="solid"/>
              <a:miter lim="400000"/>
            </a:ln>
            <a:effectLst>
              <a:outerShdw blurRad="177800" dist="25400" dir="5400000" rotWithShape="0">
                <a:srgbClr val="000000">
                  <a:alpha val="69537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611" name="Group Signatures…"/>
            <p:cNvSpPr txBox="1"/>
            <p:nvPr/>
          </p:nvSpPr>
          <p:spPr>
            <a:xfrm>
              <a:off x="100345" y="131901"/>
              <a:ext cx="3053309" cy="495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ctr">
              <a:spAutoFit/>
            </a:bodyPr>
            <a:lstStyle/>
            <a:p>
              <a:pPr>
                <a:defRPr sz="1100">
                  <a:solidFill>
                    <a:srgbClr val="CC0001"/>
                  </a:solidFill>
                  <a:latin typeface="Arial Black"/>
                  <a:ea typeface="Arial Black"/>
                  <a:cs typeface="Arial Black"/>
                  <a:sym typeface="Arial Black"/>
                </a:defRPr>
              </a:pPr>
              <a:r>
                <a:t>Group Signatures</a:t>
              </a:r>
            </a:p>
            <a:p>
              <a:pPr>
                <a:defRPr sz="900">
                  <a:solidFill>
                    <a:srgbClr val="535353"/>
                  </a:solidFill>
                  <a:latin typeface="Avenir Book"/>
                  <a:ea typeface="Avenir Book"/>
                  <a:cs typeface="Avenir Book"/>
                  <a:sym typeface="Avenir Book"/>
                </a:defRPr>
              </a:pPr>
              <a:r>
                <a:t>Members can anonymously messages sign on behalf of the </a:t>
              </a:r>
            </a:p>
            <a:p>
              <a:pPr>
                <a:defRPr sz="900">
                  <a:solidFill>
                    <a:srgbClr val="535353"/>
                  </a:solidFill>
                  <a:latin typeface="Avenir Book"/>
                  <a:ea typeface="Avenir Book"/>
                  <a:cs typeface="Avenir Book"/>
                  <a:sym typeface="Avenir Book"/>
                </a:defRPr>
              </a:pPr>
              <a:r>
                <a:t>Group. But signatures are traceable offering accountability.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7" dur="indefinite" fill="hold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8" presetClass="entr" presetSubtype="1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8" presetClass="entr" presetSubtype="12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8" presetClass="entr" presetSubtype="12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8" presetClass="entr" presetSubtype="12" fill="hold" grpId="1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5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grpId="1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000 0.050040" pathEditMode="relative">
                                      <p:cBhvr>
                                        <p:cTn id="73" dur="500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000 0.050040 L 0.000000 0.097171" pathEditMode="relative">
                                      <p:cBhvr>
                                        <p:cTn id="77" dur="500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97171 L -0.000601 0.140523" pathEditMode="relative">
                                      <p:cBhvr>
                                        <p:cTn id="81" dur="500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" presetClass="entr" presetSubtype="0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8" presetClass="entr" presetSubtype="12" fill="hold" grpId="2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8"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01 0.140523 L -0.000013 0.194599" pathEditMode="relative">
                                      <p:cBhvr>
                                        <p:cTn id="92" dur="500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" presetClass="entr" presetSubtype="0" fill="hold" grpId="2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/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8" presetClass="entr" presetSubtype="12" fill="hold" grpId="2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9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grpId="2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3" presetClass="entr" presetSubtype="16" fill="hold" grpId="29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4" grpId="5" animBg="1" advAuto="0"/>
      <p:bldP spid="565" grpId="7" animBg="1" advAuto="0"/>
      <p:bldP spid="566" grpId="4" animBg="1" advAuto="0"/>
      <p:bldP spid="569" grpId="2" animBg="1" advAuto="0"/>
      <p:bldP spid="570" grpId="6" animBg="1" advAuto="0"/>
      <p:bldP spid="573" grpId="3" animBg="1" advAuto="0"/>
      <p:bldP spid="578" grpId="9" animBg="1" advAuto="0"/>
      <p:bldP spid="583" grpId="29" animBg="1" advAuto="0"/>
      <p:bldP spid="589" grpId="1" animBg="1" advAuto="0"/>
      <p:bldP spid="592" grpId="8" animBg="1" advAuto="0"/>
      <p:bldP spid="599" grpId="12" animBg="1" advAuto="0"/>
      <p:bldP spid="600" grpId="15" animBg="1" advAuto="0"/>
      <p:bldP spid="600" grpId="26" animBg="1" advAuto="0"/>
      <p:bldP spid="601" grpId="11" animBg="1" advAuto="0"/>
      <p:bldP spid="604" grpId="10" animBg="1" advAuto="0"/>
      <p:bldP spid="605" grpId="20" animBg="1" advAuto="0"/>
      <p:bldP spid="608" grpId="19" animBg="1" advAuto="0"/>
      <p:bldP spid="609" grpId="25" animBg="1" advAuto="0"/>
      <p:bldP spid="612" grpId="24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Results"/>
          <p:cNvSpPr txBox="1">
            <a:spLocks noGrp="1"/>
          </p:cNvSpPr>
          <p:nvPr>
            <p:ph type="title"/>
          </p:nvPr>
        </p:nvSpPr>
        <p:spPr>
          <a:xfrm>
            <a:off x="457200" y="660197"/>
            <a:ext cx="8229600" cy="667683"/>
          </a:xfrm>
          <a:prstGeom prst="rect">
            <a:avLst/>
          </a:prstGeom>
        </p:spPr>
        <p:txBody>
          <a:bodyPr/>
          <a:lstStyle/>
          <a:p>
            <a:r>
              <a:t>Results</a:t>
            </a:r>
          </a:p>
        </p:txBody>
      </p:sp>
      <p:sp>
        <p:nvSpPr>
          <p:cNvPr id="615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graphicFrame>
        <p:nvGraphicFramePr>
          <p:cNvPr id="616" name="Table 1"/>
          <p:cNvGraphicFramePr/>
          <p:nvPr/>
        </p:nvGraphicFramePr>
        <p:xfrm>
          <a:off x="1548064" y="1805140"/>
          <a:ext cx="6047868" cy="1533216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15119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19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19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196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55536"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CC0001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Operation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535353"/>
                      </a:solidFill>
                      <a:miter lim="400000"/>
                    </a:lnL>
                    <a:lnR w="6350">
                      <a:solidFill>
                        <a:srgbClr val="535353"/>
                      </a:solidFill>
                      <a:miter lim="400000"/>
                    </a:lnR>
                    <a:lnT w="6350">
                      <a:solidFill>
                        <a:srgbClr val="535353"/>
                      </a:solidFill>
                      <a:miter lim="400000"/>
                    </a:lnT>
                    <a:lnB w="6350">
                      <a:solidFill>
                        <a:srgbClr val="535353"/>
                      </a:solidFill>
                      <a:miter lim="400000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CC0001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Storage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535353"/>
                      </a:solidFill>
                      <a:miter lim="400000"/>
                    </a:lnL>
                    <a:lnR w="6350">
                      <a:solidFill>
                        <a:srgbClr val="535353"/>
                      </a:solidFill>
                    </a:lnR>
                    <a:lnT w="6350">
                      <a:solidFill>
                        <a:srgbClr val="535353"/>
                      </a:solidFill>
                      <a:miter lim="400000"/>
                    </a:lnT>
                    <a:lnB w="6350">
                      <a:solidFill>
                        <a:srgbClr val="535353"/>
                      </a:solidFill>
                      <a:miter lim="400000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CC0001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vCPU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535353"/>
                      </a:solidFill>
                    </a:lnL>
                    <a:lnR w="6350">
                      <a:solidFill>
                        <a:srgbClr val="535353"/>
                      </a:solidFill>
                    </a:lnR>
                    <a:lnT w="6350">
                      <a:solidFill>
                        <a:srgbClr val="535353"/>
                      </a:solidFill>
                      <a:miter lim="400000"/>
                    </a:lnT>
                    <a:lnB w="6350">
                      <a:solidFill>
                        <a:srgbClr val="535353"/>
                      </a:solidFill>
                      <a:miter lim="400000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000">
                          <a:solidFill>
                            <a:srgbClr val="CC0001"/>
                          </a:solidFill>
                          <a:latin typeface="Avenir Heavy"/>
                          <a:ea typeface="Avenir Heavy"/>
                          <a:cs typeface="Avenir Heavy"/>
                          <a:sym typeface="Avenir Heavy"/>
                        </a:rPr>
                        <a:t>Bandwidth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535353"/>
                      </a:solidFill>
                    </a:lnL>
                    <a:lnR w="6350">
                      <a:solidFill>
                        <a:srgbClr val="535353"/>
                      </a:solidFill>
                      <a:miter lim="400000"/>
                    </a:lnR>
                    <a:lnT w="6350">
                      <a:solidFill>
                        <a:srgbClr val="535353"/>
                      </a:solidFill>
                      <a:miter lim="400000"/>
                    </a:lnT>
                    <a:lnB w="6350">
                      <a:solidFill>
                        <a:srgbClr val="535353"/>
                      </a:solidFill>
                      <a:miter lim="400000"/>
                    </a:lnB>
                    <a:solidFill>
                      <a:srgbClr val="DDDD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53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OPRF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535353"/>
                      </a:solidFill>
                      <a:miter lim="400000"/>
                    </a:lnL>
                    <a:lnR w="6350">
                      <a:solidFill>
                        <a:srgbClr val="535353"/>
                      </a:solidFill>
                    </a:lnR>
                    <a:lnT w="6350">
                      <a:solidFill>
                        <a:srgbClr val="535353"/>
                      </a:solidFill>
                      <a:miter lim="400000"/>
                    </a:lnT>
                    <a:lnB w="6350">
                      <a:solidFill>
                        <a:srgbClr val="53535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O(# of Providers)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535353"/>
                      </a:solidFill>
                    </a:lnL>
                    <a:lnR w="6350">
                      <a:solidFill>
                        <a:srgbClr val="535353"/>
                      </a:solidFill>
                    </a:lnR>
                    <a:lnT w="6350">
                      <a:solidFill>
                        <a:srgbClr val="535353"/>
                      </a:solidFill>
                      <a:miter lim="400000"/>
                    </a:lnT>
                    <a:lnB w="6350">
                      <a:solidFill>
                        <a:srgbClr val="53535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4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535353"/>
                      </a:solidFill>
                    </a:lnL>
                    <a:lnR w="6350">
                      <a:solidFill>
                        <a:srgbClr val="535353"/>
                      </a:solidFill>
                    </a:lnR>
                    <a:lnT w="6350">
                      <a:solidFill>
                        <a:srgbClr val="535353"/>
                      </a:solidFill>
                      <a:miter lim="400000"/>
                    </a:lnT>
                    <a:lnB w="6350">
                      <a:solidFill>
                        <a:srgbClr val="53535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25 Mbps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535353"/>
                      </a:solidFill>
                    </a:lnL>
                    <a:lnR w="6350">
                      <a:solidFill>
                        <a:srgbClr val="535353"/>
                      </a:solidFill>
                      <a:miter lim="400000"/>
                    </a:lnR>
                    <a:lnT w="6350">
                      <a:solidFill>
                        <a:srgbClr val="535353"/>
                      </a:solidFill>
                      <a:miter lim="400000"/>
                    </a:lnT>
                    <a:lnB w="6350">
                      <a:solidFill>
                        <a:srgbClr val="535353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53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Group Signatures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535353"/>
                      </a:solidFill>
                      <a:miter lim="400000"/>
                    </a:lnL>
                    <a:lnR w="6350">
                      <a:solidFill>
                        <a:srgbClr val="535353"/>
                      </a:solidFill>
                    </a:lnR>
                    <a:lnT w="6350">
                      <a:solidFill>
                        <a:srgbClr val="535353"/>
                      </a:solidFill>
                    </a:lnT>
                    <a:lnB w="6350">
                      <a:solidFill>
                        <a:srgbClr val="53535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O(# of Providers)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535353"/>
                      </a:solidFill>
                    </a:lnL>
                    <a:lnR w="6350">
                      <a:solidFill>
                        <a:srgbClr val="535353"/>
                      </a:solidFill>
                    </a:lnR>
                    <a:lnT w="6350">
                      <a:solidFill>
                        <a:srgbClr val="535353"/>
                      </a:solidFill>
                    </a:lnT>
                    <a:lnB w="6350">
                      <a:solidFill>
                        <a:srgbClr val="53535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535353"/>
                      </a:solidFill>
                    </a:lnL>
                    <a:lnR w="6350">
                      <a:solidFill>
                        <a:srgbClr val="535353"/>
                      </a:solidFill>
                    </a:lnR>
                    <a:lnT w="6350">
                      <a:solidFill>
                        <a:srgbClr val="535353"/>
                      </a:solidFill>
                    </a:lnT>
                    <a:lnB w="6350">
                      <a:solidFill>
                        <a:srgbClr val="53535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20 Mbps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535353"/>
                      </a:solidFill>
                    </a:lnL>
                    <a:lnR w="6350">
                      <a:solidFill>
                        <a:srgbClr val="535353"/>
                      </a:solidFill>
                      <a:miter lim="400000"/>
                    </a:lnR>
                    <a:lnT w="6350">
                      <a:solidFill>
                        <a:srgbClr val="535353"/>
                      </a:solidFill>
                    </a:lnT>
                    <a:lnB w="6350">
                      <a:solidFill>
                        <a:srgbClr val="535353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53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Traceback Authorization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535353"/>
                      </a:solidFill>
                      <a:miter lim="400000"/>
                    </a:lnL>
                    <a:lnR w="6350">
                      <a:solidFill>
                        <a:srgbClr val="535353"/>
                      </a:solidFill>
                    </a:lnR>
                    <a:lnT w="6350">
                      <a:solidFill>
                        <a:srgbClr val="535353"/>
                      </a:solidFill>
                    </a:lnT>
                    <a:lnB w="6350">
                      <a:solidFill>
                        <a:srgbClr val="53535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O(# of Traces)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535353"/>
                      </a:solidFill>
                    </a:lnL>
                    <a:lnR w="6350">
                      <a:solidFill>
                        <a:srgbClr val="535353"/>
                      </a:solidFill>
                    </a:lnR>
                    <a:lnT w="6350">
                      <a:solidFill>
                        <a:srgbClr val="535353"/>
                      </a:solidFill>
                    </a:lnT>
                    <a:lnB w="6350">
                      <a:solidFill>
                        <a:srgbClr val="53535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1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535353"/>
                      </a:solidFill>
                    </a:lnL>
                    <a:lnR w="6350">
                      <a:solidFill>
                        <a:srgbClr val="535353"/>
                      </a:solidFill>
                    </a:lnR>
                    <a:lnT w="6350">
                      <a:solidFill>
                        <a:srgbClr val="535353"/>
                      </a:solidFill>
                    </a:lnT>
                    <a:lnB w="6350">
                      <a:solidFill>
                        <a:srgbClr val="53535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10 Mbps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535353"/>
                      </a:solidFill>
                    </a:lnL>
                    <a:lnR w="6350">
                      <a:solidFill>
                        <a:srgbClr val="535353"/>
                      </a:solidFill>
                      <a:miter lim="400000"/>
                    </a:lnR>
                    <a:lnT w="6350">
                      <a:solidFill>
                        <a:srgbClr val="535353"/>
                      </a:solidFill>
                    </a:lnT>
                    <a:lnB w="6350">
                      <a:solidFill>
                        <a:srgbClr val="535353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53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Record Store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535353"/>
                      </a:solidFill>
                      <a:miter lim="400000"/>
                    </a:lnL>
                    <a:lnR w="6350">
                      <a:solidFill>
                        <a:srgbClr val="535353"/>
                      </a:solidFill>
                    </a:lnR>
                    <a:lnT w="6350">
                      <a:solidFill>
                        <a:srgbClr val="535353"/>
                      </a:solidFill>
                    </a:lnT>
                    <a:lnB w="6350">
                      <a:solidFill>
                        <a:srgbClr val="53535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O(# of Records)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535353"/>
                      </a:solidFill>
                    </a:lnL>
                    <a:lnR w="6350">
                      <a:solidFill>
                        <a:srgbClr val="535353"/>
                      </a:solidFill>
                    </a:lnR>
                    <a:lnT w="6350">
                      <a:solidFill>
                        <a:srgbClr val="535353"/>
                      </a:solidFill>
                    </a:lnT>
                    <a:lnB w="6350">
                      <a:solidFill>
                        <a:srgbClr val="53535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257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535353"/>
                      </a:solidFill>
                    </a:lnL>
                    <a:lnR w="6350">
                      <a:solidFill>
                        <a:srgbClr val="535353"/>
                      </a:solidFill>
                    </a:lnR>
                    <a:lnT w="6350">
                      <a:solidFill>
                        <a:srgbClr val="535353"/>
                      </a:solidFill>
                    </a:lnT>
                    <a:lnB w="6350">
                      <a:solidFill>
                        <a:srgbClr val="535353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800 Mbps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535353"/>
                      </a:solidFill>
                    </a:lnL>
                    <a:lnR w="6350">
                      <a:solidFill>
                        <a:srgbClr val="535353"/>
                      </a:solidFill>
                      <a:miter lim="400000"/>
                    </a:lnR>
                    <a:lnT w="6350">
                      <a:solidFill>
                        <a:srgbClr val="535353"/>
                      </a:solidFill>
                    </a:lnT>
                    <a:lnB w="6350">
                      <a:solidFill>
                        <a:srgbClr val="535353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536"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All Carriers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535353"/>
                      </a:solidFill>
                      <a:miter lim="400000"/>
                    </a:lnL>
                    <a:lnR w="6350">
                      <a:solidFill>
                        <a:srgbClr val="535353"/>
                      </a:solidFill>
                    </a:lnR>
                    <a:lnT w="6350">
                      <a:solidFill>
                        <a:srgbClr val="535353"/>
                      </a:solidFill>
                    </a:lnT>
                    <a:lnB w="6350">
                      <a:solidFill>
                        <a:srgbClr val="53535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O(1)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535353"/>
                      </a:solidFill>
                    </a:lnL>
                    <a:lnR w="6350">
                      <a:solidFill>
                        <a:srgbClr val="535353"/>
                      </a:solidFill>
                    </a:lnR>
                    <a:lnT w="6350">
                      <a:solidFill>
                        <a:srgbClr val="535353"/>
                      </a:solidFill>
                    </a:lnT>
                    <a:lnB w="6350">
                      <a:solidFill>
                        <a:srgbClr val="53535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208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535353"/>
                      </a:solidFill>
                    </a:lnL>
                    <a:lnR w="6350">
                      <a:solidFill>
                        <a:srgbClr val="535353"/>
                      </a:solidFill>
                    </a:lnR>
                    <a:lnT w="6350">
                      <a:solidFill>
                        <a:srgbClr val="535353"/>
                      </a:solidFill>
                    </a:lnT>
                    <a:lnB w="6350">
                      <a:solidFill>
                        <a:srgbClr val="53535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sz="1800"/>
                      </a:pPr>
                      <a:r>
                        <a:rPr sz="1000">
                          <a:latin typeface="Avenir Book"/>
                          <a:ea typeface="Avenir Book"/>
                          <a:cs typeface="Avenir Book"/>
                          <a:sym typeface="Avenir Book"/>
                        </a:rPr>
                        <a:t>800 Mbps</a:t>
                      </a:r>
                    </a:p>
                  </a:txBody>
                  <a:tcPr marL="0" marR="0" marT="0" marB="0" anchor="ctr" horzOverflow="overflow">
                    <a:lnL w="6350">
                      <a:solidFill>
                        <a:srgbClr val="535353"/>
                      </a:solidFill>
                    </a:lnL>
                    <a:lnR w="6350">
                      <a:solidFill>
                        <a:srgbClr val="535353"/>
                      </a:solidFill>
                      <a:miter lim="400000"/>
                    </a:lnR>
                    <a:lnT w="6350">
                      <a:solidFill>
                        <a:srgbClr val="535353"/>
                      </a:solidFill>
                    </a:lnT>
                    <a:lnB w="6350">
                      <a:solidFill>
                        <a:srgbClr val="535353"/>
                      </a:solidFill>
                      <a:miter lim="400000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619" name="Group"/>
          <p:cNvGrpSpPr/>
          <p:nvPr/>
        </p:nvGrpSpPr>
        <p:grpSpPr>
          <a:xfrm>
            <a:off x="877658" y="3516741"/>
            <a:ext cx="3919107" cy="1264937"/>
            <a:chOff x="-4834" y="0"/>
            <a:chExt cx="3919106" cy="1264936"/>
          </a:xfrm>
        </p:grpSpPr>
        <p:sp>
          <p:nvSpPr>
            <p:cNvPr id="617" name="Traceback Throughput…"/>
            <p:cNvSpPr txBox="1"/>
            <p:nvPr/>
          </p:nvSpPr>
          <p:spPr>
            <a:xfrm>
              <a:off x="756214" y="0"/>
              <a:ext cx="3158058" cy="1264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600">
                  <a:latin typeface="Avenir Book"/>
                  <a:ea typeface="Avenir Book"/>
                  <a:cs typeface="Avenir Book"/>
                  <a:sym typeface="Avenir Book"/>
                </a:defRPr>
              </a:pPr>
              <a:r>
                <a:t>Traceback Throughput </a:t>
              </a:r>
            </a:p>
            <a:p>
              <a:pPr>
                <a:defRPr sz="2500">
                  <a:solidFill>
                    <a:srgbClr val="CC0001"/>
                  </a:solidFill>
                  <a:latin typeface="Arial Black"/>
                  <a:ea typeface="Arial Black"/>
                  <a:cs typeface="Arial Black"/>
                  <a:sym typeface="Arial Black"/>
                </a:defRPr>
              </a:pPr>
              <a:r>
                <a:t>~ 3.5 million</a:t>
              </a:r>
            </a:p>
            <a:p>
              <a:pPr>
                <a:defRPr sz="1500">
                  <a:solidFill>
                    <a:srgbClr val="CC0001"/>
                  </a:solidFill>
                  <a:latin typeface="Avenir Heavy"/>
                  <a:ea typeface="Avenir Heavy"/>
                  <a:cs typeface="Avenir Heavy"/>
                  <a:sym typeface="Avenir Heavy"/>
                </a:defRPr>
              </a:pPr>
              <a:r>
                <a:t>PER MONTH</a:t>
              </a:r>
            </a:p>
            <a:p>
              <a:pPr>
                <a:defRPr sz="1500">
                  <a:latin typeface="Avenir Book"/>
                  <a:ea typeface="Avenir Book"/>
                  <a:cs typeface="Avenir Book"/>
                  <a:sym typeface="Avenir Book"/>
                </a:defRPr>
              </a:pPr>
              <a:r>
                <a:t>~12,000x current throughput</a:t>
              </a:r>
            </a:p>
          </p:txBody>
        </p:sp>
        <p:sp>
          <p:nvSpPr>
            <p:cNvPr id="618" name="Bar Chart"/>
            <p:cNvSpPr/>
            <p:nvPr/>
          </p:nvSpPr>
          <p:spPr>
            <a:xfrm>
              <a:off x="-4835" y="319563"/>
              <a:ext cx="627472" cy="625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A7A7A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</p:grpSp>
      <p:grpSp>
        <p:nvGrpSpPr>
          <p:cNvPr id="622" name="Group"/>
          <p:cNvGrpSpPr/>
          <p:nvPr/>
        </p:nvGrpSpPr>
        <p:grpSpPr>
          <a:xfrm>
            <a:off x="5036387" y="3516741"/>
            <a:ext cx="3875269" cy="1264937"/>
            <a:chOff x="0" y="0"/>
            <a:chExt cx="3875268" cy="1264936"/>
          </a:xfrm>
        </p:grpSpPr>
        <p:sp>
          <p:nvSpPr>
            <p:cNvPr id="620" name="Partial Deployment…"/>
            <p:cNvSpPr txBox="1"/>
            <p:nvPr/>
          </p:nvSpPr>
          <p:spPr>
            <a:xfrm>
              <a:off x="717211" y="0"/>
              <a:ext cx="3158058" cy="1264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600">
                  <a:latin typeface="Avenir Book"/>
                  <a:ea typeface="Avenir Book"/>
                  <a:cs typeface="Avenir Book"/>
                  <a:sym typeface="Avenir Book"/>
                </a:defRPr>
              </a:pPr>
              <a:r>
                <a:t>Partial Deployment </a:t>
              </a:r>
            </a:p>
            <a:p>
              <a:pPr>
                <a:defRPr sz="2500">
                  <a:solidFill>
                    <a:srgbClr val="CC0001"/>
                  </a:solidFill>
                  <a:latin typeface="Arial Black"/>
                  <a:ea typeface="Arial Black"/>
                  <a:cs typeface="Arial Black"/>
                  <a:sym typeface="Arial Black"/>
                </a:defRPr>
              </a:pPr>
              <a:r>
                <a:t>~ 27% success</a:t>
              </a:r>
            </a:p>
            <a:p>
              <a:pPr>
                <a:defRPr sz="1500">
                  <a:latin typeface="Avenir Book"/>
                  <a:ea typeface="Avenir Book"/>
                  <a:cs typeface="Avenir Book"/>
                  <a:sym typeface="Avenir Book"/>
                </a:defRPr>
              </a:pPr>
              <a:r>
                <a:t>If only </a:t>
              </a:r>
              <a:r>
                <a:rPr u="sng">
                  <a:latin typeface="Avenir Heavy"/>
                  <a:ea typeface="Avenir Heavy"/>
                  <a:cs typeface="Avenir Heavy"/>
                  <a:sym typeface="Avenir Heavy"/>
                </a:rPr>
                <a:t>2%</a:t>
              </a:r>
              <a:r>
                <a:t> largest providers participates</a:t>
              </a:r>
            </a:p>
          </p:txBody>
        </p:sp>
        <p:sp>
          <p:nvSpPr>
            <p:cNvPr id="621" name="Ornament 3"/>
            <p:cNvSpPr/>
            <p:nvPr/>
          </p:nvSpPr>
          <p:spPr>
            <a:xfrm>
              <a:off x="0" y="344502"/>
              <a:ext cx="576287" cy="575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1" h="21114" extrusionOk="0">
                  <a:moveTo>
                    <a:pt x="4639" y="1"/>
                  </a:moveTo>
                  <a:cubicBezTo>
                    <a:pt x="3461" y="-16"/>
                    <a:pt x="2280" y="422"/>
                    <a:pt x="1377" y="1328"/>
                  </a:cubicBezTo>
                  <a:cubicBezTo>
                    <a:pt x="-448" y="3156"/>
                    <a:pt x="-459" y="6160"/>
                    <a:pt x="1345" y="8002"/>
                  </a:cubicBezTo>
                  <a:lnTo>
                    <a:pt x="2889" y="9578"/>
                  </a:lnTo>
                  <a:cubicBezTo>
                    <a:pt x="2933" y="9623"/>
                    <a:pt x="3002" y="9623"/>
                    <a:pt x="3046" y="9578"/>
                  </a:cubicBezTo>
                  <a:lnTo>
                    <a:pt x="4414" y="8180"/>
                  </a:lnTo>
                  <a:cubicBezTo>
                    <a:pt x="4458" y="8136"/>
                    <a:pt x="4458" y="8065"/>
                    <a:pt x="4414" y="8020"/>
                  </a:cubicBezTo>
                  <a:lnTo>
                    <a:pt x="2871" y="6442"/>
                  </a:lnTo>
                  <a:cubicBezTo>
                    <a:pt x="1931" y="5482"/>
                    <a:pt x="1920" y="3923"/>
                    <a:pt x="2841" y="2950"/>
                  </a:cubicBezTo>
                  <a:cubicBezTo>
                    <a:pt x="3789" y="1948"/>
                    <a:pt x="5385" y="1966"/>
                    <a:pt x="6350" y="2952"/>
                  </a:cubicBezTo>
                  <a:lnTo>
                    <a:pt x="12838" y="9578"/>
                  </a:lnTo>
                  <a:cubicBezTo>
                    <a:pt x="12882" y="9623"/>
                    <a:pt x="12953" y="9623"/>
                    <a:pt x="12997" y="9578"/>
                  </a:cubicBezTo>
                  <a:lnTo>
                    <a:pt x="14365" y="8180"/>
                  </a:lnTo>
                  <a:cubicBezTo>
                    <a:pt x="14409" y="8136"/>
                    <a:pt x="14409" y="8065"/>
                    <a:pt x="14365" y="8020"/>
                  </a:cubicBezTo>
                  <a:lnTo>
                    <a:pt x="7888" y="1403"/>
                  </a:lnTo>
                  <a:cubicBezTo>
                    <a:pt x="6993" y="489"/>
                    <a:pt x="5817" y="17"/>
                    <a:pt x="4639" y="1"/>
                  </a:cubicBezTo>
                  <a:close/>
                  <a:moveTo>
                    <a:pt x="16042" y="1"/>
                  </a:moveTo>
                  <a:cubicBezTo>
                    <a:pt x="14864" y="17"/>
                    <a:pt x="13688" y="489"/>
                    <a:pt x="12793" y="1403"/>
                  </a:cubicBezTo>
                  <a:lnTo>
                    <a:pt x="11291" y="2938"/>
                  </a:lnTo>
                  <a:cubicBezTo>
                    <a:pt x="11247" y="2983"/>
                    <a:pt x="11247" y="3054"/>
                    <a:pt x="11291" y="3099"/>
                  </a:cubicBezTo>
                  <a:lnTo>
                    <a:pt x="12661" y="4497"/>
                  </a:lnTo>
                  <a:cubicBezTo>
                    <a:pt x="12704" y="4541"/>
                    <a:pt x="12774" y="4541"/>
                    <a:pt x="12817" y="4497"/>
                  </a:cubicBezTo>
                  <a:lnTo>
                    <a:pt x="14360" y="2920"/>
                  </a:lnTo>
                  <a:cubicBezTo>
                    <a:pt x="15302" y="1959"/>
                    <a:pt x="16828" y="1949"/>
                    <a:pt x="17781" y="2891"/>
                  </a:cubicBezTo>
                  <a:cubicBezTo>
                    <a:pt x="18761" y="3859"/>
                    <a:pt x="18744" y="5490"/>
                    <a:pt x="17779" y="6475"/>
                  </a:cubicBezTo>
                  <a:lnTo>
                    <a:pt x="11292" y="13102"/>
                  </a:lnTo>
                  <a:cubicBezTo>
                    <a:pt x="11249" y="13147"/>
                    <a:pt x="11249" y="13220"/>
                    <a:pt x="11292" y="13264"/>
                  </a:cubicBezTo>
                  <a:lnTo>
                    <a:pt x="12661" y="14662"/>
                  </a:lnTo>
                  <a:cubicBezTo>
                    <a:pt x="12704" y="14706"/>
                    <a:pt x="12774" y="14706"/>
                    <a:pt x="12817" y="14662"/>
                  </a:cubicBezTo>
                  <a:lnTo>
                    <a:pt x="19337" y="8002"/>
                  </a:lnTo>
                  <a:cubicBezTo>
                    <a:pt x="21140" y="6160"/>
                    <a:pt x="21129" y="3156"/>
                    <a:pt x="19304" y="1328"/>
                  </a:cubicBezTo>
                  <a:cubicBezTo>
                    <a:pt x="18401" y="423"/>
                    <a:pt x="17220" y="-16"/>
                    <a:pt x="16042" y="1"/>
                  </a:cubicBezTo>
                  <a:close/>
                  <a:moveTo>
                    <a:pt x="7941" y="6406"/>
                  </a:moveTo>
                  <a:cubicBezTo>
                    <a:pt x="7913" y="6406"/>
                    <a:pt x="7886" y="6419"/>
                    <a:pt x="7864" y="6441"/>
                  </a:cubicBezTo>
                  <a:lnTo>
                    <a:pt x="1387" y="13058"/>
                  </a:lnTo>
                  <a:cubicBezTo>
                    <a:pt x="-403" y="14886"/>
                    <a:pt x="-460" y="17862"/>
                    <a:pt x="1312" y="19707"/>
                  </a:cubicBezTo>
                  <a:cubicBezTo>
                    <a:pt x="3102" y="21571"/>
                    <a:pt x="6043" y="21583"/>
                    <a:pt x="7846" y="19740"/>
                  </a:cubicBezTo>
                  <a:lnTo>
                    <a:pt x="9389" y="18164"/>
                  </a:lnTo>
                  <a:cubicBezTo>
                    <a:pt x="9432" y="18120"/>
                    <a:pt x="9432" y="18047"/>
                    <a:pt x="9389" y="18003"/>
                  </a:cubicBezTo>
                  <a:lnTo>
                    <a:pt x="8021" y="16605"/>
                  </a:lnTo>
                  <a:cubicBezTo>
                    <a:pt x="7977" y="16560"/>
                    <a:pt x="7907" y="16560"/>
                    <a:pt x="7864" y="16605"/>
                  </a:cubicBezTo>
                  <a:lnTo>
                    <a:pt x="6319" y="18182"/>
                  </a:lnTo>
                  <a:cubicBezTo>
                    <a:pt x="5379" y="19143"/>
                    <a:pt x="3855" y="19153"/>
                    <a:pt x="2902" y="18212"/>
                  </a:cubicBezTo>
                  <a:cubicBezTo>
                    <a:pt x="1921" y="17243"/>
                    <a:pt x="1937" y="15613"/>
                    <a:pt x="2902" y="14627"/>
                  </a:cubicBezTo>
                  <a:lnTo>
                    <a:pt x="9389" y="7999"/>
                  </a:lnTo>
                  <a:cubicBezTo>
                    <a:pt x="9432" y="7954"/>
                    <a:pt x="9432" y="7883"/>
                    <a:pt x="9389" y="7839"/>
                  </a:cubicBezTo>
                  <a:lnTo>
                    <a:pt x="8021" y="6441"/>
                  </a:lnTo>
                  <a:cubicBezTo>
                    <a:pt x="7999" y="6419"/>
                    <a:pt x="7970" y="6406"/>
                    <a:pt x="7941" y="6406"/>
                  </a:cubicBezTo>
                  <a:close/>
                  <a:moveTo>
                    <a:pt x="7764" y="11488"/>
                  </a:moveTo>
                  <a:cubicBezTo>
                    <a:pt x="7735" y="11488"/>
                    <a:pt x="7706" y="11500"/>
                    <a:pt x="7684" y="11523"/>
                  </a:cubicBezTo>
                  <a:lnTo>
                    <a:pt x="6316" y="12921"/>
                  </a:lnTo>
                  <a:cubicBezTo>
                    <a:pt x="6273" y="12965"/>
                    <a:pt x="6273" y="13036"/>
                    <a:pt x="6316" y="13081"/>
                  </a:cubicBezTo>
                  <a:lnTo>
                    <a:pt x="12793" y="19698"/>
                  </a:lnTo>
                  <a:cubicBezTo>
                    <a:pt x="14583" y="21526"/>
                    <a:pt x="17497" y="21584"/>
                    <a:pt x="19304" y="19773"/>
                  </a:cubicBezTo>
                  <a:cubicBezTo>
                    <a:pt x="21129" y="17946"/>
                    <a:pt x="21139" y="14941"/>
                    <a:pt x="19337" y="13099"/>
                  </a:cubicBezTo>
                  <a:lnTo>
                    <a:pt x="17794" y="11523"/>
                  </a:lnTo>
                  <a:cubicBezTo>
                    <a:pt x="17750" y="11478"/>
                    <a:pt x="17679" y="11478"/>
                    <a:pt x="17635" y="11523"/>
                  </a:cubicBezTo>
                  <a:lnTo>
                    <a:pt x="16267" y="12921"/>
                  </a:lnTo>
                  <a:cubicBezTo>
                    <a:pt x="16223" y="12965"/>
                    <a:pt x="16223" y="13036"/>
                    <a:pt x="16267" y="13081"/>
                  </a:cubicBezTo>
                  <a:lnTo>
                    <a:pt x="17810" y="14657"/>
                  </a:lnTo>
                  <a:cubicBezTo>
                    <a:pt x="18751" y="15618"/>
                    <a:pt x="18761" y="17177"/>
                    <a:pt x="17841" y="18151"/>
                  </a:cubicBezTo>
                  <a:cubicBezTo>
                    <a:pt x="16892" y="19153"/>
                    <a:pt x="15296" y="19135"/>
                    <a:pt x="14331" y="18149"/>
                  </a:cubicBezTo>
                  <a:lnTo>
                    <a:pt x="7843" y="11523"/>
                  </a:lnTo>
                  <a:cubicBezTo>
                    <a:pt x="7821" y="11500"/>
                    <a:pt x="7792" y="11488"/>
                    <a:pt x="7764" y="11488"/>
                  </a:cubicBezTo>
                  <a:close/>
                </a:path>
              </a:pathLst>
            </a:custGeom>
            <a:solidFill>
              <a:srgbClr val="A7A7A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</p:grpSp>
      <p:sp>
        <p:nvSpPr>
          <p:cNvPr id="623" name="Results from Simulating 10,000 calls per second"/>
          <p:cNvSpPr txBox="1"/>
          <p:nvPr/>
        </p:nvSpPr>
        <p:spPr>
          <a:xfrm>
            <a:off x="2568829" y="1436335"/>
            <a:ext cx="3566148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300"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r>
              <a:t>Results from Simulating 10,000 calls per second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0"/>
                                      </p:to>
                                    </p:set>
                                    <p:animEffect filter="image" prLst="opacity: 0.20; ">
                                      <p:cBhvr>
                                        <p:cTn id="7" dur="indefinite" fill="hold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0"/>
                                      </p:to>
                                    </p:set>
                                    <p:animEffect filter="image" prLst="opacity: 0.20; ">
                                      <p:cBhvr>
                                        <p:cTn id="11" dur="indefinite" fill="hold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mph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0"/>
                                      </p:to>
                                    </p:set>
                                    <p:animEffect filter="image" prLst="opacity: 0.20; ">
                                      <p:cBhvr>
                                        <p:cTn id="21" dur="indefinite" fill="hold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6" grpId="2" animBg="1" advAuto="0"/>
      <p:bldP spid="619" grpId="3" animBg="1" advAuto="0"/>
      <p:bldP spid="619" grpId="4" animBg="1" advAuto="0"/>
      <p:bldP spid="622" grpId="5" animBg="1" advAuto="0"/>
      <p:bldP spid="623" grpId="1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Key Takeaways"/>
          <p:cNvSpPr txBox="1">
            <a:spLocks noGrp="1"/>
          </p:cNvSpPr>
          <p:nvPr>
            <p:ph type="title"/>
          </p:nvPr>
        </p:nvSpPr>
        <p:spPr>
          <a:xfrm>
            <a:off x="-1384736" y="668735"/>
            <a:ext cx="8229601" cy="457201"/>
          </a:xfrm>
          <a:prstGeom prst="rect">
            <a:avLst/>
          </a:prstGeom>
        </p:spPr>
        <p:txBody>
          <a:bodyPr/>
          <a:lstStyle>
            <a:lvl1pPr defTabSz="777240">
              <a:defRPr sz="2125" b="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Key Takeaways</a:t>
            </a:r>
          </a:p>
        </p:txBody>
      </p:sp>
      <p:sp>
        <p:nvSpPr>
          <p:cNvPr id="628" name="Define the notion of a secure traceback.…"/>
          <p:cNvSpPr txBox="1">
            <a:spLocks noGrp="1"/>
          </p:cNvSpPr>
          <p:nvPr>
            <p:ph type="body" sz="half" idx="1"/>
          </p:nvPr>
        </p:nvSpPr>
        <p:spPr>
          <a:xfrm>
            <a:off x="457200" y="1350170"/>
            <a:ext cx="4545729" cy="314128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50000"/>
              </a:lnSpc>
              <a:buSzPts val="1600"/>
              <a:defRPr sz="16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Define the notion of a secure traceback.</a:t>
            </a:r>
          </a:p>
          <a:p>
            <a:pPr>
              <a:lnSpc>
                <a:spcPct val="150000"/>
              </a:lnSpc>
              <a:buSzPts val="1600"/>
              <a:defRPr sz="16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Designed UC-secure suit of protocols to realize a secure traceback.</a:t>
            </a:r>
          </a:p>
          <a:p>
            <a:pPr>
              <a:lnSpc>
                <a:spcPct val="150000"/>
              </a:lnSpc>
              <a:buSzPts val="1600"/>
              <a:defRPr sz="16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Demonstrated that Jäger is scalable and works in partial deployment.</a:t>
            </a:r>
          </a:p>
          <a:p>
            <a:pPr>
              <a:lnSpc>
                <a:spcPct val="150000"/>
              </a:lnSpc>
              <a:buSzPts val="1600"/>
              <a:defRPr sz="16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Jäger revolutionizes telephone abuse investigation. </a:t>
            </a:r>
          </a:p>
        </p:txBody>
      </p:sp>
      <p:sp>
        <p:nvSpPr>
          <p:cNvPr id="629" name="Slide Number"/>
          <p:cNvSpPr txBox="1">
            <a:spLocks noGrp="1"/>
          </p:cNvSpPr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630" name="Rectangle"/>
          <p:cNvSpPr/>
          <p:nvPr/>
        </p:nvSpPr>
        <p:spPr>
          <a:xfrm>
            <a:off x="5828066" y="-139890"/>
            <a:ext cx="3593044" cy="5566012"/>
          </a:xfrm>
          <a:prstGeom prst="rect">
            <a:avLst/>
          </a:prstGeom>
          <a:solidFill>
            <a:srgbClr val="A7A7A7">
              <a:alpha val="8284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grpSp>
        <p:nvGrpSpPr>
          <p:cNvPr id="633" name="Group"/>
          <p:cNvGrpSpPr/>
          <p:nvPr/>
        </p:nvGrpSpPr>
        <p:grpSpPr>
          <a:xfrm>
            <a:off x="6914115" y="3213266"/>
            <a:ext cx="1268153" cy="1487772"/>
            <a:chOff x="0" y="0"/>
            <a:chExt cx="1268152" cy="1487770"/>
          </a:xfrm>
        </p:grpSpPr>
        <p:pic>
          <p:nvPicPr>
            <p:cNvPr id="631" name="frame.png" descr="frame.png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-1" y="0"/>
              <a:ext cx="1268154" cy="126815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632" name="Link to Full Paper"/>
            <p:cNvSpPr txBox="1"/>
            <p:nvPr/>
          </p:nvSpPr>
          <p:spPr>
            <a:xfrm>
              <a:off x="3808" y="1284570"/>
              <a:ext cx="1260400" cy="203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200">
                  <a:solidFill>
                    <a:srgbClr val="C90E0F"/>
                  </a:solidFill>
                  <a:latin typeface="Avenir Heavy"/>
                  <a:ea typeface="Avenir Heavy"/>
                  <a:cs typeface="Avenir Heavy"/>
                  <a:sym typeface="Avenir Heavy"/>
                </a:defRPr>
              </a:lvl1pPr>
            </a:lstStyle>
            <a:p>
              <a:r>
                <a:t>Link to Full Paper</a:t>
              </a:r>
            </a:p>
          </p:txBody>
        </p:sp>
      </p:grpSp>
      <p:sp>
        <p:nvSpPr>
          <p:cNvPr id="634" name="Thank You"/>
          <p:cNvSpPr txBox="1"/>
          <p:nvPr/>
        </p:nvSpPr>
        <p:spPr>
          <a:xfrm>
            <a:off x="6588001" y="668735"/>
            <a:ext cx="1920380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2600">
                <a:solidFill>
                  <a:srgbClr val="C90E0F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r>
              <a:t>Thank You</a:t>
            </a:r>
          </a:p>
        </p:txBody>
      </p:sp>
      <p:sp>
        <p:nvSpPr>
          <p:cNvPr id="635" name="David L. Adei…"/>
          <p:cNvSpPr txBox="1"/>
          <p:nvPr/>
        </p:nvSpPr>
        <p:spPr>
          <a:xfrm>
            <a:off x="6821979" y="1350170"/>
            <a:ext cx="1452424" cy="577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10000"/>
              </a:lnSpc>
              <a:defRPr sz="1800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David L. Adei</a:t>
            </a:r>
          </a:p>
          <a:p>
            <a:pPr algn="ctr">
              <a:lnSpc>
                <a:spcPct val="110000"/>
              </a:lnSpc>
              <a:defRPr sz="1300" u="sng">
                <a:solidFill>
                  <a:srgbClr val="0068DA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>
                <a:hlinkClick r:id="rId3"/>
              </a:rPr>
              <a:t>dahmed@ncsu.edu</a:t>
            </a:r>
          </a:p>
        </p:txBody>
      </p:sp>
      <p:sp>
        <p:nvSpPr>
          <p:cNvPr id="636" name="Robocall⊛Science…"/>
          <p:cNvSpPr txBox="1"/>
          <p:nvPr/>
        </p:nvSpPr>
        <p:spPr>
          <a:xfrm>
            <a:off x="6545064" y="2297319"/>
            <a:ext cx="2006254" cy="515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defRPr sz="1800" b="1"/>
            </a:pPr>
            <a:r>
              <a:t>Robocall⊛Science</a:t>
            </a:r>
          </a:p>
          <a:p>
            <a:pPr algn="ctr">
              <a:defRPr sz="1300" u="sng">
                <a:solidFill>
                  <a:srgbClr val="0068DA"/>
                </a:solidFill>
                <a:latin typeface="Avenir Book"/>
                <a:ea typeface="Avenir Book"/>
                <a:cs typeface="Avenir Book"/>
                <a:sym typeface="Avenir Book"/>
              </a:defRPr>
            </a:pPr>
            <a:r>
              <a:rPr>
                <a:hlinkClick r:id="rId4"/>
              </a:rPr>
              <a:t>https://robocall.science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ecurity Concerns with Naive Solu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Security Concerns with Naive Solution</a:t>
            </a:r>
          </a:p>
        </p:txBody>
      </p:sp>
      <p:sp>
        <p:nvSpPr>
          <p:cNvPr id="639" name="Threat of Data Breach: attractive target for hackers, cybercriminals, or even national intelligence agencies"/>
          <p:cNvSpPr txBox="1">
            <a:spLocks noGrp="1"/>
          </p:cNvSpPr>
          <p:nvPr>
            <p:ph type="body" sz="quarter" idx="1"/>
          </p:nvPr>
        </p:nvSpPr>
        <p:spPr>
          <a:xfrm>
            <a:off x="422125" y="1652629"/>
            <a:ext cx="8299750" cy="635264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buSzPts val="1800"/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b="1"/>
              <a:t>Threat of Data Breach</a:t>
            </a:r>
            <a:r>
              <a:t>: attractive target for hackers, cybercriminals, or even national intelligence agencies</a:t>
            </a:r>
          </a:p>
        </p:txBody>
      </p:sp>
      <p:sp>
        <p:nvSpPr>
          <p:cNvPr id="640" name="Callers Privacy Violation: knowledge of a call between 2 people can have serious consequencies"/>
          <p:cNvSpPr txBox="1"/>
          <p:nvPr/>
        </p:nvSpPr>
        <p:spPr>
          <a:xfrm>
            <a:off x="422125" y="2357019"/>
            <a:ext cx="8299750" cy="6502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/>
          <a:p>
            <a:pPr marL="457200" indent="-342900">
              <a:spcBef>
                <a:spcPts val="300"/>
              </a:spcBef>
              <a:buClr>
                <a:srgbClr val="000000"/>
              </a:buClr>
              <a:buSzPts val="1800"/>
              <a:buFont typeface="Arial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b="1"/>
              <a:t>Callers Privacy Violation</a:t>
            </a:r>
            <a:r>
              <a:t>: knowledge of a call between 2 people can have serious consequencies</a:t>
            </a:r>
          </a:p>
        </p:txBody>
      </p:sp>
      <p:sp>
        <p:nvSpPr>
          <p:cNvPr id="641" name="Data Confidentiality &amp; Integrity: unauthorized disclosure or modification"/>
          <p:cNvSpPr txBox="1"/>
          <p:nvPr/>
        </p:nvSpPr>
        <p:spPr>
          <a:xfrm>
            <a:off x="422125" y="3062631"/>
            <a:ext cx="8299750" cy="350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 lnSpcReduction="10000"/>
          </a:bodyPr>
          <a:lstStyle/>
          <a:p>
            <a:pPr marL="457200" indent="-342900">
              <a:spcBef>
                <a:spcPts val="300"/>
              </a:spcBef>
              <a:buClr>
                <a:srgbClr val="000000"/>
              </a:buClr>
              <a:buSzPts val="1800"/>
              <a:buFont typeface="Arial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b="1"/>
              <a:t>Data Confidentiality &amp; Integrity</a:t>
            </a:r>
            <a:r>
              <a:t>: unauthorized disclosure or modification</a:t>
            </a:r>
          </a:p>
        </p:txBody>
      </p:sp>
      <p:sp>
        <p:nvSpPr>
          <p:cNvPr id="642" name="Network trends or Provider relationships: trade secrets that can be abused"/>
          <p:cNvSpPr txBox="1"/>
          <p:nvPr/>
        </p:nvSpPr>
        <p:spPr>
          <a:xfrm>
            <a:off x="422125" y="3600699"/>
            <a:ext cx="8299750" cy="350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 lnSpcReduction="10000"/>
          </a:bodyPr>
          <a:lstStyle/>
          <a:p>
            <a:pPr marL="457200" indent="-342900">
              <a:spcBef>
                <a:spcPts val="300"/>
              </a:spcBef>
              <a:buClr>
                <a:srgbClr val="000000"/>
              </a:buClr>
              <a:buSzPts val="1800"/>
              <a:buFont typeface="Arial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b="1"/>
              <a:t>Network trends or Provider relationships</a:t>
            </a:r>
            <a:r>
              <a:t>: trade secrets that can be abused</a:t>
            </a:r>
          </a:p>
        </p:txBody>
      </p:sp>
      <p:sp>
        <p:nvSpPr>
          <p:cNvPr id="643" name="Insider Threats: misuse by authorized persons"/>
          <p:cNvSpPr txBox="1"/>
          <p:nvPr/>
        </p:nvSpPr>
        <p:spPr>
          <a:xfrm>
            <a:off x="422125" y="4113367"/>
            <a:ext cx="8299750" cy="350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 lnSpcReduction="10000"/>
          </a:bodyPr>
          <a:lstStyle/>
          <a:p>
            <a:pPr marL="457200" indent="-342900">
              <a:spcBef>
                <a:spcPts val="300"/>
              </a:spcBef>
              <a:buClr>
                <a:srgbClr val="000000"/>
              </a:buClr>
              <a:buSzPts val="1800"/>
              <a:buFont typeface="Arial"/>
              <a:buChar char="•"/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b="1"/>
              <a:t>Insider Threats</a:t>
            </a:r>
            <a:r>
              <a:t>: misuse by authorized persons</a:t>
            </a:r>
          </a:p>
        </p:txBody>
      </p:sp>
      <p:sp>
        <p:nvSpPr>
          <p:cNvPr id="64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503597" y="4780053"/>
            <a:ext cx="183204" cy="2482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11" dur="indefinite" fill="hold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19" dur="indefinite" fill="hold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"/>
                            </p:stCondLst>
                            <p:childTnLst>
                              <p:par>
                                <p:cTn id="21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27" dur="indefinite" fill="hold"/>
                                        <p:tgtEl>
                                          <p:spTgt spid="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"/>
                            </p:stCondLst>
                            <p:childTnLst>
                              <p:par>
                                <p:cTn id="29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35" dur="indefinite" fill="hold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"/>
                            </p:stCondLst>
                            <p:childTnLst>
                              <p:par>
                                <p:cTn id="37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9" grpId="1" animBg="1" advAuto="0"/>
      <p:bldP spid="639" grpId="2" animBg="1" advAuto="0"/>
      <p:bldP spid="640" grpId="3" animBg="1" advAuto="0"/>
      <p:bldP spid="640" grpId="4" animBg="1" advAuto="0"/>
      <p:bldP spid="641" grpId="5" animBg="1" advAuto="0"/>
      <p:bldP spid="641" grpId="6" animBg="1" advAuto="0"/>
      <p:bldP spid="642" grpId="7" animBg="1" advAuto="0"/>
      <p:bldP spid="642" grpId="8" animBg="1" advAuto="0"/>
      <p:bldP spid="643" grpId="9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Connection Line"/>
          <p:cNvSpPr/>
          <p:nvPr/>
        </p:nvSpPr>
        <p:spPr>
          <a:xfrm>
            <a:off x="3876430" y="1914940"/>
            <a:ext cx="1264522" cy="3447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16200"/>
                </a:moveTo>
                <a:cubicBezTo>
                  <a:pt x="6257" y="-5400"/>
                  <a:pt x="13457" y="-5400"/>
                  <a:pt x="21600" y="16200"/>
                </a:cubicBezTo>
              </a:path>
            </a:pathLst>
          </a:custGeom>
          <a:ln w="127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79" name="Connection Line"/>
          <p:cNvSpPr/>
          <p:nvPr/>
        </p:nvSpPr>
        <p:spPr>
          <a:xfrm>
            <a:off x="3940896" y="3363791"/>
            <a:ext cx="1227067" cy="3131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0"/>
                </a:moveTo>
                <a:cubicBezTo>
                  <a:pt x="14127" y="21600"/>
                  <a:pt x="6927" y="21600"/>
                  <a:pt x="0" y="0"/>
                </a:cubicBezTo>
              </a:path>
            </a:pathLst>
          </a:custGeom>
          <a:ln w="12700">
            <a:solidFill>
              <a:srgbClr val="000000"/>
            </a:solidFill>
            <a:miter lim="400000"/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80" name="Connection Line"/>
          <p:cNvSpPr/>
          <p:nvPr/>
        </p:nvSpPr>
        <p:spPr>
          <a:xfrm>
            <a:off x="5963860" y="1919063"/>
            <a:ext cx="1259441" cy="340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16200"/>
                </a:moveTo>
                <a:cubicBezTo>
                  <a:pt x="6908" y="-5400"/>
                  <a:pt x="14108" y="-5400"/>
                  <a:pt x="21600" y="16200"/>
                </a:cubicBezTo>
              </a:path>
            </a:pathLst>
          </a:custGeom>
          <a:ln w="127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81" name="Connection Line"/>
          <p:cNvSpPr/>
          <p:nvPr/>
        </p:nvSpPr>
        <p:spPr>
          <a:xfrm>
            <a:off x="6002472" y="3363791"/>
            <a:ext cx="1226783" cy="3144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123"/>
                </a:moveTo>
                <a:cubicBezTo>
                  <a:pt x="14428" y="21600"/>
                  <a:pt x="7228" y="21559"/>
                  <a:pt x="0" y="0"/>
                </a:cubicBezTo>
              </a:path>
            </a:pathLst>
          </a:custGeom>
          <a:ln w="127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50" name="Methods"/>
          <p:cNvSpPr txBox="1">
            <a:spLocks noGrp="1"/>
          </p:cNvSpPr>
          <p:nvPr>
            <p:ph type="title"/>
          </p:nvPr>
        </p:nvSpPr>
        <p:spPr>
          <a:xfrm>
            <a:off x="457200" y="660197"/>
            <a:ext cx="8229600" cy="667683"/>
          </a:xfrm>
          <a:prstGeom prst="rect">
            <a:avLst/>
          </a:prstGeom>
        </p:spPr>
        <p:txBody>
          <a:bodyPr/>
          <a:lstStyle/>
          <a:p>
            <a:r>
              <a:t>Methods</a:t>
            </a:r>
          </a:p>
        </p:txBody>
      </p:sp>
      <p:grpSp>
        <p:nvGrpSpPr>
          <p:cNvPr id="656" name="Group"/>
          <p:cNvGrpSpPr/>
          <p:nvPr/>
        </p:nvGrpSpPr>
        <p:grpSpPr>
          <a:xfrm>
            <a:off x="874610" y="2259685"/>
            <a:ext cx="1270001" cy="1105356"/>
            <a:chOff x="0" y="0"/>
            <a:chExt cx="1270000" cy="1105354"/>
          </a:xfrm>
        </p:grpSpPr>
        <p:sp>
          <p:nvSpPr>
            <p:cNvPr id="651" name="Rectangle"/>
            <p:cNvSpPr/>
            <p:nvPr/>
          </p:nvSpPr>
          <p:spPr>
            <a:xfrm>
              <a:off x="0" y="4233"/>
              <a:ext cx="1270000" cy="1101122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652" name="Rectangle"/>
            <p:cNvSpPr/>
            <p:nvPr/>
          </p:nvSpPr>
          <p:spPr>
            <a:xfrm>
              <a:off x="0" y="0"/>
              <a:ext cx="1270000" cy="247848"/>
            </a:xfrm>
            <a:prstGeom prst="rect">
              <a:avLst/>
            </a:prstGeom>
            <a:solidFill>
              <a:schemeClr val="accent4">
                <a:lumOff val="12156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653" name="Circle"/>
            <p:cNvSpPr/>
            <p:nvPr/>
          </p:nvSpPr>
          <p:spPr>
            <a:xfrm>
              <a:off x="559945" y="48868"/>
              <a:ext cx="150110" cy="15011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654" name="1"/>
            <p:cNvSpPr txBox="1"/>
            <p:nvPr/>
          </p:nvSpPr>
          <p:spPr>
            <a:xfrm>
              <a:off x="609600" y="68851"/>
              <a:ext cx="127000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800">
                  <a:solidFill>
                    <a:schemeClr val="accent4">
                      <a:lumOff val="12156"/>
                    </a:schemeClr>
                  </a:solidFill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655" name="Security…"/>
            <p:cNvSpPr txBox="1"/>
            <p:nvPr/>
          </p:nvSpPr>
          <p:spPr>
            <a:xfrm>
              <a:off x="112892" y="329102"/>
              <a:ext cx="1021681" cy="6465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algn="ctr">
                <a:defRPr sz="14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Security </a:t>
              </a:r>
            </a:p>
            <a:p>
              <a:pPr algn="ctr">
                <a:defRPr sz="14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Definitions &amp; </a:t>
              </a:r>
            </a:p>
            <a:p>
              <a:pPr algn="ctr">
                <a:defRPr sz="14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Requirements</a:t>
              </a:r>
            </a:p>
          </p:txBody>
        </p:sp>
      </p:grpSp>
      <p:grpSp>
        <p:nvGrpSpPr>
          <p:cNvPr id="662" name="Group"/>
          <p:cNvGrpSpPr/>
          <p:nvPr/>
        </p:nvGrpSpPr>
        <p:grpSpPr>
          <a:xfrm>
            <a:off x="2920164" y="2259685"/>
            <a:ext cx="1270001" cy="1104298"/>
            <a:chOff x="0" y="0"/>
            <a:chExt cx="1270000" cy="1104296"/>
          </a:xfrm>
        </p:grpSpPr>
        <p:sp>
          <p:nvSpPr>
            <p:cNvPr id="657" name="Rectangle"/>
            <p:cNvSpPr/>
            <p:nvPr/>
          </p:nvSpPr>
          <p:spPr>
            <a:xfrm>
              <a:off x="0" y="5291"/>
              <a:ext cx="1270000" cy="109900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658" name="Rectangle"/>
            <p:cNvSpPr/>
            <p:nvPr/>
          </p:nvSpPr>
          <p:spPr>
            <a:xfrm>
              <a:off x="0" y="0"/>
              <a:ext cx="1270000" cy="247848"/>
            </a:xfrm>
            <a:prstGeom prst="rect">
              <a:avLst/>
            </a:prstGeom>
            <a:solidFill>
              <a:schemeClr val="accent5">
                <a:lumOff val="1161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659" name="Circle"/>
            <p:cNvSpPr/>
            <p:nvPr/>
          </p:nvSpPr>
          <p:spPr>
            <a:xfrm>
              <a:off x="537352" y="48868"/>
              <a:ext cx="150110" cy="15011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660" name="2"/>
            <p:cNvSpPr txBox="1"/>
            <p:nvPr/>
          </p:nvSpPr>
          <p:spPr>
            <a:xfrm>
              <a:off x="587006" y="68851"/>
              <a:ext cx="127001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800">
                  <a:solidFill>
                    <a:schemeClr val="accent5">
                      <a:lumOff val="11617"/>
                    </a:schemeClr>
                  </a:solidFill>
                </a:defRPr>
              </a:lvl1pPr>
            </a:lstStyle>
            <a:p>
              <a:r>
                <a:t>2</a:t>
              </a:r>
            </a:p>
          </p:txBody>
        </p:sp>
        <p:sp>
          <p:nvSpPr>
            <p:cNvPr id="661" name="Developed…"/>
            <p:cNvSpPr txBox="1"/>
            <p:nvPr/>
          </p:nvSpPr>
          <p:spPr>
            <a:xfrm>
              <a:off x="246332" y="354502"/>
              <a:ext cx="826778" cy="6465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algn="ctr">
                <a:defRPr sz="14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Developed </a:t>
              </a:r>
            </a:p>
            <a:p>
              <a:pPr algn="ctr">
                <a:defRPr sz="14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a suite of </a:t>
              </a:r>
            </a:p>
            <a:p>
              <a:pPr algn="ctr">
                <a:defRPr sz="14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Protocols</a:t>
              </a:r>
            </a:p>
          </p:txBody>
        </p:sp>
      </p:grpSp>
      <p:grpSp>
        <p:nvGrpSpPr>
          <p:cNvPr id="668" name="Group"/>
          <p:cNvGrpSpPr/>
          <p:nvPr/>
        </p:nvGrpSpPr>
        <p:grpSpPr>
          <a:xfrm>
            <a:off x="4959776" y="2259685"/>
            <a:ext cx="1270001" cy="1104298"/>
            <a:chOff x="0" y="0"/>
            <a:chExt cx="1270000" cy="1104296"/>
          </a:xfrm>
        </p:grpSpPr>
        <p:sp>
          <p:nvSpPr>
            <p:cNvPr id="663" name="Rectangle"/>
            <p:cNvSpPr/>
            <p:nvPr/>
          </p:nvSpPr>
          <p:spPr>
            <a:xfrm>
              <a:off x="0" y="5291"/>
              <a:ext cx="1270000" cy="109900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664" name="Rectangle"/>
            <p:cNvSpPr/>
            <p:nvPr/>
          </p:nvSpPr>
          <p:spPr>
            <a:xfrm>
              <a:off x="0" y="0"/>
              <a:ext cx="1270000" cy="247848"/>
            </a:xfrm>
            <a:prstGeom prst="rect">
              <a:avLst/>
            </a:prstGeom>
            <a:solidFill>
              <a:schemeClr val="accent6">
                <a:lumOff val="946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665" name="Circle"/>
            <p:cNvSpPr/>
            <p:nvPr/>
          </p:nvSpPr>
          <p:spPr>
            <a:xfrm>
              <a:off x="544696" y="57296"/>
              <a:ext cx="150110" cy="15011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666" name="3"/>
            <p:cNvSpPr txBox="1"/>
            <p:nvPr/>
          </p:nvSpPr>
          <p:spPr>
            <a:xfrm>
              <a:off x="594351" y="77278"/>
              <a:ext cx="127001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800">
                  <a:solidFill>
                    <a:schemeClr val="accent6">
                      <a:lumOff val="9460"/>
                    </a:schemeClr>
                  </a:solidFill>
                </a:defRPr>
              </a:lvl1pPr>
            </a:lstStyle>
            <a:p>
              <a:r>
                <a:t>3</a:t>
              </a:r>
            </a:p>
          </p:txBody>
        </p:sp>
        <p:sp>
          <p:nvSpPr>
            <p:cNvPr id="667" name="Jäger System…"/>
            <p:cNvSpPr txBox="1"/>
            <p:nvPr/>
          </p:nvSpPr>
          <p:spPr>
            <a:xfrm>
              <a:off x="167022" y="430702"/>
              <a:ext cx="981659" cy="4179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algn="ctr">
                <a:defRPr sz="14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Jäger System </a:t>
              </a:r>
            </a:p>
            <a:p>
              <a:pPr algn="ctr">
                <a:defRPr sz="14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Design</a:t>
              </a:r>
            </a:p>
          </p:txBody>
        </p:sp>
      </p:grpSp>
      <p:grpSp>
        <p:nvGrpSpPr>
          <p:cNvPr id="674" name="Group"/>
          <p:cNvGrpSpPr/>
          <p:nvPr/>
        </p:nvGrpSpPr>
        <p:grpSpPr>
          <a:xfrm>
            <a:off x="6999389" y="2259685"/>
            <a:ext cx="1270001" cy="1106414"/>
            <a:chOff x="0" y="0"/>
            <a:chExt cx="1270000" cy="1106413"/>
          </a:xfrm>
        </p:grpSpPr>
        <p:sp>
          <p:nvSpPr>
            <p:cNvPr id="669" name="Rectangle"/>
            <p:cNvSpPr/>
            <p:nvPr/>
          </p:nvSpPr>
          <p:spPr>
            <a:xfrm>
              <a:off x="0" y="5291"/>
              <a:ext cx="1270000" cy="110112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670" name="Rectangle"/>
            <p:cNvSpPr/>
            <p:nvPr/>
          </p:nvSpPr>
          <p:spPr>
            <a:xfrm>
              <a:off x="0" y="0"/>
              <a:ext cx="1270000" cy="247848"/>
            </a:xfrm>
            <a:prstGeom prst="rect">
              <a:avLst/>
            </a:prstGeom>
            <a:solidFill>
              <a:schemeClr val="accent3">
                <a:lumOff val="1147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671" name="Circle"/>
            <p:cNvSpPr/>
            <p:nvPr/>
          </p:nvSpPr>
          <p:spPr>
            <a:xfrm>
              <a:off x="575194" y="48868"/>
              <a:ext cx="150110" cy="15011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672" name="4"/>
            <p:cNvSpPr txBox="1"/>
            <p:nvPr/>
          </p:nvSpPr>
          <p:spPr>
            <a:xfrm>
              <a:off x="624848" y="68851"/>
              <a:ext cx="127001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800">
                  <a:solidFill>
                    <a:schemeClr val="accent3">
                      <a:lumOff val="11470"/>
                    </a:schemeClr>
                  </a:solidFill>
                </a:defRPr>
              </a:lvl1pPr>
            </a:lstStyle>
            <a:p>
              <a:r>
                <a:t>4</a:t>
              </a:r>
            </a:p>
          </p:txBody>
        </p:sp>
        <p:sp>
          <p:nvSpPr>
            <p:cNvPr id="673" name="Implementation…"/>
            <p:cNvSpPr txBox="1"/>
            <p:nvPr/>
          </p:nvSpPr>
          <p:spPr>
            <a:xfrm>
              <a:off x="28444" y="329102"/>
              <a:ext cx="1213112" cy="6465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algn="ctr">
                <a:defRPr sz="14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Implementation </a:t>
              </a:r>
            </a:p>
            <a:p>
              <a:pPr algn="ctr">
                <a:defRPr sz="14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and </a:t>
              </a:r>
            </a:p>
            <a:p>
              <a:pPr algn="ctr">
                <a:defRPr sz="14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Evaluation</a:t>
              </a:r>
            </a:p>
          </p:txBody>
        </p:sp>
      </p:grpSp>
      <p:sp>
        <p:nvSpPr>
          <p:cNvPr id="67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503597" y="4780053"/>
            <a:ext cx="183204" cy="2482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682" name="Connection Line"/>
          <p:cNvSpPr/>
          <p:nvPr/>
        </p:nvSpPr>
        <p:spPr>
          <a:xfrm>
            <a:off x="1883858" y="1888109"/>
            <a:ext cx="1297184" cy="3715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0" y="16200"/>
                </a:moveTo>
                <a:cubicBezTo>
                  <a:pt x="7199" y="-5400"/>
                  <a:pt x="14399" y="-5400"/>
                  <a:pt x="21600" y="16200"/>
                </a:cubicBezTo>
              </a:path>
            </a:pathLst>
          </a:custGeom>
          <a:ln w="127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/>
          </a:p>
        </p:txBody>
      </p:sp>
      <p:sp>
        <p:nvSpPr>
          <p:cNvPr id="683" name="Connection Line"/>
          <p:cNvSpPr/>
          <p:nvPr/>
        </p:nvSpPr>
        <p:spPr>
          <a:xfrm>
            <a:off x="1902984" y="3363791"/>
            <a:ext cx="1283492" cy="3592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0"/>
                </a:moveTo>
                <a:cubicBezTo>
                  <a:pt x="14574" y="21582"/>
                  <a:pt x="7374" y="21600"/>
                  <a:pt x="0" y="54"/>
                </a:cubicBezTo>
              </a:path>
            </a:pathLst>
          </a:custGeom>
          <a:ln w="127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12" dur="indefinite" fill="hold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4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900"/>
                            </p:stCondLst>
                            <p:childTnLst>
                              <p:par>
                                <p:cTn id="18" presetID="9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4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300"/>
                            </p:stCondLst>
                            <p:childTnLst>
                              <p:par>
                                <p:cTn id="22" presetID="10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mph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29" dur="indefinite" fill="hold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9" presetClass="entr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400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900"/>
                            </p:stCondLst>
                            <p:childTnLst>
                              <p:par>
                                <p:cTn id="35" presetID="9" presetClass="entr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4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mph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 fill="hold"/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41" dur="indefinite" fill="hold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mph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indefinite" fill="hold"/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45" dur="indefinite" fill="hold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mph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indefinite" fill="hold"/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54" dur="indefinite" fill="hold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9" presetClass="entr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400"/>
                                        <p:tgtEl>
                                          <p:spTgt spid="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900"/>
                            </p:stCondLst>
                            <p:childTnLst>
                              <p:par>
                                <p:cTn id="60" presetID="9" presetClass="entr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4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mph" fill="hold" grpId="1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indefinite" fill="hold"/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66" dur="indefinite" fill="hold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mph" fill="hold" grpId="1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indefinite" fill="hold"/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70" dur="indefinite" fill="hold"/>
                                        <p:tgtEl>
                                          <p:spTgt spid="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8" grpId="8" animBg="1" advAuto="0"/>
      <p:bldP spid="678" grpId="15" animBg="1" advAuto="0"/>
      <p:bldP spid="679" grpId="7" animBg="1" advAuto="0"/>
      <p:bldP spid="679" grpId="16" animBg="1" advAuto="0"/>
      <p:bldP spid="680" grpId="13" animBg="1" advAuto="0"/>
      <p:bldP spid="681" grpId="14" animBg="1" advAuto="0"/>
      <p:bldP spid="656" grpId="1" animBg="1" advAuto="0"/>
      <p:bldP spid="656" grpId="2" animBg="1" advAuto="0"/>
      <p:bldP spid="662" grpId="5" animBg="1" advAuto="0"/>
      <p:bldP spid="662" grpId="6" animBg="1" advAuto="0"/>
      <p:bldP spid="668" grpId="11" animBg="1" advAuto="0"/>
      <p:bldP spid="668" grpId="12" animBg="1" advAuto="0"/>
      <p:bldP spid="674" grpId="17" animBg="1" advAuto="0"/>
      <p:bldP spid="682" grpId="3" animBg="1" advAuto="0"/>
      <p:bldP spid="682" grpId="9" animBg="1" advAuto="0"/>
      <p:bldP spid="683" grpId="4" animBg="1" advAuto="0"/>
      <p:bldP spid="683" grpId="10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Security Requir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Security Requirements</a:t>
            </a:r>
          </a:p>
        </p:txBody>
      </p:sp>
      <p:sp>
        <p:nvSpPr>
          <p:cNvPr id="686" name="R1: Trace Authorization…"/>
          <p:cNvSpPr txBox="1">
            <a:spLocks noGrp="1"/>
          </p:cNvSpPr>
          <p:nvPr>
            <p:ph type="body" sz="quarter" idx="1"/>
          </p:nvPr>
        </p:nvSpPr>
        <p:spPr>
          <a:xfrm>
            <a:off x="461047" y="1478883"/>
            <a:ext cx="8221906" cy="669787"/>
          </a:xfrm>
          <a:prstGeom prst="rect">
            <a:avLst/>
          </a:prstGeom>
        </p:spPr>
        <p:txBody>
          <a:bodyPr/>
          <a:lstStyle/>
          <a:p>
            <a:pPr>
              <a:buSzPts val="1700"/>
              <a:defRPr sz="1700">
                <a:latin typeface="Calibri"/>
                <a:ea typeface="Calibri"/>
                <a:cs typeface="Calibri"/>
                <a:sym typeface="Calibri"/>
              </a:defRPr>
            </a:pPr>
            <a:r>
              <a:rPr b="1" u="sng"/>
              <a:t>R1</a:t>
            </a:r>
            <a:r>
              <a:t>: Trace Authorization</a:t>
            </a:r>
          </a:p>
          <a:p>
            <a:pPr marL="871537" lvl="1" indent="-300037">
              <a:buSzPts val="1700"/>
              <a:buChar char="•"/>
              <a:defRPr sz="1700" i="1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Definite knowledge of a call &amp; explicit Authorization</a:t>
            </a:r>
          </a:p>
        </p:txBody>
      </p:sp>
      <p:sp>
        <p:nvSpPr>
          <p:cNvPr id="687" name="R2: Call Confidentiality…"/>
          <p:cNvSpPr txBox="1"/>
          <p:nvPr/>
        </p:nvSpPr>
        <p:spPr>
          <a:xfrm>
            <a:off x="461047" y="2152215"/>
            <a:ext cx="8221906" cy="667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/>
          <a:p>
            <a:pPr marL="457200" indent="-342900">
              <a:spcBef>
                <a:spcPts val="300"/>
              </a:spcBef>
              <a:buClr>
                <a:srgbClr val="000000"/>
              </a:buClr>
              <a:buSzPts val="1600"/>
              <a:buFont typeface="Arial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b="1" u="sng"/>
              <a:t>R2</a:t>
            </a:r>
            <a:r>
              <a:t>: Call Confidentiality</a:t>
            </a:r>
          </a:p>
          <a:p>
            <a:pPr marL="871537" lvl="1" indent="-300037">
              <a:spcBef>
                <a:spcPts val="300"/>
              </a:spcBef>
              <a:buClr>
                <a:srgbClr val="000000"/>
              </a:buClr>
              <a:buSzPts val="1400"/>
              <a:buFont typeface="Arial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sz="1400" i="1">
                <a:solidFill>
                  <a:srgbClr val="535353"/>
                </a:solidFill>
              </a:rPr>
              <a:t>No one should learn about a call they do not already know </a:t>
            </a:r>
          </a:p>
        </p:txBody>
      </p:sp>
      <p:sp>
        <p:nvSpPr>
          <p:cNvPr id="688" name="R3: Trade Secret Protection…"/>
          <p:cNvSpPr txBox="1"/>
          <p:nvPr/>
        </p:nvSpPr>
        <p:spPr>
          <a:xfrm>
            <a:off x="461047" y="2814581"/>
            <a:ext cx="8221906" cy="667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/>
          <a:p>
            <a:pPr marL="457200" indent="-342900">
              <a:spcBef>
                <a:spcPts val="300"/>
              </a:spcBef>
              <a:buClr>
                <a:srgbClr val="000000"/>
              </a:buClr>
              <a:buSzPts val="1600"/>
              <a:buFont typeface="Arial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b="1" u="sng"/>
              <a:t>R3</a:t>
            </a:r>
            <a:r>
              <a:t>: Trade Secret Protection</a:t>
            </a:r>
          </a:p>
          <a:p>
            <a:pPr marL="871537" lvl="1" indent="-300037">
              <a:spcBef>
                <a:spcPts val="300"/>
              </a:spcBef>
              <a:buClr>
                <a:srgbClr val="000000"/>
              </a:buClr>
              <a:buSzPts val="1400"/>
              <a:buFont typeface="Arial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sz="1400" i="1">
                <a:solidFill>
                  <a:srgbClr val="535353"/>
                </a:solidFill>
              </a:rPr>
              <a:t>No one should learn about a provider’s call volume and peering arrangements.</a:t>
            </a:r>
          </a:p>
        </p:txBody>
      </p:sp>
      <p:sp>
        <p:nvSpPr>
          <p:cNvPr id="689" name="R4: Record Integrity…"/>
          <p:cNvSpPr txBox="1"/>
          <p:nvPr/>
        </p:nvSpPr>
        <p:spPr>
          <a:xfrm>
            <a:off x="461047" y="3516893"/>
            <a:ext cx="8221906" cy="667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/>
          <a:p>
            <a:pPr marL="457200" indent="-342900">
              <a:spcBef>
                <a:spcPts val="300"/>
              </a:spcBef>
              <a:buClr>
                <a:srgbClr val="000000"/>
              </a:buClr>
              <a:buSzPts val="1600"/>
              <a:buFont typeface="Arial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b="1" u="sng"/>
              <a:t>R4</a:t>
            </a:r>
            <a:r>
              <a:t>: Record Integrity</a:t>
            </a:r>
          </a:p>
          <a:p>
            <a:pPr marL="871537" lvl="1" indent="-300037">
              <a:spcBef>
                <a:spcPts val="300"/>
              </a:spcBef>
              <a:buClr>
                <a:srgbClr val="000000"/>
              </a:buClr>
              <a:buSzPts val="1400"/>
              <a:buFont typeface="Arial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sz="1400" i="1">
                <a:solidFill>
                  <a:srgbClr val="535353"/>
                </a:solidFill>
              </a:rPr>
              <a:t>Only authorized parties should participate in traceback.</a:t>
            </a:r>
          </a:p>
        </p:txBody>
      </p:sp>
      <p:grpSp>
        <p:nvGrpSpPr>
          <p:cNvPr id="693" name="Group"/>
          <p:cNvGrpSpPr/>
          <p:nvPr/>
        </p:nvGrpSpPr>
        <p:grpSpPr>
          <a:xfrm>
            <a:off x="3013522" y="1956582"/>
            <a:ext cx="3151439" cy="2113970"/>
            <a:chOff x="-2760133" y="1193799"/>
            <a:chExt cx="3151437" cy="2113969"/>
          </a:xfrm>
        </p:grpSpPr>
        <p:pic>
          <p:nvPicPr>
            <p:cNvPr id="690" name="Rectangle Rectangle" descr="Rectangle Rectangle"/>
            <p:cNvPicPr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2760134" y="1193799"/>
              <a:ext cx="3151439" cy="2113971"/>
            </a:xfrm>
            <a:prstGeom prst="rect">
              <a:avLst/>
            </a:prstGeom>
            <a:effectLst>
              <a:outerShdw blurRad="254000" dir="5400000" rotWithShape="0">
                <a:srgbClr val="000000">
                  <a:alpha val="56838"/>
                </a:srgbClr>
              </a:outerShdw>
            </a:effectLst>
          </p:spPr>
        </p:pic>
        <p:sp>
          <p:nvSpPr>
            <p:cNvPr id="691" name="Functional Requirements"/>
            <p:cNvSpPr txBox="1"/>
            <p:nvPr/>
          </p:nvSpPr>
          <p:spPr>
            <a:xfrm>
              <a:off x="-2417234" y="1448416"/>
              <a:ext cx="2050853" cy="2091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600" i="1" u="sng">
                  <a:solidFill>
                    <a:schemeClr val="accent2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Functional Requirements</a:t>
              </a:r>
            </a:p>
          </p:txBody>
        </p:sp>
        <p:sp>
          <p:nvSpPr>
            <p:cNvPr id="692" name="-   Minimize system resources…"/>
            <p:cNvSpPr txBox="1"/>
            <p:nvPr/>
          </p:nvSpPr>
          <p:spPr>
            <a:xfrm>
              <a:off x="-2450409" y="1770978"/>
              <a:ext cx="2282237" cy="13295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>
                <a:defRPr sz="15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-   Minimize system resources</a:t>
              </a:r>
            </a:p>
            <a:p>
              <a:pPr>
                <a:defRPr sz="15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-   Resilience</a:t>
              </a:r>
            </a:p>
            <a:p>
              <a:pPr marL="237546" indent="-237546">
                <a:buSzPct val="100000"/>
                <a:buChar char="-"/>
                <a:defRPr sz="15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Precision</a:t>
              </a:r>
            </a:p>
            <a:p>
              <a:pPr marL="237546" indent="-237546">
                <a:buSzPct val="100000"/>
                <a:buChar char="-"/>
                <a:defRPr sz="15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Scalability</a:t>
              </a:r>
            </a:p>
            <a:p>
              <a:pPr marL="237546" indent="-237546">
                <a:buSzPct val="100000"/>
                <a:buChar char="-"/>
                <a:defRPr sz="15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Efficiency</a:t>
              </a:r>
            </a:p>
            <a:p>
              <a:pPr marL="237546" indent="-237546">
                <a:buSzPct val="100000"/>
                <a:buChar char="-"/>
                <a:defRPr sz="15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Information Gain</a:t>
              </a:r>
            </a:p>
          </p:txBody>
        </p:sp>
      </p:grpSp>
      <p:sp>
        <p:nvSpPr>
          <p:cNvPr id="69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503597" y="4780053"/>
            <a:ext cx="183204" cy="2482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695" name="R5: Record Accountability…"/>
          <p:cNvSpPr txBox="1"/>
          <p:nvPr/>
        </p:nvSpPr>
        <p:spPr>
          <a:xfrm>
            <a:off x="461047" y="4214575"/>
            <a:ext cx="8221906" cy="667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/>
          <a:p>
            <a:pPr marL="457200" indent="-342900">
              <a:spcBef>
                <a:spcPts val="300"/>
              </a:spcBef>
              <a:buClr>
                <a:srgbClr val="000000"/>
              </a:buClr>
              <a:buSzPts val="1600"/>
              <a:buFont typeface="Arial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b="1" u="sng"/>
              <a:t>R5</a:t>
            </a:r>
            <a:r>
              <a:t>: Record Accountability</a:t>
            </a:r>
          </a:p>
          <a:p>
            <a:pPr marL="871537" lvl="1" indent="-300037">
              <a:spcBef>
                <a:spcPts val="300"/>
              </a:spcBef>
              <a:buClr>
                <a:srgbClr val="000000"/>
              </a:buClr>
              <a:buSzPts val="1400"/>
              <a:buFont typeface="Arial"/>
              <a:buChar char="•"/>
              <a:defRPr sz="1400" i="1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Identify the contributor of a traceback record.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11" dur="indefinite" fill="hold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"/>
                            </p:stCondLst>
                            <p:childTnLst>
                              <p:par>
                                <p:cTn id="13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mph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19" dur="indefinite" fill="hold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"/>
                            </p:stCondLst>
                            <p:childTnLst>
                              <p:par>
                                <p:cTn id="21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 fill="hold"/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27" dur="indefinite" fill="hold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"/>
                            </p:stCondLst>
                            <p:childTnLst>
                              <p:par>
                                <p:cTn id="29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mph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 fill="hold"/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35" dur="indefinite" fill="hold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"/>
                            </p:stCondLst>
                            <p:childTnLst>
                              <p:par>
                                <p:cTn id="37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mph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43" dur="indefinite" fill="hold"/>
                                        <p:tgtEl>
                                          <p:spTgt spid="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"/>
                            </p:stCondLst>
                            <p:childTnLst>
                              <p:par>
                                <p:cTn id="45" presetID="2" presetClass="entr" presetSubtype="2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" grpId="1" animBg="1" advAuto="0"/>
      <p:bldP spid="686" grpId="2" animBg="1" advAuto="0"/>
      <p:bldP spid="687" grpId="3" animBg="1" advAuto="0"/>
      <p:bldP spid="687" grpId="4" animBg="1" advAuto="0"/>
      <p:bldP spid="688" grpId="5" animBg="1" advAuto="0"/>
      <p:bldP spid="688" grpId="6" animBg="1" advAuto="0"/>
      <p:bldP spid="689" grpId="7" animBg="1" advAuto="0"/>
      <p:bldP spid="689" grpId="8" animBg="1" advAuto="0"/>
      <p:bldP spid="693" grpId="11" animBg="1" advAuto="0"/>
      <p:bldP spid="695" grpId="9" animBg="1" advAuto="0"/>
      <p:bldP spid="695" grpId="1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Towards Confidentialit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Towards Confidentiality</a:t>
            </a:r>
          </a:p>
        </p:txBody>
      </p:sp>
      <p:sp>
        <p:nvSpPr>
          <p:cNvPr id="698" name="Solution: Encrypt CDR and send to the centralized database server (RS).…"/>
          <p:cNvSpPr txBox="1">
            <a:spLocks noGrp="1"/>
          </p:cNvSpPr>
          <p:nvPr>
            <p:ph type="body" sz="quarter" idx="1"/>
          </p:nvPr>
        </p:nvSpPr>
        <p:spPr>
          <a:xfrm>
            <a:off x="457200" y="1877314"/>
            <a:ext cx="8203739" cy="55533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buSzPts val="1400"/>
              <a:defRPr sz="1400">
                <a:latin typeface="Calibri"/>
                <a:ea typeface="Calibri"/>
                <a:cs typeface="Calibri"/>
                <a:sym typeface="Calibri"/>
              </a:defRPr>
            </a:pPr>
            <a:r>
              <a:rPr b="1" u="sng"/>
              <a:t>Solution</a:t>
            </a:r>
            <a:r>
              <a:t>: Encrypt CDR and send to the centralized database server (RS).</a:t>
            </a:r>
          </a:p>
          <a:p>
            <a:pPr lvl="1">
              <a:buSzPts val="1400"/>
              <a:buChar char="•"/>
              <a:defRPr sz="1400">
                <a:latin typeface="Calibri"/>
                <a:ea typeface="Calibri"/>
                <a:cs typeface="Calibri"/>
                <a:sym typeface="Calibri"/>
              </a:defRPr>
            </a:pPr>
            <a:r>
              <a:t>The RS generates (</a:t>
            </a:r>
            <a:r>
              <a:rPr i="1">
                <a:solidFill>
                  <a:schemeClr val="accent1">
                    <a:satOff val="-4409"/>
                    <a:lumOff val="-10509"/>
                  </a:schemeClr>
                </a:solidFill>
              </a:rPr>
              <a:t>pk</a:t>
            </a:r>
            <a:r>
              <a:t>, </a:t>
            </a:r>
            <a:r>
              <a:rPr>
                <a:solidFill>
                  <a:schemeClr val="accent2"/>
                </a:solidFill>
              </a:rPr>
              <a:t>sk</a:t>
            </a:r>
            <a:r>
              <a:t>) and gives </a:t>
            </a:r>
            <a:r>
              <a:rPr i="1">
                <a:solidFill>
                  <a:schemeClr val="accent1">
                    <a:satOff val="-4409"/>
                    <a:lumOff val="-10509"/>
                  </a:schemeClr>
                </a:solidFill>
              </a:rPr>
              <a:t>pk</a:t>
            </a:r>
            <a:r>
              <a:t> to all providers.</a:t>
            </a:r>
          </a:p>
        </p:txBody>
      </p:sp>
      <p:sp>
        <p:nvSpPr>
          <p:cNvPr id="699" name="Encrypt ctx = Enc(pk, route), index = src|dst|ts…"/>
          <p:cNvSpPr txBox="1"/>
          <p:nvPr/>
        </p:nvSpPr>
        <p:spPr>
          <a:xfrm>
            <a:off x="457200" y="2521308"/>
            <a:ext cx="8044130" cy="667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/>
          <a:p>
            <a:pPr marL="457200" indent="-342900">
              <a:spcBef>
                <a:spcPts val="300"/>
              </a:spcBef>
              <a:buClr>
                <a:srgbClr val="000000"/>
              </a:buClr>
              <a:buSzPts val="1400"/>
              <a:buFont typeface="Arial"/>
              <a:buChar char="•"/>
              <a:defRPr sz="1400"/>
            </a:pPr>
            <a:r>
              <a:rPr>
                <a:latin typeface="Calibri"/>
                <a:ea typeface="Calibri"/>
                <a:cs typeface="Calibri"/>
                <a:sym typeface="Calibri"/>
              </a:rPr>
              <a:t>Encrypt</a:t>
            </a:r>
            <a:r>
              <a:t> </a:t>
            </a:r>
            <a:r>
              <a:rPr sz="1200">
                <a:solidFill>
                  <a:schemeClr val="accent1">
                    <a:satOff val="-4409"/>
                    <a:lumOff val="-10509"/>
                  </a:schemeClr>
                </a:solidFill>
                <a:latin typeface="Monaco"/>
                <a:ea typeface="Monaco"/>
                <a:cs typeface="Monaco"/>
                <a:sym typeface="Monaco"/>
              </a:rPr>
              <a:t>ctx = Enc(pk, </a:t>
            </a:r>
            <a:r>
              <a:rPr sz="12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rPr>
              <a:t>route</a:t>
            </a:r>
            <a:r>
              <a:rPr sz="1200">
                <a:solidFill>
                  <a:schemeClr val="accent1">
                    <a:satOff val="-4409"/>
                    <a:lumOff val="-10509"/>
                  </a:schemeClr>
                </a:solidFill>
                <a:latin typeface="Monaco"/>
                <a:ea typeface="Monaco"/>
                <a:cs typeface="Monaco"/>
                <a:sym typeface="Monaco"/>
              </a:rPr>
              <a:t>), </a:t>
            </a:r>
            <a:r>
              <a:rPr sz="12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rPr>
              <a:t>index</a:t>
            </a:r>
            <a:r>
              <a:rPr sz="1200">
                <a:solidFill>
                  <a:schemeClr val="accent1">
                    <a:satOff val="-4409"/>
                    <a:lumOff val="-10509"/>
                  </a:schemeClr>
                </a:solidFill>
                <a:latin typeface="Monaco"/>
                <a:ea typeface="Monaco"/>
                <a:cs typeface="Monaco"/>
                <a:sym typeface="Monaco"/>
              </a:rPr>
              <a:t> = </a:t>
            </a:r>
            <a:r>
              <a:rPr sz="12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rPr>
              <a:t>src</a:t>
            </a:r>
            <a:r>
              <a:rPr sz="12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rPr>
              <a:t>|</a:t>
            </a:r>
            <a:r>
              <a:rPr sz="12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rPr>
              <a:t>dst</a:t>
            </a:r>
            <a:r>
              <a:rPr sz="1200">
                <a:solidFill>
                  <a:schemeClr val="accent1">
                    <a:satOff val="-4409"/>
                    <a:lumOff val="-10509"/>
                  </a:schemeClr>
                </a:solidFill>
                <a:latin typeface="Monaco"/>
                <a:ea typeface="Monaco"/>
                <a:cs typeface="Monaco"/>
                <a:sym typeface="Monaco"/>
              </a:rPr>
              <a:t>|</a:t>
            </a:r>
            <a:r>
              <a:rPr sz="12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rPr>
              <a:t>ts</a:t>
            </a:r>
            <a:endParaRPr>
              <a:solidFill>
                <a:schemeClr val="accent2"/>
              </a:solidFill>
              <a:latin typeface="Monaco"/>
              <a:ea typeface="Monaco"/>
              <a:cs typeface="Monaco"/>
              <a:sym typeface="Monaco"/>
            </a:endParaRPr>
          </a:p>
          <a:p>
            <a:pPr marL="914400" lvl="1" indent="-342900">
              <a:spcBef>
                <a:spcPts val="300"/>
              </a:spcBef>
              <a:buClr>
                <a:srgbClr val="000000"/>
              </a:buClr>
              <a:buSzPts val="1400"/>
              <a:buFont typeface="Arial"/>
              <a:buChar char="•"/>
              <a:defRPr sz="1400"/>
            </a:pPr>
            <a:r>
              <a:rPr>
                <a:latin typeface="Calibri"/>
                <a:ea typeface="Calibri"/>
                <a:cs typeface="Calibri"/>
                <a:sym typeface="Calibri"/>
              </a:rPr>
              <a:t>Send</a:t>
            </a:r>
            <a:r>
              <a:rPr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 sz="1200"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sz="12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rPr>
              <a:t>index</a:t>
            </a:r>
            <a:r>
              <a:rPr sz="1200">
                <a:latin typeface="Monaco"/>
                <a:ea typeface="Monaco"/>
                <a:cs typeface="Monaco"/>
                <a:sym typeface="Monaco"/>
              </a:rPr>
              <a:t>, </a:t>
            </a:r>
            <a:r>
              <a:rPr sz="12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rPr>
              <a:t>ctx</a:t>
            </a:r>
            <a:r>
              <a:rPr sz="1200">
                <a:latin typeface="Monaco"/>
                <a:ea typeface="Monaco"/>
                <a:cs typeface="Monaco"/>
                <a:sym typeface="Monaco"/>
              </a:rPr>
              <a:t>)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to</a:t>
            </a:r>
            <a:r>
              <a:rPr>
                <a:latin typeface="Monaco"/>
                <a:ea typeface="Monaco"/>
                <a:cs typeface="Monaco"/>
                <a:sym typeface="Monaco"/>
              </a:rPr>
              <a:t> 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RS.</a:t>
            </a:r>
          </a:p>
        </p:txBody>
      </p:sp>
      <p:sp>
        <p:nvSpPr>
          <p:cNvPr id="70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503597" y="4780053"/>
            <a:ext cx="183204" cy="2482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701" name="Generate pseudorandom but deterministic index…"/>
          <p:cNvSpPr txBox="1"/>
          <p:nvPr/>
        </p:nvSpPr>
        <p:spPr>
          <a:xfrm>
            <a:off x="457200" y="3200634"/>
            <a:ext cx="8203739" cy="9130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/>
          <a:p>
            <a:pPr marL="457200" indent="-342900">
              <a:spcBef>
                <a:spcPts val="300"/>
              </a:spcBef>
              <a:buClr>
                <a:srgbClr val="000000"/>
              </a:buClr>
              <a:buSzPts val="1400"/>
              <a:buFont typeface="Arial"/>
              <a:buChar char="•"/>
              <a:defRPr sz="1400">
                <a:latin typeface="Calibri"/>
                <a:ea typeface="Calibri"/>
                <a:cs typeface="Calibri"/>
                <a:sym typeface="Calibri"/>
              </a:defRPr>
            </a:pPr>
            <a:r>
              <a:t>Generate </a:t>
            </a:r>
            <a:r>
              <a:rPr i="1" u="sng"/>
              <a:t>pseudorandom</a:t>
            </a:r>
            <a:r>
              <a:t> but </a:t>
            </a:r>
            <a:r>
              <a:rPr i="1" u="sng"/>
              <a:t>deterministic</a:t>
            </a:r>
            <a:r>
              <a:rPr i="1"/>
              <a:t> </a:t>
            </a:r>
            <a:r>
              <a:t>index</a:t>
            </a:r>
          </a:p>
          <a:p>
            <a:pPr marL="914400" lvl="1" indent="-342900">
              <a:spcBef>
                <a:spcPts val="300"/>
              </a:spcBef>
              <a:buClr>
                <a:srgbClr val="000000"/>
              </a:buClr>
              <a:buSzPts val="1400"/>
              <a:buFont typeface="Arial"/>
              <a:buChar char="•"/>
              <a:defRPr sz="1400"/>
            </a:pPr>
            <a:r>
              <a:rPr>
                <a:latin typeface="Calibri"/>
                <a:ea typeface="Calibri"/>
                <a:cs typeface="Calibri"/>
                <a:sym typeface="Calibri"/>
              </a:rPr>
              <a:t>Use a function that requires a secret key,</a:t>
            </a:r>
            <a:r>
              <a:t> </a:t>
            </a:r>
            <a:r>
              <a:rPr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rPr>
              <a:t>k</a:t>
            </a:r>
            <a:r>
              <a:t>, 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known to only providers i.e a PRF</a:t>
            </a:r>
          </a:p>
          <a:p>
            <a:pPr marL="914400" lvl="1" indent="-342900">
              <a:spcBef>
                <a:spcPts val="300"/>
              </a:spcBef>
              <a:buClr>
                <a:srgbClr val="000000"/>
              </a:buClr>
              <a:buSzPts val="1200"/>
              <a:buFont typeface="Arial"/>
              <a:buChar char="•"/>
              <a:defRPr sz="1200">
                <a:solidFill>
                  <a:schemeClr val="accent1">
                    <a:satOff val="-4409"/>
                    <a:lumOff val="-10509"/>
                  </a:schemeClr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label = PRF(</a:t>
            </a:r>
            <a:r>
              <a:rPr>
                <a:solidFill>
                  <a:schemeClr val="accent2"/>
                </a:solidFill>
              </a:rPr>
              <a:t>k</a:t>
            </a:r>
            <a:r>
              <a:t>, </a:t>
            </a:r>
            <a:r>
              <a:rPr>
                <a:solidFill>
                  <a:schemeClr val="accent2"/>
                </a:solidFill>
              </a:rPr>
              <a:t>index</a:t>
            </a:r>
            <a:r>
              <a:t>)</a:t>
            </a:r>
          </a:p>
        </p:txBody>
      </p:sp>
      <p:sp>
        <p:nvSpPr>
          <p:cNvPr id="702" name="Provider sends &lt;label, ctx, signature&gt; to RS.…"/>
          <p:cNvSpPr txBox="1"/>
          <p:nvPr/>
        </p:nvSpPr>
        <p:spPr>
          <a:xfrm>
            <a:off x="470130" y="4147585"/>
            <a:ext cx="8203740" cy="667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/>
          <a:p>
            <a:pPr marL="457200" indent="-342900">
              <a:spcBef>
                <a:spcPts val="300"/>
              </a:spcBef>
              <a:buClr>
                <a:srgbClr val="000000"/>
              </a:buClr>
              <a:buSzPts val="1400"/>
              <a:buFont typeface="Arial"/>
              <a:buChar char="•"/>
              <a:defRPr sz="1400"/>
            </a:pPr>
            <a:r>
              <a:rPr>
                <a:latin typeface="Calibri"/>
                <a:ea typeface="Calibri"/>
                <a:cs typeface="Calibri"/>
                <a:sym typeface="Calibri"/>
              </a:rPr>
              <a:t>Provider sends</a:t>
            </a:r>
            <a:r>
              <a:t> </a:t>
            </a:r>
            <a:r>
              <a:rPr sz="1200">
                <a:solidFill>
                  <a:schemeClr val="accent1">
                    <a:satOff val="-4409"/>
                    <a:lumOff val="-10509"/>
                  </a:schemeClr>
                </a:solidFill>
                <a:latin typeface="Monaco"/>
                <a:ea typeface="Monaco"/>
                <a:cs typeface="Monaco"/>
                <a:sym typeface="Monaco"/>
              </a:rPr>
              <a:t>&lt;label, ctx, signature&gt;</a:t>
            </a:r>
            <a:r>
              <a:rPr i="1">
                <a:solidFill>
                  <a:schemeClr val="accent1">
                    <a:satOff val="-4409"/>
                    <a:lumOff val="-10509"/>
                  </a:schemeClr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to RS.</a:t>
            </a:r>
            <a:r>
              <a:t> </a:t>
            </a:r>
          </a:p>
          <a:p>
            <a:pPr marL="914400" lvl="1" indent="-342900">
              <a:spcBef>
                <a:spcPts val="300"/>
              </a:spcBef>
              <a:buClr>
                <a:srgbClr val="000000"/>
              </a:buClr>
              <a:buSzPts val="1400"/>
              <a:buFont typeface="Arial"/>
              <a:buChar char="•"/>
              <a:defRPr sz="1400"/>
            </a:pPr>
            <a:r>
              <a:rPr>
                <a:latin typeface="Calibri"/>
                <a:ea typeface="Calibri"/>
                <a:cs typeface="Calibri"/>
                <a:sym typeface="Calibri"/>
              </a:rPr>
              <a:t>RS stores the records if the</a:t>
            </a:r>
            <a:r>
              <a:t> </a:t>
            </a:r>
            <a:r>
              <a:rPr sz="1200">
                <a:solidFill>
                  <a:schemeClr val="accent1">
                    <a:satOff val="-4409"/>
                    <a:lumOff val="-10509"/>
                  </a:schemeClr>
                </a:solidFill>
                <a:latin typeface="Monaco"/>
                <a:ea typeface="Monaco"/>
                <a:cs typeface="Monaco"/>
                <a:sym typeface="Monaco"/>
              </a:rPr>
              <a:t>signature</a:t>
            </a:r>
            <a:r>
              <a:t> </a:t>
            </a:r>
            <a:r>
              <a:rPr>
                <a:latin typeface="Calibri"/>
                <a:ea typeface="Calibri"/>
                <a:cs typeface="Calibri"/>
                <a:sym typeface="Calibri"/>
              </a:rPr>
              <a:t>validates under the providers public key.</a:t>
            </a:r>
          </a:p>
        </p:txBody>
      </p:sp>
      <p:sp>
        <p:nvSpPr>
          <p:cNvPr id="703" name="Problem: Naive solution has no confidentiality protection."/>
          <p:cNvSpPr txBox="1"/>
          <p:nvPr/>
        </p:nvSpPr>
        <p:spPr>
          <a:xfrm>
            <a:off x="457200" y="1434189"/>
            <a:ext cx="8229600" cy="354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/>
          <a:p>
            <a:pPr marL="457200" indent="-342900">
              <a:spcBef>
                <a:spcPts val="300"/>
              </a:spcBef>
              <a:buClr>
                <a:srgbClr val="000000"/>
              </a:buClr>
              <a:buSzPts val="1400"/>
              <a:buFont typeface="Arial"/>
              <a:buChar char="•"/>
              <a:defRPr sz="1400">
                <a:latin typeface="Calibri"/>
                <a:ea typeface="Calibri"/>
                <a:cs typeface="Calibri"/>
                <a:sym typeface="Calibri"/>
              </a:defRPr>
            </a:pPr>
            <a:r>
              <a:rPr b="1" u="sng"/>
              <a:t>Problem</a:t>
            </a:r>
            <a:r>
              <a:t>: Naive solution has no confidentiality protection.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7" dur="indefinite" fill="hold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15" dur="indefinite" fill="hold"/>
                                        <p:tgtEl>
                                          <p:spTgt spid="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"/>
                            </p:stCondLst>
                            <p:childTnLst>
                              <p:par>
                                <p:cTn id="17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23" dur="indefinite" fill="hold"/>
                                        <p:tgtEl>
                                          <p:spTgt spid="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"/>
                            </p:stCondLst>
                            <p:childTnLst>
                              <p:par>
                                <p:cTn id="25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mph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31" dur="indefinite" fill="hold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"/>
                            </p:stCondLst>
                            <p:childTnLst>
                              <p:par>
                                <p:cTn id="33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8" grpId="2" animBg="1" advAuto="0"/>
      <p:bldP spid="698" grpId="3" animBg="1" advAuto="0"/>
      <p:bldP spid="699" grpId="4" animBg="1" advAuto="0"/>
      <p:bldP spid="699" grpId="5" animBg="1" advAuto="0"/>
      <p:bldP spid="701" grpId="6" animBg="1" advAuto="0"/>
      <p:bldP spid="701" grpId="7" animBg="1" advAuto="0"/>
      <p:bldP spid="702" grpId="8" animBg="1" advAuto="0"/>
      <p:bldP spid="703" grpId="1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Towards Privac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Towards Privacy</a:t>
            </a:r>
          </a:p>
        </p:txBody>
      </p:sp>
      <p:sp>
        <p:nvSpPr>
          <p:cNvPr id="706" name="Solution: A Traceback Authority (TA), an entity to create labels on behalf of providers.…"/>
          <p:cNvSpPr txBox="1">
            <a:spLocks noGrp="1"/>
          </p:cNvSpPr>
          <p:nvPr>
            <p:ph type="body" sz="quarter" idx="1"/>
          </p:nvPr>
        </p:nvSpPr>
        <p:spPr>
          <a:xfrm>
            <a:off x="457200" y="2086282"/>
            <a:ext cx="8229600" cy="667684"/>
          </a:xfrm>
          <a:prstGeom prst="rect">
            <a:avLst/>
          </a:prstGeom>
        </p:spPr>
        <p:txBody>
          <a:bodyPr/>
          <a:lstStyle/>
          <a:p>
            <a:pPr>
              <a:buSzPts val="1600"/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b="1" u="sng"/>
              <a:t>Solution</a:t>
            </a:r>
            <a:r>
              <a:t>: A </a:t>
            </a:r>
            <a:r>
              <a:rPr u="sng"/>
              <a:t>Traceback Authority (TA)</a:t>
            </a:r>
            <a:r>
              <a:t>, an entity to create labels on behalf of providers.</a:t>
            </a:r>
          </a:p>
          <a:p>
            <a:pPr lvl="1">
              <a:buSzPts val="1600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t>Only the TA knows the PRF secret key </a:t>
            </a:r>
            <a:r>
              <a:rPr sz="12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rPr>
              <a:t>k</a:t>
            </a:r>
          </a:p>
        </p:txBody>
      </p:sp>
      <p:sp>
        <p:nvSpPr>
          <p:cNvPr id="70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503597" y="4780053"/>
            <a:ext cx="183204" cy="2482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708" name="Send (src|dst|ts) to TA…"/>
          <p:cNvSpPr txBox="1"/>
          <p:nvPr/>
        </p:nvSpPr>
        <p:spPr>
          <a:xfrm>
            <a:off x="457200" y="2862466"/>
            <a:ext cx="8229600" cy="667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/>
          <a:p>
            <a:pPr marL="457200" indent="-342900">
              <a:spcBef>
                <a:spcPts val="300"/>
              </a:spcBef>
              <a:buClr>
                <a:srgbClr val="000000"/>
              </a:buClr>
              <a:buSzPts val="1600"/>
              <a:buFont typeface="Arial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t>Send </a:t>
            </a:r>
            <a:r>
              <a:rPr sz="1200">
                <a:latin typeface="Monaco"/>
                <a:ea typeface="Monaco"/>
                <a:cs typeface="Monaco"/>
                <a:sym typeface="Monaco"/>
              </a:rPr>
              <a:t>(</a:t>
            </a:r>
            <a:r>
              <a:rPr sz="12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rPr>
              <a:t>src</a:t>
            </a:r>
            <a:r>
              <a:rPr sz="12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rPr>
              <a:t>|</a:t>
            </a:r>
            <a:r>
              <a:rPr sz="12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rPr>
              <a:t>dst</a:t>
            </a:r>
            <a:r>
              <a:rPr sz="1200">
                <a:solidFill>
                  <a:schemeClr val="accent1">
                    <a:satOff val="-4409"/>
                    <a:lumOff val="-10509"/>
                  </a:schemeClr>
                </a:solidFill>
                <a:latin typeface="Monaco"/>
                <a:ea typeface="Monaco"/>
                <a:cs typeface="Monaco"/>
                <a:sym typeface="Monaco"/>
              </a:rPr>
              <a:t>|</a:t>
            </a:r>
            <a:r>
              <a:rPr sz="12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rPr>
              <a:t>ts</a:t>
            </a:r>
            <a:r>
              <a:rPr sz="1200">
                <a:latin typeface="Monaco"/>
                <a:ea typeface="Monaco"/>
                <a:cs typeface="Monaco"/>
                <a:sym typeface="Monaco"/>
              </a:rPr>
              <a:t>)</a:t>
            </a:r>
            <a:r>
              <a:t> to TA</a:t>
            </a:r>
          </a:p>
          <a:p>
            <a:pPr marL="914400" lvl="1" indent="-342900">
              <a:spcBef>
                <a:spcPts val="300"/>
              </a:spcBef>
              <a:buClr>
                <a:srgbClr val="000000"/>
              </a:buClr>
              <a:buSzPts val="1600"/>
              <a:buFont typeface="Arial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t>TA will compute </a:t>
            </a:r>
            <a:r>
              <a:rPr sz="1200">
                <a:solidFill>
                  <a:schemeClr val="accent1">
                    <a:satOff val="-4409"/>
                    <a:lumOff val="-10509"/>
                  </a:schemeClr>
                </a:solidFill>
                <a:latin typeface="Monaco"/>
                <a:ea typeface="Monaco"/>
                <a:cs typeface="Monaco"/>
                <a:sym typeface="Monaco"/>
              </a:rPr>
              <a:t>label = PRF(</a:t>
            </a:r>
            <a:r>
              <a:rPr sz="12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rPr>
              <a:t>k</a:t>
            </a:r>
            <a:r>
              <a:rPr sz="1200">
                <a:solidFill>
                  <a:schemeClr val="accent1">
                    <a:satOff val="-4409"/>
                    <a:lumOff val="-10509"/>
                  </a:schemeClr>
                </a:solidFill>
                <a:latin typeface="Monaco"/>
                <a:ea typeface="Monaco"/>
                <a:cs typeface="Monaco"/>
                <a:sym typeface="Monaco"/>
              </a:rPr>
              <a:t>, </a:t>
            </a:r>
            <a:r>
              <a:rPr sz="12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rPr>
              <a:t>src</a:t>
            </a:r>
            <a:r>
              <a:rPr sz="12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rPr>
              <a:t>|</a:t>
            </a:r>
            <a:r>
              <a:rPr sz="12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rPr>
              <a:t>dst</a:t>
            </a:r>
            <a:r>
              <a:rPr sz="1200">
                <a:solidFill>
                  <a:schemeClr val="accent1">
                    <a:satOff val="-4409"/>
                    <a:lumOff val="-10509"/>
                  </a:schemeClr>
                </a:solidFill>
                <a:latin typeface="Monaco"/>
                <a:ea typeface="Monaco"/>
                <a:cs typeface="Monaco"/>
                <a:sym typeface="Monaco"/>
              </a:rPr>
              <a:t>|</a:t>
            </a:r>
            <a:r>
              <a:rPr sz="12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rPr>
              <a:t>ts</a:t>
            </a:r>
            <a:r>
              <a:rPr sz="1200">
                <a:solidFill>
                  <a:schemeClr val="accent1">
                    <a:satOff val="-4409"/>
                    <a:lumOff val="-10509"/>
                  </a:schemeClr>
                </a:solidFill>
                <a:latin typeface="Monaco"/>
                <a:ea typeface="Monaco"/>
                <a:cs typeface="Monaco"/>
                <a:sym typeface="Monaco"/>
              </a:rPr>
              <a:t>)</a:t>
            </a:r>
            <a:r>
              <a:t> and return </a:t>
            </a:r>
            <a:r>
              <a:rPr sz="1200">
                <a:solidFill>
                  <a:schemeClr val="accent1">
                    <a:satOff val="-4409"/>
                    <a:lumOff val="-10509"/>
                  </a:schemeClr>
                </a:solidFill>
                <a:latin typeface="Monaco"/>
                <a:ea typeface="Monaco"/>
                <a:cs typeface="Monaco"/>
                <a:sym typeface="Monaco"/>
              </a:rPr>
              <a:t>label</a:t>
            </a:r>
            <a:r>
              <a:t> </a:t>
            </a:r>
          </a:p>
        </p:txBody>
      </p:sp>
      <p:sp>
        <p:nvSpPr>
          <p:cNvPr id="709" name="However, src|dst|ts is leaked to the TA."/>
          <p:cNvSpPr txBox="1"/>
          <p:nvPr/>
        </p:nvSpPr>
        <p:spPr>
          <a:xfrm>
            <a:off x="457200" y="3642838"/>
            <a:ext cx="8229600" cy="420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/>
          <a:p>
            <a:pPr marL="457200" indent="-342900">
              <a:spcBef>
                <a:spcPts val="300"/>
              </a:spcBef>
              <a:buClr>
                <a:srgbClr val="000000"/>
              </a:buClr>
              <a:buSzPts val="1600"/>
              <a:buFont typeface="Arial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t>However, </a:t>
            </a:r>
            <a:r>
              <a:rPr sz="12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rPr>
              <a:t>src</a:t>
            </a:r>
            <a:r>
              <a:rPr sz="12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rPr>
              <a:t>|</a:t>
            </a:r>
            <a:r>
              <a:rPr sz="12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rPr>
              <a:t>dst</a:t>
            </a:r>
            <a:r>
              <a:rPr sz="1200">
                <a:solidFill>
                  <a:schemeClr val="accent1">
                    <a:satOff val="-4409"/>
                    <a:lumOff val="-10509"/>
                  </a:schemeClr>
                </a:solidFill>
                <a:latin typeface="Monaco"/>
                <a:ea typeface="Monaco"/>
                <a:cs typeface="Monaco"/>
                <a:sym typeface="Monaco"/>
              </a:rPr>
              <a:t>|</a:t>
            </a:r>
            <a:r>
              <a:rPr sz="12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rPr>
              <a:t>ts</a:t>
            </a:r>
            <a:r>
              <a:t> is leaked to the TA.</a:t>
            </a:r>
          </a:p>
        </p:txBody>
      </p:sp>
      <p:sp>
        <p:nvSpPr>
          <p:cNvPr id="710" name="Challenge: How can the TA compute label without knowing src|dst|ts?"/>
          <p:cNvSpPr txBox="1"/>
          <p:nvPr/>
        </p:nvSpPr>
        <p:spPr>
          <a:xfrm>
            <a:off x="457200" y="4138212"/>
            <a:ext cx="8229600" cy="4207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/>
          <a:p>
            <a:pPr marL="457200" indent="-342900">
              <a:spcBef>
                <a:spcPts val="300"/>
              </a:spcBef>
              <a:buClr>
                <a:srgbClr val="000000"/>
              </a:buClr>
              <a:buSzPts val="1600"/>
              <a:buFont typeface="Arial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b="1"/>
              <a:t>Challenge</a:t>
            </a:r>
            <a:r>
              <a:t>: How can the TA compute </a:t>
            </a:r>
            <a:r>
              <a:rPr sz="1200">
                <a:solidFill>
                  <a:schemeClr val="accent1">
                    <a:satOff val="-4409"/>
                    <a:lumOff val="-10509"/>
                  </a:schemeClr>
                </a:solidFill>
                <a:latin typeface="Monaco"/>
                <a:ea typeface="Monaco"/>
                <a:cs typeface="Monaco"/>
                <a:sym typeface="Monaco"/>
              </a:rPr>
              <a:t>label</a:t>
            </a:r>
            <a:r>
              <a:t> without knowing </a:t>
            </a:r>
            <a:r>
              <a:rPr sz="12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rPr>
              <a:t>src</a:t>
            </a:r>
            <a:r>
              <a:rPr sz="1200">
                <a:solidFill>
                  <a:schemeClr val="accent1"/>
                </a:solidFill>
                <a:latin typeface="Monaco"/>
                <a:ea typeface="Monaco"/>
                <a:cs typeface="Monaco"/>
                <a:sym typeface="Monaco"/>
              </a:rPr>
              <a:t>|</a:t>
            </a:r>
            <a:r>
              <a:rPr sz="12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rPr>
              <a:t>dst</a:t>
            </a:r>
            <a:r>
              <a:rPr sz="1200">
                <a:solidFill>
                  <a:schemeClr val="accent1">
                    <a:satOff val="-4409"/>
                    <a:lumOff val="-10509"/>
                  </a:schemeClr>
                </a:solidFill>
                <a:latin typeface="Monaco"/>
                <a:ea typeface="Monaco"/>
                <a:cs typeface="Monaco"/>
                <a:sym typeface="Monaco"/>
              </a:rPr>
              <a:t>|</a:t>
            </a:r>
            <a:r>
              <a:rPr sz="12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rPr>
              <a:t>ts</a:t>
            </a:r>
            <a:r>
              <a:t>?</a:t>
            </a:r>
          </a:p>
        </p:txBody>
      </p:sp>
      <p:sp>
        <p:nvSpPr>
          <p:cNvPr id="711" name="Problem: All providers share a common PRF key k. Sufficient for any provider to leak k."/>
          <p:cNvSpPr txBox="1"/>
          <p:nvPr/>
        </p:nvSpPr>
        <p:spPr>
          <a:xfrm>
            <a:off x="457200" y="1560652"/>
            <a:ext cx="8229600" cy="4207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/>
          <a:p>
            <a:pPr marL="457200" indent="-342900">
              <a:spcBef>
                <a:spcPts val="300"/>
              </a:spcBef>
              <a:buClr>
                <a:srgbClr val="000000"/>
              </a:buClr>
              <a:buSzPts val="1600"/>
              <a:buFont typeface="Arial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b="1" u="sng"/>
              <a:t>Problem</a:t>
            </a:r>
            <a:r>
              <a:t>: All providers share a common PRF key </a:t>
            </a:r>
            <a:r>
              <a:rPr sz="12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rPr>
              <a:t>k</a:t>
            </a:r>
            <a:r>
              <a:t>. Sufficient for any provider to leak </a:t>
            </a:r>
            <a:r>
              <a:rPr>
                <a:solidFill>
                  <a:schemeClr val="accent2"/>
                </a:solidFill>
              </a:rPr>
              <a:t>k</a:t>
            </a:r>
            <a:r>
              <a:t>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7" dur="indefinite" fill="hold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15" dur="indefinite" fill="hold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"/>
                            </p:stCondLst>
                            <p:childTnLst>
                              <p:par>
                                <p:cTn id="17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23" dur="indefinite" fill="hold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"/>
                            </p:stCondLst>
                            <p:childTnLst>
                              <p:par>
                                <p:cTn id="25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mph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31" dur="indefinite" fill="hold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"/>
                            </p:stCondLst>
                            <p:childTnLst>
                              <p:par>
                                <p:cTn id="33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" grpId="2" animBg="1" advAuto="0"/>
      <p:bldP spid="706" grpId="3" animBg="1" advAuto="0"/>
      <p:bldP spid="708" grpId="4" animBg="1" advAuto="0"/>
      <p:bldP spid="708" grpId="5" animBg="1" advAuto="0"/>
      <p:bldP spid="709" grpId="6" animBg="1" advAuto="0"/>
      <p:bldP spid="709" grpId="7" animBg="1" advAuto="0"/>
      <p:bldP spid="710" grpId="8" animBg="1" advAuto="0"/>
      <p:bldP spid="711" grpId="1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Benefits…"/>
          <p:cNvSpPr txBox="1"/>
          <p:nvPr/>
        </p:nvSpPr>
        <p:spPr>
          <a:xfrm>
            <a:off x="491647" y="3544851"/>
            <a:ext cx="8229601" cy="823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 lnSpcReduction="10000"/>
          </a:bodyPr>
          <a:lstStyle/>
          <a:p>
            <a:pPr marL="434340" indent="-325754" defTabSz="868680">
              <a:spcBef>
                <a:spcPts val="200"/>
              </a:spcBef>
              <a:buClr>
                <a:srgbClr val="000000"/>
              </a:buClr>
              <a:buSzPts val="1500"/>
              <a:buFont typeface="Arial"/>
              <a:buChar char="•"/>
              <a:defRPr sz="1520">
                <a:latin typeface="Calibri"/>
                <a:ea typeface="Calibri"/>
                <a:cs typeface="Calibri"/>
                <a:sym typeface="Calibri"/>
              </a:defRPr>
            </a:pPr>
            <a:r>
              <a:t>Benefits</a:t>
            </a:r>
          </a:p>
          <a:p>
            <a:pPr marL="868680" lvl="1" indent="-325754" defTabSz="868680">
              <a:spcBef>
                <a:spcPts val="200"/>
              </a:spcBef>
              <a:buClr>
                <a:srgbClr val="000000"/>
              </a:buClr>
              <a:buSzPts val="1500"/>
              <a:buFont typeface="Arial"/>
              <a:buChar char="•"/>
              <a:defRPr sz="1520">
                <a:latin typeface="Calibri"/>
                <a:ea typeface="Calibri"/>
                <a:cs typeface="Calibri"/>
                <a:sym typeface="Calibri"/>
              </a:defRPr>
            </a:pPr>
            <a:r>
              <a:t>TA learns nothing</a:t>
            </a:r>
          </a:p>
          <a:p>
            <a:pPr marL="868680" lvl="1" indent="-325754" defTabSz="868680">
              <a:spcBef>
                <a:spcPts val="200"/>
              </a:spcBef>
              <a:buClr>
                <a:srgbClr val="000000"/>
              </a:buClr>
              <a:buSzPts val="1500"/>
              <a:buFont typeface="Arial"/>
              <a:buChar char="•"/>
              <a:defRPr sz="1520">
                <a:latin typeface="Calibri"/>
                <a:ea typeface="Calibri"/>
                <a:cs typeface="Calibri"/>
                <a:sym typeface="Calibri"/>
              </a:defRPr>
            </a:pPr>
            <a:r>
              <a:t>Provider learns </a:t>
            </a:r>
            <a:r>
              <a:rPr sz="1140">
                <a:solidFill>
                  <a:schemeClr val="accent1">
                    <a:satOff val="-4409"/>
                    <a:lumOff val="-10509"/>
                  </a:schemeClr>
                </a:solidFill>
                <a:latin typeface="Monaco"/>
                <a:ea typeface="Monaco"/>
                <a:cs typeface="Monaco"/>
                <a:sym typeface="Monaco"/>
              </a:rPr>
              <a:t>label</a:t>
            </a:r>
            <a:r>
              <a:t> and nothing else</a:t>
            </a:r>
          </a:p>
        </p:txBody>
      </p:sp>
      <p:sp>
        <p:nvSpPr>
          <p:cNvPr id="714" name="Cuboid"/>
          <p:cNvSpPr/>
          <p:nvPr/>
        </p:nvSpPr>
        <p:spPr>
          <a:xfrm>
            <a:off x="1554227" y="2570713"/>
            <a:ext cx="561103" cy="3366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99" y="0"/>
                </a:moveTo>
                <a:cubicBezTo>
                  <a:pt x="4348" y="0"/>
                  <a:pt x="4299" y="35"/>
                  <a:pt x="4263" y="96"/>
                </a:cubicBezTo>
                <a:lnTo>
                  <a:pt x="285" y="6722"/>
                </a:lnTo>
                <a:cubicBezTo>
                  <a:pt x="259" y="6765"/>
                  <a:pt x="279" y="6840"/>
                  <a:pt x="316" y="6840"/>
                </a:cubicBezTo>
                <a:lnTo>
                  <a:pt x="17106" y="6840"/>
                </a:lnTo>
                <a:cubicBezTo>
                  <a:pt x="17160" y="6840"/>
                  <a:pt x="17212" y="6805"/>
                  <a:pt x="17250" y="6742"/>
                </a:cubicBezTo>
                <a:lnTo>
                  <a:pt x="21220" y="124"/>
                </a:lnTo>
                <a:cubicBezTo>
                  <a:pt x="21248" y="79"/>
                  <a:pt x="21228" y="0"/>
                  <a:pt x="21190" y="0"/>
                </a:cubicBezTo>
                <a:lnTo>
                  <a:pt x="4399" y="0"/>
                </a:lnTo>
                <a:close/>
                <a:moveTo>
                  <a:pt x="21573" y="616"/>
                </a:moveTo>
                <a:cubicBezTo>
                  <a:pt x="21558" y="605"/>
                  <a:pt x="21540" y="610"/>
                  <a:pt x="21526" y="633"/>
                </a:cubicBezTo>
                <a:lnTo>
                  <a:pt x="17555" y="7251"/>
                </a:lnTo>
                <a:cubicBezTo>
                  <a:pt x="17517" y="7315"/>
                  <a:pt x="17496" y="7399"/>
                  <a:pt x="17496" y="7490"/>
                </a:cubicBezTo>
                <a:lnTo>
                  <a:pt x="17496" y="21052"/>
                </a:lnTo>
                <a:cubicBezTo>
                  <a:pt x="17496" y="21122"/>
                  <a:pt x="17546" y="21157"/>
                  <a:pt x="17575" y="21108"/>
                </a:cubicBezTo>
                <a:lnTo>
                  <a:pt x="21543" y="14496"/>
                </a:lnTo>
                <a:cubicBezTo>
                  <a:pt x="21579" y="14434"/>
                  <a:pt x="21600" y="14351"/>
                  <a:pt x="21600" y="14265"/>
                </a:cubicBezTo>
                <a:lnTo>
                  <a:pt x="21600" y="683"/>
                </a:lnTo>
                <a:cubicBezTo>
                  <a:pt x="21600" y="651"/>
                  <a:pt x="21588" y="626"/>
                  <a:pt x="21573" y="616"/>
                </a:cubicBezTo>
                <a:close/>
                <a:moveTo>
                  <a:pt x="78" y="7560"/>
                </a:moveTo>
                <a:cubicBezTo>
                  <a:pt x="35" y="7560"/>
                  <a:pt x="0" y="7617"/>
                  <a:pt x="0" y="7689"/>
                </a:cubicBezTo>
                <a:lnTo>
                  <a:pt x="0" y="21471"/>
                </a:lnTo>
                <a:cubicBezTo>
                  <a:pt x="0" y="21543"/>
                  <a:pt x="34" y="21600"/>
                  <a:pt x="78" y="21600"/>
                </a:cubicBezTo>
                <a:lnTo>
                  <a:pt x="16986" y="21600"/>
                </a:lnTo>
                <a:cubicBezTo>
                  <a:pt x="17030" y="21600"/>
                  <a:pt x="17064" y="21543"/>
                  <a:pt x="17064" y="21471"/>
                </a:cubicBezTo>
                <a:lnTo>
                  <a:pt x="17064" y="7689"/>
                </a:lnTo>
                <a:cubicBezTo>
                  <a:pt x="17064" y="7617"/>
                  <a:pt x="17030" y="7560"/>
                  <a:pt x="16986" y="7560"/>
                </a:cubicBezTo>
                <a:lnTo>
                  <a:pt x="78" y="7560"/>
                </a:lnTo>
                <a:close/>
              </a:path>
            </a:pathLst>
          </a:custGeom>
          <a:solidFill>
            <a:schemeClr val="accent2"/>
          </a:solidFill>
          <a:ln w="3175">
            <a:solidFill>
              <a:srgbClr val="FFFFFF"/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715" name="Line"/>
          <p:cNvSpPr/>
          <p:nvPr/>
        </p:nvSpPr>
        <p:spPr>
          <a:xfrm flipH="1" flipV="1">
            <a:off x="3167068" y="2739044"/>
            <a:ext cx="2776474" cy="1"/>
          </a:xfrm>
          <a:prstGeom prst="line">
            <a:avLst/>
          </a:prstGeom>
          <a:ln w="12700">
            <a:solidFill>
              <a:srgbClr val="000000"/>
            </a:solidFill>
            <a:prstDash val="sysDot"/>
            <a:miter lim="400000"/>
            <a:headEnd type="triangle"/>
            <a:tailEnd type="triangle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716" name="Chart Document"/>
          <p:cNvSpPr/>
          <p:nvPr/>
        </p:nvSpPr>
        <p:spPr>
          <a:xfrm>
            <a:off x="6772740" y="2581327"/>
            <a:ext cx="243583" cy="315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3" y="21600"/>
                  <a:pt x="21599" y="21528"/>
                  <a:pt x="21599" y="21438"/>
                </a:cubicBezTo>
                <a:lnTo>
                  <a:pt x="21599" y="5895"/>
                </a:lnTo>
                <a:cubicBezTo>
                  <a:pt x="21600" y="5863"/>
                  <a:pt x="21565" y="5837"/>
                  <a:pt x="21524" y="5837"/>
                </a:cubicBezTo>
                <a:lnTo>
                  <a:pt x="14256" y="5837"/>
                </a:lnTo>
                <a:cubicBezTo>
                  <a:pt x="14139" y="5837"/>
                  <a:pt x="14043" y="5765"/>
                  <a:pt x="14043" y="5674"/>
                </a:cubicBezTo>
                <a:lnTo>
                  <a:pt x="14043" y="58"/>
                </a:lnTo>
                <a:cubicBezTo>
                  <a:pt x="14043" y="26"/>
                  <a:pt x="14009" y="0"/>
                  <a:pt x="13968" y="0"/>
                </a:cubicBezTo>
                <a:lnTo>
                  <a:pt x="213" y="0"/>
                </a:lnTo>
                <a:close/>
                <a:moveTo>
                  <a:pt x="15017" y="86"/>
                </a:moveTo>
                <a:cubicBezTo>
                  <a:pt x="14991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7" y="5120"/>
                  <a:pt x="15184" y="5120"/>
                </a:cubicBezTo>
                <a:lnTo>
                  <a:pt x="21418" y="5120"/>
                </a:lnTo>
                <a:cubicBezTo>
                  <a:pt x="21485" y="5120"/>
                  <a:pt x="21518" y="5058"/>
                  <a:pt x="21471" y="5021"/>
                </a:cubicBezTo>
                <a:lnTo>
                  <a:pt x="15100" y="99"/>
                </a:lnTo>
                <a:cubicBezTo>
                  <a:pt x="15076" y="81"/>
                  <a:pt x="15044" y="78"/>
                  <a:pt x="15017" y="86"/>
                </a:cubicBezTo>
                <a:close/>
                <a:moveTo>
                  <a:pt x="9656" y="7345"/>
                </a:moveTo>
                <a:lnTo>
                  <a:pt x="11938" y="7345"/>
                </a:lnTo>
                <a:cubicBezTo>
                  <a:pt x="11983" y="7345"/>
                  <a:pt x="12018" y="7374"/>
                  <a:pt x="12018" y="7408"/>
                </a:cubicBezTo>
                <a:lnTo>
                  <a:pt x="12018" y="15086"/>
                </a:lnTo>
                <a:cubicBezTo>
                  <a:pt x="12018" y="15120"/>
                  <a:pt x="11983" y="15149"/>
                  <a:pt x="11938" y="15149"/>
                </a:cubicBezTo>
                <a:lnTo>
                  <a:pt x="9656" y="15149"/>
                </a:lnTo>
                <a:cubicBezTo>
                  <a:pt x="9611" y="15149"/>
                  <a:pt x="9574" y="15120"/>
                  <a:pt x="9574" y="15086"/>
                </a:cubicBezTo>
                <a:lnTo>
                  <a:pt x="9574" y="7408"/>
                </a:lnTo>
                <a:cubicBezTo>
                  <a:pt x="9574" y="7374"/>
                  <a:pt x="9611" y="7345"/>
                  <a:pt x="9656" y="7345"/>
                </a:cubicBezTo>
                <a:close/>
                <a:moveTo>
                  <a:pt x="13164" y="9590"/>
                </a:moveTo>
                <a:lnTo>
                  <a:pt x="15445" y="9590"/>
                </a:lnTo>
                <a:cubicBezTo>
                  <a:pt x="15490" y="9590"/>
                  <a:pt x="15527" y="9617"/>
                  <a:pt x="15527" y="9652"/>
                </a:cubicBezTo>
                <a:lnTo>
                  <a:pt x="15527" y="15088"/>
                </a:lnTo>
                <a:cubicBezTo>
                  <a:pt x="15527" y="15122"/>
                  <a:pt x="15490" y="15149"/>
                  <a:pt x="15445" y="15149"/>
                </a:cubicBezTo>
                <a:lnTo>
                  <a:pt x="13164" y="15149"/>
                </a:lnTo>
                <a:cubicBezTo>
                  <a:pt x="13119" y="15149"/>
                  <a:pt x="13084" y="15122"/>
                  <a:pt x="13084" y="15088"/>
                </a:cubicBezTo>
                <a:lnTo>
                  <a:pt x="13084" y="9652"/>
                </a:lnTo>
                <a:cubicBezTo>
                  <a:pt x="13084" y="9617"/>
                  <a:pt x="13119" y="9590"/>
                  <a:pt x="13164" y="9590"/>
                </a:cubicBezTo>
                <a:close/>
                <a:moveTo>
                  <a:pt x="6147" y="11440"/>
                </a:moveTo>
                <a:lnTo>
                  <a:pt x="8428" y="11440"/>
                </a:lnTo>
                <a:cubicBezTo>
                  <a:pt x="8473" y="11440"/>
                  <a:pt x="8511" y="11467"/>
                  <a:pt x="8511" y="11502"/>
                </a:cubicBezTo>
                <a:lnTo>
                  <a:pt x="8511" y="15086"/>
                </a:lnTo>
                <a:cubicBezTo>
                  <a:pt x="8511" y="15120"/>
                  <a:pt x="8473" y="15149"/>
                  <a:pt x="8428" y="15149"/>
                </a:cubicBezTo>
                <a:lnTo>
                  <a:pt x="6147" y="15149"/>
                </a:lnTo>
                <a:cubicBezTo>
                  <a:pt x="6102" y="15149"/>
                  <a:pt x="6067" y="15120"/>
                  <a:pt x="6067" y="15086"/>
                </a:cubicBezTo>
                <a:lnTo>
                  <a:pt x="6067" y="11502"/>
                </a:lnTo>
                <a:cubicBezTo>
                  <a:pt x="6067" y="11467"/>
                  <a:pt x="6102" y="11440"/>
                  <a:pt x="6147" y="11440"/>
                </a:cubicBezTo>
                <a:close/>
                <a:moveTo>
                  <a:pt x="3933" y="15866"/>
                </a:moveTo>
                <a:lnTo>
                  <a:pt x="17662" y="15866"/>
                </a:lnTo>
                <a:cubicBezTo>
                  <a:pt x="17707" y="15866"/>
                  <a:pt x="17742" y="15895"/>
                  <a:pt x="17742" y="15929"/>
                </a:cubicBezTo>
                <a:lnTo>
                  <a:pt x="17746" y="16878"/>
                </a:lnTo>
                <a:cubicBezTo>
                  <a:pt x="17746" y="16913"/>
                  <a:pt x="17709" y="16941"/>
                  <a:pt x="17664" y="16941"/>
                </a:cubicBezTo>
                <a:lnTo>
                  <a:pt x="3935" y="16941"/>
                </a:lnTo>
                <a:cubicBezTo>
                  <a:pt x="3890" y="16941"/>
                  <a:pt x="3853" y="16912"/>
                  <a:pt x="3853" y="16878"/>
                </a:cubicBezTo>
                <a:lnTo>
                  <a:pt x="3850" y="15929"/>
                </a:lnTo>
                <a:cubicBezTo>
                  <a:pt x="3850" y="15895"/>
                  <a:pt x="3888" y="15866"/>
                  <a:pt x="3933" y="15866"/>
                </a:cubicBezTo>
                <a:close/>
              </a:path>
            </a:pathLst>
          </a:custGeom>
          <a:solidFill>
            <a:srgbClr val="FFFFFF"/>
          </a:solidFill>
          <a:ln w="6350">
            <a:solidFill>
              <a:schemeClr val="accent6"/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717" name="Cuboid"/>
          <p:cNvSpPr/>
          <p:nvPr/>
        </p:nvSpPr>
        <p:spPr>
          <a:xfrm>
            <a:off x="7177178" y="2608770"/>
            <a:ext cx="434246" cy="260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99" y="0"/>
                </a:moveTo>
                <a:cubicBezTo>
                  <a:pt x="4348" y="0"/>
                  <a:pt x="4299" y="35"/>
                  <a:pt x="4263" y="96"/>
                </a:cubicBezTo>
                <a:lnTo>
                  <a:pt x="285" y="6722"/>
                </a:lnTo>
                <a:cubicBezTo>
                  <a:pt x="259" y="6765"/>
                  <a:pt x="279" y="6840"/>
                  <a:pt x="316" y="6840"/>
                </a:cubicBezTo>
                <a:lnTo>
                  <a:pt x="17106" y="6840"/>
                </a:lnTo>
                <a:cubicBezTo>
                  <a:pt x="17160" y="6840"/>
                  <a:pt x="17212" y="6805"/>
                  <a:pt x="17250" y="6742"/>
                </a:cubicBezTo>
                <a:lnTo>
                  <a:pt x="21220" y="124"/>
                </a:lnTo>
                <a:cubicBezTo>
                  <a:pt x="21248" y="79"/>
                  <a:pt x="21228" y="0"/>
                  <a:pt x="21190" y="0"/>
                </a:cubicBezTo>
                <a:lnTo>
                  <a:pt x="4399" y="0"/>
                </a:lnTo>
                <a:close/>
                <a:moveTo>
                  <a:pt x="21573" y="616"/>
                </a:moveTo>
                <a:cubicBezTo>
                  <a:pt x="21558" y="605"/>
                  <a:pt x="21540" y="610"/>
                  <a:pt x="21526" y="633"/>
                </a:cubicBezTo>
                <a:lnTo>
                  <a:pt x="17555" y="7251"/>
                </a:lnTo>
                <a:cubicBezTo>
                  <a:pt x="17517" y="7315"/>
                  <a:pt x="17496" y="7399"/>
                  <a:pt x="17496" y="7490"/>
                </a:cubicBezTo>
                <a:lnTo>
                  <a:pt x="17496" y="21052"/>
                </a:lnTo>
                <a:cubicBezTo>
                  <a:pt x="17496" y="21122"/>
                  <a:pt x="17546" y="21157"/>
                  <a:pt x="17575" y="21108"/>
                </a:cubicBezTo>
                <a:lnTo>
                  <a:pt x="21543" y="14496"/>
                </a:lnTo>
                <a:cubicBezTo>
                  <a:pt x="21579" y="14434"/>
                  <a:pt x="21600" y="14351"/>
                  <a:pt x="21600" y="14265"/>
                </a:cubicBezTo>
                <a:lnTo>
                  <a:pt x="21600" y="683"/>
                </a:lnTo>
                <a:cubicBezTo>
                  <a:pt x="21600" y="651"/>
                  <a:pt x="21588" y="626"/>
                  <a:pt x="21573" y="616"/>
                </a:cubicBezTo>
                <a:close/>
                <a:moveTo>
                  <a:pt x="78" y="7560"/>
                </a:moveTo>
                <a:cubicBezTo>
                  <a:pt x="35" y="7560"/>
                  <a:pt x="0" y="7617"/>
                  <a:pt x="0" y="7689"/>
                </a:cubicBezTo>
                <a:lnTo>
                  <a:pt x="0" y="21471"/>
                </a:lnTo>
                <a:cubicBezTo>
                  <a:pt x="0" y="21543"/>
                  <a:pt x="34" y="21600"/>
                  <a:pt x="78" y="21600"/>
                </a:cubicBezTo>
                <a:lnTo>
                  <a:pt x="16986" y="21600"/>
                </a:lnTo>
                <a:cubicBezTo>
                  <a:pt x="17030" y="21600"/>
                  <a:pt x="17064" y="21543"/>
                  <a:pt x="17064" y="21471"/>
                </a:cubicBezTo>
                <a:lnTo>
                  <a:pt x="17064" y="7689"/>
                </a:lnTo>
                <a:cubicBezTo>
                  <a:pt x="17064" y="7617"/>
                  <a:pt x="17030" y="7560"/>
                  <a:pt x="16986" y="7560"/>
                </a:cubicBezTo>
                <a:lnTo>
                  <a:pt x="78" y="7560"/>
                </a:lnTo>
                <a:close/>
              </a:path>
            </a:pathLst>
          </a:custGeom>
          <a:solidFill>
            <a:srgbClr val="535353"/>
          </a:solidFill>
          <a:ln w="3175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718" name="Towards Privacy - OPRF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Towards Privacy - OPRF</a:t>
            </a:r>
          </a:p>
        </p:txBody>
      </p:sp>
      <p:sp>
        <p:nvSpPr>
          <p:cNvPr id="719" name="Solution: Oblivious Pseudorandom Functions (OPRF) protocol."/>
          <p:cNvSpPr txBox="1">
            <a:spLocks noGrp="1"/>
          </p:cNvSpPr>
          <p:nvPr>
            <p:ph type="body" sz="quarter" idx="1"/>
          </p:nvPr>
        </p:nvSpPr>
        <p:spPr>
          <a:xfrm>
            <a:off x="491647" y="1611452"/>
            <a:ext cx="8229601" cy="32178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buSzPts val="1600"/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b="1" u="sng"/>
              <a:t>Solution</a:t>
            </a:r>
            <a:r>
              <a:t>: </a:t>
            </a:r>
            <a:r>
              <a:rPr i="1" u="sng"/>
              <a:t>Oblivious Pseudorandom Functions</a:t>
            </a:r>
            <a:r>
              <a:t> (OPRF) protocol.</a:t>
            </a:r>
          </a:p>
        </p:txBody>
      </p:sp>
      <p:sp>
        <p:nvSpPr>
          <p:cNvPr id="72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503597" y="4780053"/>
            <a:ext cx="183204" cy="2482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pic>
        <p:nvPicPr>
          <p:cNvPr id="721" name="noun-server-5016651.svg" descr="noun-server-5016651.svg"/>
          <p:cNvPicPr>
            <a:picLocks noChangeAspect="1"/>
          </p:cNvPicPr>
          <p:nvPr/>
        </p:nvPicPr>
        <p:blipFill>
          <a:blip r:embed="rId2"/>
          <a:srcRect l="8068" t="8908" r="8068" b="27348"/>
          <a:stretch>
            <a:fillRect/>
          </a:stretch>
        </p:blipFill>
        <p:spPr>
          <a:xfrm>
            <a:off x="2276354" y="2358242"/>
            <a:ext cx="801573" cy="761587"/>
          </a:xfrm>
          <a:prstGeom prst="rect">
            <a:avLst/>
          </a:prstGeom>
          <a:ln w="12700">
            <a:miter lim="400000"/>
          </a:ln>
        </p:spPr>
      </p:pic>
      <p:sp>
        <p:nvSpPr>
          <p:cNvPr id="722" name="Computer"/>
          <p:cNvSpPr/>
          <p:nvPr/>
        </p:nvSpPr>
        <p:spPr>
          <a:xfrm>
            <a:off x="6037330" y="2515206"/>
            <a:ext cx="554753" cy="4476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600" extrusionOk="0">
                <a:moveTo>
                  <a:pt x="464" y="0"/>
                </a:moveTo>
                <a:cubicBezTo>
                  <a:pt x="210" y="0"/>
                  <a:pt x="0" y="261"/>
                  <a:pt x="0" y="575"/>
                </a:cubicBezTo>
                <a:lnTo>
                  <a:pt x="0" y="17777"/>
                </a:lnTo>
                <a:cubicBezTo>
                  <a:pt x="0" y="18091"/>
                  <a:pt x="210" y="18354"/>
                  <a:pt x="464" y="18354"/>
                </a:cubicBezTo>
                <a:lnTo>
                  <a:pt x="9148" y="18354"/>
                </a:lnTo>
                <a:lnTo>
                  <a:pt x="9116" y="18513"/>
                </a:lnTo>
                <a:lnTo>
                  <a:pt x="8753" y="20763"/>
                </a:lnTo>
                <a:lnTo>
                  <a:pt x="7690" y="20763"/>
                </a:lnTo>
                <a:lnTo>
                  <a:pt x="7690" y="21600"/>
                </a:lnTo>
                <a:lnTo>
                  <a:pt x="10486" y="21600"/>
                </a:lnTo>
                <a:lnTo>
                  <a:pt x="11107" y="21600"/>
                </a:lnTo>
                <a:lnTo>
                  <a:pt x="13905" y="21600"/>
                </a:lnTo>
                <a:lnTo>
                  <a:pt x="13905" y="20763"/>
                </a:lnTo>
                <a:lnTo>
                  <a:pt x="12842" y="20763"/>
                </a:lnTo>
                <a:lnTo>
                  <a:pt x="12479" y="18513"/>
                </a:lnTo>
                <a:lnTo>
                  <a:pt x="12452" y="18354"/>
                </a:lnTo>
                <a:lnTo>
                  <a:pt x="21131" y="18354"/>
                </a:lnTo>
                <a:cubicBezTo>
                  <a:pt x="21384" y="18354"/>
                  <a:pt x="21595" y="18091"/>
                  <a:pt x="21595" y="17777"/>
                </a:cubicBezTo>
                <a:lnTo>
                  <a:pt x="21595" y="575"/>
                </a:lnTo>
                <a:cubicBezTo>
                  <a:pt x="21600" y="261"/>
                  <a:pt x="21389" y="0"/>
                  <a:pt x="21136" y="0"/>
                </a:cubicBezTo>
                <a:lnTo>
                  <a:pt x="464" y="0"/>
                </a:lnTo>
                <a:close/>
                <a:moveTo>
                  <a:pt x="10800" y="542"/>
                </a:moveTo>
                <a:cubicBezTo>
                  <a:pt x="10913" y="542"/>
                  <a:pt x="11006" y="650"/>
                  <a:pt x="11006" y="797"/>
                </a:cubicBezTo>
                <a:cubicBezTo>
                  <a:pt x="11006" y="937"/>
                  <a:pt x="10913" y="1052"/>
                  <a:pt x="10800" y="1052"/>
                </a:cubicBezTo>
                <a:cubicBezTo>
                  <a:pt x="10686" y="1052"/>
                  <a:pt x="10594" y="937"/>
                  <a:pt x="10594" y="797"/>
                </a:cubicBezTo>
                <a:cubicBezTo>
                  <a:pt x="10594" y="656"/>
                  <a:pt x="10686" y="542"/>
                  <a:pt x="10800" y="542"/>
                </a:cubicBezTo>
                <a:close/>
                <a:moveTo>
                  <a:pt x="1242" y="1734"/>
                </a:moveTo>
                <a:lnTo>
                  <a:pt x="20358" y="1734"/>
                </a:lnTo>
                <a:lnTo>
                  <a:pt x="20358" y="15233"/>
                </a:lnTo>
                <a:lnTo>
                  <a:pt x="1242" y="15233"/>
                </a:lnTo>
                <a:lnTo>
                  <a:pt x="1242" y="1734"/>
                </a:lnTo>
                <a:close/>
              </a:path>
            </a:pathLst>
          </a:custGeom>
          <a:solidFill>
            <a:srgbClr val="A7A7A7"/>
          </a:solidFill>
          <a:ln>
            <a:solidFill>
              <a:srgbClr val="000000"/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723" name="Cuboid"/>
          <p:cNvSpPr/>
          <p:nvPr/>
        </p:nvSpPr>
        <p:spPr>
          <a:xfrm>
            <a:off x="1550129" y="2574387"/>
            <a:ext cx="561103" cy="3366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99" y="0"/>
                </a:moveTo>
                <a:cubicBezTo>
                  <a:pt x="4348" y="0"/>
                  <a:pt x="4299" y="35"/>
                  <a:pt x="4263" y="96"/>
                </a:cubicBezTo>
                <a:lnTo>
                  <a:pt x="285" y="6722"/>
                </a:lnTo>
                <a:cubicBezTo>
                  <a:pt x="259" y="6765"/>
                  <a:pt x="279" y="6840"/>
                  <a:pt x="316" y="6840"/>
                </a:cubicBezTo>
                <a:lnTo>
                  <a:pt x="17106" y="6840"/>
                </a:lnTo>
                <a:cubicBezTo>
                  <a:pt x="17160" y="6840"/>
                  <a:pt x="17212" y="6805"/>
                  <a:pt x="17250" y="6742"/>
                </a:cubicBezTo>
                <a:lnTo>
                  <a:pt x="21220" y="124"/>
                </a:lnTo>
                <a:cubicBezTo>
                  <a:pt x="21248" y="79"/>
                  <a:pt x="21228" y="0"/>
                  <a:pt x="21190" y="0"/>
                </a:cubicBezTo>
                <a:lnTo>
                  <a:pt x="4399" y="0"/>
                </a:lnTo>
                <a:close/>
                <a:moveTo>
                  <a:pt x="21573" y="616"/>
                </a:moveTo>
                <a:cubicBezTo>
                  <a:pt x="21558" y="605"/>
                  <a:pt x="21540" y="610"/>
                  <a:pt x="21526" y="633"/>
                </a:cubicBezTo>
                <a:lnTo>
                  <a:pt x="17555" y="7251"/>
                </a:lnTo>
                <a:cubicBezTo>
                  <a:pt x="17517" y="7315"/>
                  <a:pt x="17496" y="7399"/>
                  <a:pt x="17496" y="7490"/>
                </a:cubicBezTo>
                <a:lnTo>
                  <a:pt x="17496" y="21052"/>
                </a:lnTo>
                <a:cubicBezTo>
                  <a:pt x="17496" y="21122"/>
                  <a:pt x="17546" y="21157"/>
                  <a:pt x="17575" y="21108"/>
                </a:cubicBezTo>
                <a:lnTo>
                  <a:pt x="21543" y="14496"/>
                </a:lnTo>
                <a:cubicBezTo>
                  <a:pt x="21579" y="14434"/>
                  <a:pt x="21600" y="14351"/>
                  <a:pt x="21600" y="14265"/>
                </a:cubicBezTo>
                <a:lnTo>
                  <a:pt x="21600" y="683"/>
                </a:lnTo>
                <a:cubicBezTo>
                  <a:pt x="21600" y="651"/>
                  <a:pt x="21588" y="626"/>
                  <a:pt x="21573" y="616"/>
                </a:cubicBezTo>
                <a:close/>
                <a:moveTo>
                  <a:pt x="78" y="7560"/>
                </a:moveTo>
                <a:cubicBezTo>
                  <a:pt x="35" y="7560"/>
                  <a:pt x="0" y="7617"/>
                  <a:pt x="0" y="7689"/>
                </a:cubicBezTo>
                <a:lnTo>
                  <a:pt x="0" y="21471"/>
                </a:lnTo>
                <a:cubicBezTo>
                  <a:pt x="0" y="21543"/>
                  <a:pt x="34" y="21600"/>
                  <a:pt x="78" y="21600"/>
                </a:cubicBezTo>
                <a:lnTo>
                  <a:pt x="16986" y="21600"/>
                </a:lnTo>
                <a:cubicBezTo>
                  <a:pt x="17030" y="21600"/>
                  <a:pt x="17064" y="21543"/>
                  <a:pt x="17064" y="21471"/>
                </a:cubicBezTo>
                <a:lnTo>
                  <a:pt x="17064" y="7689"/>
                </a:lnTo>
                <a:cubicBezTo>
                  <a:pt x="17064" y="7617"/>
                  <a:pt x="17030" y="7560"/>
                  <a:pt x="16986" y="7560"/>
                </a:cubicBezTo>
                <a:lnTo>
                  <a:pt x="78" y="7560"/>
                </a:lnTo>
                <a:close/>
              </a:path>
            </a:pathLst>
          </a:custGeom>
          <a:solidFill>
            <a:schemeClr val="accent4">
              <a:lumOff val="12156"/>
            </a:schemeClr>
          </a:solidFill>
          <a:ln w="3175">
            <a:solidFill>
              <a:srgbClr val="FFFFFF"/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724" name="Cuboid"/>
          <p:cNvSpPr/>
          <p:nvPr/>
        </p:nvSpPr>
        <p:spPr>
          <a:xfrm>
            <a:off x="7177178" y="2608770"/>
            <a:ext cx="434246" cy="2605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399" y="0"/>
                </a:moveTo>
                <a:cubicBezTo>
                  <a:pt x="4348" y="0"/>
                  <a:pt x="4299" y="35"/>
                  <a:pt x="4263" y="96"/>
                </a:cubicBezTo>
                <a:lnTo>
                  <a:pt x="285" y="6722"/>
                </a:lnTo>
                <a:cubicBezTo>
                  <a:pt x="259" y="6765"/>
                  <a:pt x="279" y="6840"/>
                  <a:pt x="316" y="6840"/>
                </a:cubicBezTo>
                <a:lnTo>
                  <a:pt x="17106" y="6840"/>
                </a:lnTo>
                <a:cubicBezTo>
                  <a:pt x="17160" y="6840"/>
                  <a:pt x="17212" y="6805"/>
                  <a:pt x="17250" y="6742"/>
                </a:cubicBezTo>
                <a:lnTo>
                  <a:pt x="21220" y="124"/>
                </a:lnTo>
                <a:cubicBezTo>
                  <a:pt x="21248" y="79"/>
                  <a:pt x="21228" y="0"/>
                  <a:pt x="21190" y="0"/>
                </a:cubicBezTo>
                <a:lnTo>
                  <a:pt x="4399" y="0"/>
                </a:lnTo>
                <a:close/>
                <a:moveTo>
                  <a:pt x="21573" y="616"/>
                </a:moveTo>
                <a:cubicBezTo>
                  <a:pt x="21558" y="605"/>
                  <a:pt x="21540" y="610"/>
                  <a:pt x="21526" y="633"/>
                </a:cubicBezTo>
                <a:lnTo>
                  <a:pt x="17555" y="7251"/>
                </a:lnTo>
                <a:cubicBezTo>
                  <a:pt x="17517" y="7315"/>
                  <a:pt x="17496" y="7399"/>
                  <a:pt x="17496" y="7490"/>
                </a:cubicBezTo>
                <a:lnTo>
                  <a:pt x="17496" y="21052"/>
                </a:lnTo>
                <a:cubicBezTo>
                  <a:pt x="17496" y="21122"/>
                  <a:pt x="17546" y="21157"/>
                  <a:pt x="17575" y="21108"/>
                </a:cubicBezTo>
                <a:lnTo>
                  <a:pt x="21543" y="14496"/>
                </a:lnTo>
                <a:cubicBezTo>
                  <a:pt x="21579" y="14434"/>
                  <a:pt x="21600" y="14351"/>
                  <a:pt x="21600" y="14265"/>
                </a:cubicBezTo>
                <a:lnTo>
                  <a:pt x="21600" y="683"/>
                </a:lnTo>
                <a:cubicBezTo>
                  <a:pt x="21600" y="651"/>
                  <a:pt x="21588" y="626"/>
                  <a:pt x="21573" y="616"/>
                </a:cubicBezTo>
                <a:close/>
                <a:moveTo>
                  <a:pt x="78" y="7560"/>
                </a:moveTo>
                <a:cubicBezTo>
                  <a:pt x="35" y="7560"/>
                  <a:pt x="0" y="7617"/>
                  <a:pt x="0" y="7689"/>
                </a:cubicBezTo>
                <a:lnTo>
                  <a:pt x="0" y="21471"/>
                </a:lnTo>
                <a:cubicBezTo>
                  <a:pt x="0" y="21543"/>
                  <a:pt x="34" y="21600"/>
                  <a:pt x="78" y="21600"/>
                </a:cubicBezTo>
                <a:lnTo>
                  <a:pt x="16986" y="21600"/>
                </a:lnTo>
                <a:cubicBezTo>
                  <a:pt x="17030" y="21600"/>
                  <a:pt x="17064" y="21543"/>
                  <a:pt x="17064" y="21471"/>
                </a:cubicBezTo>
                <a:lnTo>
                  <a:pt x="17064" y="7689"/>
                </a:lnTo>
                <a:cubicBezTo>
                  <a:pt x="17064" y="7617"/>
                  <a:pt x="17030" y="7560"/>
                  <a:pt x="16986" y="7560"/>
                </a:cubicBezTo>
                <a:lnTo>
                  <a:pt x="78" y="7560"/>
                </a:lnTo>
                <a:close/>
              </a:path>
            </a:pathLst>
          </a:custGeom>
          <a:solidFill>
            <a:schemeClr val="accent1">
              <a:lumOff val="23725"/>
            </a:schemeClr>
          </a:solidFill>
          <a:ln w="3175">
            <a:solidFill>
              <a:srgbClr val="FFFFFF"/>
            </a:solidFill>
            <a:miter lim="400000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725" name="Chart Document"/>
          <p:cNvSpPr/>
          <p:nvPr/>
        </p:nvSpPr>
        <p:spPr>
          <a:xfrm>
            <a:off x="7298444" y="2614911"/>
            <a:ext cx="191713" cy="2482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9" h="21600" extrusionOk="0">
                <a:moveTo>
                  <a:pt x="213" y="0"/>
                </a:moveTo>
                <a:cubicBezTo>
                  <a:pt x="96" y="0"/>
                  <a:pt x="0" y="72"/>
                  <a:pt x="0" y="162"/>
                </a:cubicBezTo>
                <a:lnTo>
                  <a:pt x="0" y="21438"/>
                </a:lnTo>
                <a:cubicBezTo>
                  <a:pt x="0" y="21528"/>
                  <a:pt x="96" y="21600"/>
                  <a:pt x="213" y="21600"/>
                </a:cubicBezTo>
                <a:lnTo>
                  <a:pt x="21387" y="21600"/>
                </a:lnTo>
                <a:cubicBezTo>
                  <a:pt x="21503" y="21600"/>
                  <a:pt x="21599" y="21528"/>
                  <a:pt x="21599" y="21438"/>
                </a:cubicBezTo>
                <a:lnTo>
                  <a:pt x="21599" y="5895"/>
                </a:lnTo>
                <a:cubicBezTo>
                  <a:pt x="21600" y="5863"/>
                  <a:pt x="21565" y="5837"/>
                  <a:pt x="21524" y="5837"/>
                </a:cubicBezTo>
                <a:lnTo>
                  <a:pt x="14256" y="5837"/>
                </a:lnTo>
                <a:cubicBezTo>
                  <a:pt x="14139" y="5837"/>
                  <a:pt x="14043" y="5765"/>
                  <a:pt x="14043" y="5674"/>
                </a:cubicBezTo>
                <a:lnTo>
                  <a:pt x="14043" y="58"/>
                </a:lnTo>
                <a:cubicBezTo>
                  <a:pt x="14043" y="26"/>
                  <a:pt x="14009" y="0"/>
                  <a:pt x="13968" y="0"/>
                </a:cubicBezTo>
                <a:lnTo>
                  <a:pt x="213" y="0"/>
                </a:lnTo>
                <a:close/>
                <a:moveTo>
                  <a:pt x="15017" y="86"/>
                </a:moveTo>
                <a:cubicBezTo>
                  <a:pt x="14991" y="94"/>
                  <a:pt x="14972" y="114"/>
                  <a:pt x="14972" y="140"/>
                </a:cubicBezTo>
                <a:lnTo>
                  <a:pt x="14972" y="4958"/>
                </a:lnTo>
                <a:cubicBezTo>
                  <a:pt x="14972" y="5048"/>
                  <a:pt x="15067" y="5120"/>
                  <a:pt x="15184" y="5120"/>
                </a:cubicBezTo>
                <a:lnTo>
                  <a:pt x="21418" y="5120"/>
                </a:lnTo>
                <a:cubicBezTo>
                  <a:pt x="21485" y="5120"/>
                  <a:pt x="21518" y="5058"/>
                  <a:pt x="21471" y="5021"/>
                </a:cubicBezTo>
                <a:lnTo>
                  <a:pt x="15100" y="99"/>
                </a:lnTo>
                <a:cubicBezTo>
                  <a:pt x="15076" y="81"/>
                  <a:pt x="15044" y="78"/>
                  <a:pt x="15017" y="86"/>
                </a:cubicBezTo>
                <a:close/>
                <a:moveTo>
                  <a:pt x="9656" y="7345"/>
                </a:moveTo>
                <a:lnTo>
                  <a:pt x="11938" y="7345"/>
                </a:lnTo>
                <a:cubicBezTo>
                  <a:pt x="11983" y="7345"/>
                  <a:pt x="12018" y="7374"/>
                  <a:pt x="12018" y="7408"/>
                </a:cubicBezTo>
                <a:lnTo>
                  <a:pt x="12018" y="15086"/>
                </a:lnTo>
                <a:cubicBezTo>
                  <a:pt x="12018" y="15120"/>
                  <a:pt x="11983" y="15149"/>
                  <a:pt x="11938" y="15149"/>
                </a:cubicBezTo>
                <a:lnTo>
                  <a:pt x="9656" y="15149"/>
                </a:lnTo>
                <a:cubicBezTo>
                  <a:pt x="9611" y="15149"/>
                  <a:pt x="9574" y="15120"/>
                  <a:pt x="9574" y="15086"/>
                </a:cubicBezTo>
                <a:lnTo>
                  <a:pt x="9574" y="7408"/>
                </a:lnTo>
                <a:cubicBezTo>
                  <a:pt x="9574" y="7374"/>
                  <a:pt x="9611" y="7345"/>
                  <a:pt x="9656" y="7345"/>
                </a:cubicBezTo>
                <a:close/>
                <a:moveTo>
                  <a:pt x="13164" y="9590"/>
                </a:moveTo>
                <a:lnTo>
                  <a:pt x="15445" y="9590"/>
                </a:lnTo>
                <a:cubicBezTo>
                  <a:pt x="15490" y="9590"/>
                  <a:pt x="15527" y="9617"/>
                  <a:pt x="15527" y="9652"/>
                </a:cubicBezTo>
                <a:lnTo>
                  <a:pt x="15527" y="15088"/>
                </a:lnTo>
                <a:cubicBezTo>
                  <a:pt x="15527" y="15122"/>
                  <a:pt x="15490" y="15149"/>
                  <a:pt x="15445" y="15149"/>
                </a:cubicBezTo>
                <a:lnTo>
                  <a:pt x="13164" y="15149"/>
                </a:lnTo>
                <a:cubicBezTo>
                  <a:pt x="13119" y="15149"/>
                  <a:pt x="13084" y="15122"/>
                  <a:pt x="13084" y="15088"/>
                </a:cubicBezTo>
                <a:lnTo>
                  <a:pt x="13084" y="9652"/>
                </a:lnTo>
                <a:cubicBezTo>
                  <a:pt x="13084" y="9617"/>
                  <a:pt x="13119" y="9590"/>
                  <a:pt x="13164" y="9590"/>
                </a:cubicBezTo>
                <a:close/>
                <a:moveTo>
                  <a:pt x="6147" y="11440"/>
                </a:moveTo>
                <a:lnTo>
                  <a:pt x="8428" y="11440"/>
                </a:lnTo>
                <a:cubicBezTo>
                  <a:pt x="8473" y="11440"/>
                  <a:pt x="8511" y="11467"/>
                  <a:pt x="8511" y="11502"/>
                </a:cubicBezTo>
                <a:lnTo>
                  <a:pt x="8511" y="15086"/>
                </a:lnTo>
                <a:cubicBezTo>
                  <a:pt x="8511" y="15120"/>
                  <a:pt x="8473" y="15149"/>
                  <a:pt x="8428" y="15149"/>
                </a:cubicBezTo>
                <a:lnTo>
                  <a:pt x="6147" y="15149"/>
                </a:lnTo>
                <a:cubicBezTo>
                  <a:pt x="6102" y="15149"/>
                  <a:pt x="6067" y="15120"/>
                  <a:pt x="6067" y="15086"/>
                </a:cubicBezTo>
                <a:lnTo>
                  <a:pt x="6067" y="11502"/>
                </a:lnTo>
                <a:cubicBezTo>
                  <a:pt x="6067" y="11467"/>
                  <a:pt x="6102" y="11440"/>
                  <a:pt x="6147" y="11440"/>
                </a:cubicBezTo>
                <a:close/>
                <a:moveTo>
                  <a:pt x="3933" y="15866"/>
                </a:moveTo>
                <a:lnTo>
                  <a:pt x="17662" y="15866"/>
                </a:lnTo>
                <a:cubicBezTo>
                  <a:pt x="17707" y="15866"/>
                  <a:pt x="17742" y="15895"/>
                  <a:pt x="17742" y="15929"/>
                </a:cubicBezTo>
                <a:lnTo>
                  <a:pt x="17746" y="16878"/>
                </a:lnTo>
                <a:cubicBezTo>
                  <a:pt x="17746" y="16913"/>
                  <a:pt x="17709" y="16941"/>
                  <a:pt x="17664" y="16941"/>
                </a:cubicBezTo>
                <a:lnTo>
                  <a:pt x="3935" y="16941"/>
                </a:lnTo>
                <a:cubicBezTo>
                  <a:pt x="3890" y="16941"/>
                  <a:pt x="3853" y="16912"/>
                  <a:pt x="3853" y="16878"/>
                </a:cubicBezTo>
                <a:lnTo>
                  <a:pt x="3850" y="15929"/>
                </a:lnTo>
                <a:cubicBezTo>
                  <a:pt x="3850" y="15895"/>
                  <a:pt x="3888" y="15866"/>
                  <a:pt x="3933" y="15866"/>
                </a:cubicBezTo>
                <a:close/>
              </a:path>
            </a:pathLst>
          </a:custGeom>
          <a:solidFill>
            <a:schemeClr val="accent3">
              <a:lumOff val="11470"/>
            </a:scheme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726" name="Traceback Authority"/>
          <p:cNvSpPr txBox="1"/>
          <p:nvPr/>
        </p:nvSpPr>
        <p:spPr>
          <a:xfrm>
            <a:off x="2120214" y="3119845"/>
            <a:ext cx="1146809" cy="134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1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Traceback Authority</a:t>
            </a:r>
          </a:p>
        </p:txBody>
      </p:sp>
      <p:sp>
        <p:nvSpPr>
          <p:cNvPr id="727" name="Provider"/>
          <p:cNvSpPr txBox="1"/>
          <p:nvPr/>
        </p:nvSpPr>
        <p:spPr>
          <a:xfrm>
            <a:off x="6071905" y="3094445"/>
            <a:ext cx="447651" cy="137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Provider</a:t>
            </a:r>
          </a:p>
        </p:txBody>
      </p:sp>
      <p:sp>
        <p:nvSpPr>
          <p:cNvPr id="728" name="Line"/>
          <p:cNvSpPr/>
          <p:nvPr/>
        </p:nvSpPr>
        <p:spPr>
          <a:xfrm flipH="1" flipV="1">
            <a:off x="6996903" y="2918263"/>
            <a:ext cx="282621" cy="382165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grpSp>
        <p:nvGrpSpPr>
          <p:cNvPr id="731" name="Group"/>
          <p:cNvGrpSpPr/>
          <p:nvPr/>
        </p:nvGrpSpPr>
        <p:grpSpPr>
          <a:xfrm>
            <a:off x="7272914" y="3295477"/>
            <a:ext cx="1133389" cy="409327"/>
            <a:chOff x="0" y="0"/>
            <a:chExt cx="1133388" cy="409326"/>
          </a:xfrm>
        </p:grpSpPr>
        <p:sp>
          <p:nvSpPr>
            <p:cNvPr id="729" name="Rectangle"/>
            <p:cNvSpPr/>
            <p:nvPr/>
          </p:nvSpPr>
          <p:spPr>
            <a:xfrm>
              <a:off x="0" y="0"/>
              <a:ext cx="1133389" cy="40932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730" name="Data/Call-detail…"/>
            <p:cNvSpPr txBox="1"/>
            <p:nvPr/>
          </p:nvSpPr>
          <p:spPr>
            <a:xfrm>
              <a:off x="144121" y="53485"/>
              <a:ext cx="845146" cy="3295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algn="ctr">
                <a:lnSpc>
                  <a:spcPct val="120000"/>
                </a:lnSpc>
                <a:defRPr sz="1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Data/Call-detail </a:t>
              </a:r>
            </a:p>
            <a:p>
              <a:pPr algn="ctr">
                <a:lnSpc>
                  <a:spcPct val="120000"/>
                </a:lnSpc>
                <a:defRPr sz="1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to be blinded</a:t>
              </a:r>
            </a:p>
          </p:txBody>
        </p:sp>
      </p:grpSp>
      <p:sp>
        <p:nvSpPr>
          <p:cNvPr id="732" name="Line"/>
          <p:cNvSpPr/>
          <p:nvPr/>
        </p:nvSpPr>
        <p:spPr>
          <a:xfrm flipH="1" flipV="1">
            <a:off x="7412660" y="2852758"/>
            <a:ext cx="282622" cy="382164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grpSp>
        <p:nvGrpSpPr>
          <p:cNvPr id="735" name="Group"/>
          <p:cNvGrpSpPr/>
          <p:nvPr/>
        </p:nvGrpSpPr>
        <p:grpSpPr>
          <a:xfrm>
            <a:off x="7688671" y="3229971"/>
            <a:ext cx="1133390" cy="409327"/>
            <a:chOff x="0" y="0"/>
            <a:chExt cx="1133388" cy="409326"/>
          </a:xfrm>
        </p:grpSpPr>
        <p:sp>
          <p:nvSpPr>
            <p:cNvPr id="733" name="Rectangle"/>
            <p:cNvSpPr/>
            <p:nvPr/>
          </p:nvSpPr>
          <p:spPr>
            <a:xfrm>
              <a:off x="0" y="0"/>
              <a:ext cx="1133389" cy="40932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734" name="Blinds data into a…"/>
            <p:cNvSpPr txBox="1"/>
            <p:nvPr/>
          </p:nvSpPr>
          <p:spPr>
            <a:xfrm>
              <a:off x="101674" y="53485"/>
              <a:ext cx="930040" cy="3295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algn="ctr">
                <a:lnSpc>
                  <a:spcPct val="120000"/>
                </a:lnSpc>
                <a:defRPr sz="1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Blinds data into a </a:t>
              </a:r>
            </a:p>
            <a:p>
              <a:pPr algn="ctr">
                <a:lnSpc>
                  <a:spcPct val="120000"/>
                </a:lnSpc>
                <a:defRPr sz="1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Blackbox</a:t>
              </a:r>
            </a:p>
          </p:txBody>
        </p:sp>
      </p:grpSp>
      <p:sp>
        <p:nvSpPr>
          <p:cNvPr id="736" name="Line"/>
          <p:cNvSpPr/>
          <p:nvPr/>
        </p:nvSpPr>
        <p:spPr>
          <a:xfrm flipV="1">
            <a:off x="1369176" y="2917783"/>
            <a:ext cx="175668" cy="211575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grpSp>
        <p:nvGrpSpPr>
          <p:cNvPr id="739" name="Group"/>
          <p:cNvGrpSpPr/>
          <p:nvPr/>
        </p:nvGrpSpPr>
        <p:grpSpPr>
          <a:xfrm>
            <a:off x="244883" y="3121941"/>
            <a:ext cx="1133390" cy="575586"/>
            <a:chOff x="0" y="0"/>
            <a:chExt cx="1133388" cy="575584"/>
          </a:xfrm>
        </p:grpSpPr>
        <p:sp>
          <p:nvSpPr>
            <p:cNvPr id="737" name="Rectangle"/>
            <p:cNvSpPr/>
            <p:nvPr/>
          </p:nvSpPr>
          <p:spPr>
            <a:xfrm>
              <a:off x="0" y="-1"/>
              <a:ext cx="1133389" cy="57253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738" name="Compute call-label…"/>
            <p:cNvSpPr txBox="1"/>
            <p:nvPr/>
          </p:nvSpPr>
          <p:spPr>
            <a:xfrm>
              <a:off x="79164" y="53485"/>
              <a:ext cx="975061" cy="5221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algn="ctr">
                <a:lnSpc>
                  <a:spcPct val="120000"/>
                </a:lnSpc>
                <a:defRPr sz="1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Compute call-label</a:t>
              </a:r>
            </a:p>
            <a:p>
              <a:pPr algn="ctr">
                <a:lnSpc>
                  <a:spcPct val="120000"/>
                </a:lnSpc>
                <a:defRPr sz="1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On blinded data</a:t>
              </a:r>
            </a:p>
            <a:p>
              <a:pPr algn="ctr">
                <a:lnSpc>
                  <a:spcPct val="120000"/>
                </a:lnSpc>
                <a:defRPr sz="1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(Blackbox)</a:t>
              </a:r>
            </a:p>
          </p:txBody>
        </p:sp>
      </p:grpSp>
      <p:sp>
        <p:nvSpPr>
          <p:cNvPr id="740" name="Line"/>
          <p:cNvSpPr/>
          <p:nvPr/>
        </p:nvSpPr>
        <p:spPr>
          <a:xfrm flipH="1">
            <a:off x="7035003" y="2740316"/>
            <a:ext cx="564278" cy="1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grpSp>
        <p:nvGrpSpPr>
          <p:cNvPr id="743" name="Group"/>
          <p:cNvGrpSpPr/>
          <p:nvPr/>
        </p:nvGrpSpPr>
        <p:grpSpPr>
          <a:xfrm>
            <a:off x="7602087" y="2508457"/>
            <a:ext cx="1188880" cy="409327"/>
            <a:chOff x="0" y="0"/>
            <a:chExt cx="1188879" cy="409326"/>
          </a:xfrm>
        </p:grpSpPr>
        <p:sp>
          <p:nvSpPr>
            <p:cNvPr id="741" name="Rectangle"/>
            <p:cNvSpPr/>
            <p:nvPr/>
          </p:nvSpPr>
          <p:spPr>
            <a:xfrm>
              <a:off x="0" y="-1"/>
              <a:ext cx="1188880" cy="409328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742" name="Extracted label from…"/>
            <p:cNvSpPr txBox="1"/>
            <p:nvPr/>
          </p:nvSpPr>
          <p:spPr>
            <a:xfrm>
              <a:off x="64194" y="53485"/>
              <a:ext cx="1055800" cy="3295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algn="ctr">
                <a:lnSpc>
                  <a:spcPct val="120000"/>
                </a:lnSpc>
                <a:defRPr sz="1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Extracted label from</a:t>
              </a:r>
            </a:p>
            <a:p>
              <a:pPr algn="ctr">
                <a:lnSpc>
                  <a:spcPct val="120000"/>
                </a:lnSpc>
                <a:defRPr sz="1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Evaluation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7" dur="indefinite" fill="hold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"/>
                            </p:stCondLst>
                            <p:childTnLst>
                              <p:par>
                                <p:cTn id="12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"/>
                            </p:stCondLst>
                            <p:childTnLst>
                              <p:par>
                                <p:cTn id="1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"/>
                            </p:stCondLst>
                            <p:childTnLst>
                              <p:par>
                                <p:cTn id="18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"/>
                            </p:stCondLst>
                            <p:childTnLst>
                              <p:par>
                                <p:cTn id="21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"/>
                            </p:stCondLst>
                            <p:childTnLst>
                              <p:par>
                                <p:cTn id="24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"/>
                            </p:stCondLst>
                            <p:childTnLst>
                              <p:par>
                                <p:cTn id="27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"/>
                            </p:stCondLst>
                            <p:childTnLst>
                              <p:par>
                                <p:cTn id="30" presetID="1" presetClass="entr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"/>
                            </p:stCondLst>
                            <p:childTnLst>
                              <p:par>
                                <p:cTn id="33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"/>
                            </p:stCondLst>
                            <p:childTnLst>
                              <p:par>
                                <p:cTn id="36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fill="hold" grpId="1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-0.008983 -0.031606 0.002047 -0.069581 0.021744 -0.074859 C 0.044929 -0.081071 0.063158 -0.040211 0.054477 -0.001491" pathEditMode="relative">
                                      <p:cBhvr>
                                        <p:cTn id="56" dur="10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" presetClass="emph" presetSubtype="0" accel="50000" decel="50000" fill="hold" grpId="17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1000" fill="hold"/>
                                        <p:tgtEl>
                                          <p:spTgt spid="716"/>
                                        </p:tgtEl>
                                      </p:cBhvr>
                                      <p:by x="78495" y="78495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" presetClass="exit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xit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5" dur="200" fill="hold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200"/>
                            </p:stCondLst>
                            <p:childTnLst>
                              <p:par>
                                <p:cTn id="68" presetID="9" presetClass="entr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700"/>
                            </p:stCondLst>
                            <p:childTnLst>
                              <p:par>
                                <p:cTn id="72" presetID="10" presetClass="entr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2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2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514722 0.002699" pathEditMode="relative">
                                      <p:cBhvr>
                                        <p:cTn id="84" dur="1000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14722 0.002699 C -0.510886 -0.038117 -0.525081 -0.077455 -0.547549 -0.088272 C -0.579501 -0.103657 -0.610479 -0.058574 -0.608306 0.000149" pathEditMode="relative">
                                      <p:cBhvr>
                                        <p:cTn id="88" dur="1000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6" presetClass="emph" presetSubtype="0" accel="50000" decel="50000" fill="hold" grpId="26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1" dur="1000" fill="hold"/>
                                        <p:tgtEl>
                                          <p:spTgt spid="717"/>
                                        </p:tgtEl>
                                      </p:cBhvr>
                                      <p:by x="94372" y="94372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1" presetClass="exit" presetSubtype="0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10" presetClass="exit" fill="hold" grpId="2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7" dur="200" fill="hold"/>
                                        <p:tgtEl>
                                          <p:spTgt spid="7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200"/>
                            </p:stCondLst>
                            <p:childTnLst>
                              <p:par>
                                <p:cTn id="100" presetID="9" presetClass="entr" fill="hold" grpId="2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700"/>
                            </p:stCondLst>
                            <p:childTnLst>
                              <p:par>
                                <p:cTn id="104" presetID="10" presetClass="entr" fill="hold" grpId="3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5" fill="hold"/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3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grpId="3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607997 -0.000000" pathEditMode="relative">
                                      <p:cBhvr>
                                        <p:cTn id="116" dur="1000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3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0.008511 -0.034113 -0.005456 -0.072546 -0.026447 -0.072774 C -0.047434 -0.073003 -0.061664 -0.034890 -0.053395 -0.000597" pathEditMode="relative">
                                      <p:cBhvr>
                                        <p:cTn id="123" dur="1000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6" presetClass="emph" presetSubtype="0" accel="50000" decel="50000" fill="hold" grpId="36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6" dur="1000" fill="hold"/>
                                        <p:tgtEl>
                                          <p:spTgt spid="725"/>
                                        </p:tgtEl>
                                      </p:cBhvr>
                                      <p:by x="132495" y="132495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00"/>
                            </p:stCondLst>
                            <p:childTnLst>
                              <p:par>
                                <p:cTn id="128" presetID="1" presetClass="exit" presetSubtype="0" fill="hold" grpId="3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"/>
                            </p:stCondLst>
                            <p:childTnLst>
                              <p:par>
                                <p:cTn id="131" presetID="9" presetClass="entr" fill="hold" grpId="3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2" fill="hold"/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500"/>
                            </p:stCondLst>
                            <p:childTnLst>
                              <p:par>
                                <p:cTn id="135" presetID="10" presetClass="entr" fill="hold" grpId="3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6" fill="hold"/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xit" presetSubtype="0" fill="hold" grpId="4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grpId="4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9" presetClass="emph" fill="hold" grpId="4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indefinite" fill="hold"/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148" dur="indefinite" fill="hold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9" presetClass="emph" fill="hold" grpId="4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indefinite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152" dur="indefinite" fill="hold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9" presetClass="emph" fill="hold" grpId="4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indefinite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156" dur="indefinite" fill="hold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9" presetClass="emph" fill="hold" grpId="4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indefinite" fill="hold"/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160" dur="indefinite" fill="hold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9" presetClass="emph" fill="hold" grpId="4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indefinite" fill="hold"/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164" dur="indefinite" fill="hold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9" presetClass="emph" fill="hold" grpId="4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indefinite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168" dur="indefinite" fill="hold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00"/>
                            </p:stCondLst>
                            <p:childTnLst>
                              <p:par>
                                <p:cTn id="170" presetID="1" presetClass="entr" presetSubtype="0" fill="hold" grpId="4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1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3" grpId="48" animBg="1" advAuto="0"/>
      <p:bldP spid="714" grpId="6" animBg="1" advAuto="0"/>
      <p:bldP spid="714" grpId="37" animBg="1" advAuto="0"/>
      <p:bldP spid="715" grpId="4" animBg="1" advAuto="0"/>
      <p:bldP spid="715" grpId="43" animBg="1" advAuto="0"/>
      <p:bldP spid="716" grpId="9" animBg="1" advAuto="0"/>
      <p:bldP spid="716" grpId="17" animBg="1" advAuto="0"/>
      <p:bldP spid="716" grpId="18" animBg="1" advAuto="0"/>
      <p:bldP spid="717" grpId="11" animBg="1" advAuto="0"/>
      <p:bldP spid="717" grpId="26" animBg="1" advAuto="0"/>
      <p:bldP spid="717" grpId="27" animBg="1" advAuto="0"/>
      <p:bldP spid="719" grpId="1" animBg="1" advAuto="0"/>
      <p:bldP spid="721" grpId="3" animBg="1" advAuto="0"/>
      <p:bldP spid="721" grpId="47" animBg="1" advAuto="0"/>
      <p:bldP spid="722" grpId="5" animBg="1" advAuto="0"/>
      <p:bldP spid="722" grpId="46" animBg="1" advAuto="0"/>
      <p:bldP spid="723" grpId="2" animBg="1" advAuto="0"/>
      <p:bldP spid="723" grpId="28" animBg="1" advAuto="0"/>
      <p:bldP spid="724" grpId="10" animBg="1" advAuto="0"/>
      <p:bldP spid="724" grpId="19" animBg="1" advAuto="0"/>
      <p:bldP spid="725" grpId="34" animBg="1" advAuto="0"/>
      <p:bldP spid="725" grpId="36" animBg="1" advAuto="0"/>
      <p:bldP spid="725" grpId="42" animBg="1" advAuto="0"/>
      <p:bldP spid="726" grpId="7" animBg="1" advAuto="0"/>
      <p:bldP spid="726" grpId="44" animBg="1" advAuto="0"/>
      <p:bldP spid="727" grpId="8" animBg="1" advAuto="0"/>
      <p:bldP spid="727" grpId="45" animBg="1" advAuto="0"/>
      <p:bldP spid="728" grpId="12" animBg="1" advAuto="0"/>
      <p:bldP spid="728" grpId="14" animBg="1" advAuto="0"/>
      <p:bldP spid="731" grpId="13" animBg="1" advAuto="0"/>
      <p:bldP spid="731" grpId="15" animBg="1" advAuto="0"/>
      <p:bldP spid="732" grpId="20" animBg="1" advAuto="0"/>
      <p:bldP spid="732" grpId="22" animBg="1" advAuto="0"/>
      <p:bldP spid="735" grpId="21" animBg="1" advAuto="0"/>
      <p:bldP spid="735" grpId="23" animBg="1" advAuto="0"/>
      <p:bldP spid="736" grpId="29" animBg="1" advAuto="0"/>
      <p:bldP spid="736" grpId="31" animBg="1" advAuto="0"/>
      <p:bldP spid="739" grpId="30" animBg="1" advAuto="0"/>
      <p:bldP spid="739" grpId="32" animBg="1" advAuto="0"/>
      <p:bldP spid="740" grpId="38" animBg="1" advAuto="0"/>
      <p:bldP spid="740" grpId="40" animBg="1" advAuto="0"/>
      <p:bldP spid="743" grpId="39" animBg="1" advAuto="0"/>
      <p:bldP spid="743" grpId="41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ecurity Requir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Security Requirements</a:t>
            </a:r>
          </a:p>
        </p:txBody>
      </p:sp>
      <p:sp>
        <p:nvSpPr>
          <p:cNvPr id="746" name="R1: Trace Authorization…"/>
          <p:cNvSpPr txBox="1">
            <a:spLocks noGrp="1"/>
          </p:cNvSpPr>
          <p:nvPr>
            <p:ph type="body" sz="quarter" idx="1"/>
          </p:nvPr>
        </p:nvSpPr>
        <p:spPr>
          <a:xfrm>
            <a:off x="461047" y="1478883"/>
            <a:ext cx="8221906" cy="669787"/>
          </a:xfrm>
          <a:prstGeom prst="rect">
            <a:avLst/>
          </a:prstGeom>
        </p:spPr>
        <p:txBody>
          <a:bodyPr/>
          <a:lstStyle/>
          <a:p>
            <a:pPr>
              <a:buSzPts val="1600"/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b="1" u="sng"/>
              <a:t>R1</a:t>
            </a:r>
            <a:r>
              <a:t>: Trace Authorization</a:t>
            </a:r>
          </a:p>
          <a:p>
            <a:pPr marL="871537" lvl="1" indent="-300037">
              <a:buSzPts val="1400"/>
              <a:buChar char="•"/>
              <a:defRPr sz="1400">
                <a:solidFill>
                  <a:srgbClr val="535353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Definite knowledge of a call &amp; explicit Authorization</a:t>
            </a:r>
          </a:p>
        </p:txBody>
      </p:sp>
      <p:sp>
        <p:nvSpPr>
          <p:cNvPr id="747" name="R2: Call Confidentiality…"/>
          <p:cNvSpPr txBox="1"/>
          <p:nvPr/>
        </p:nvSpPr>
        <p:spPr>
          <a:xfrm>
            <a:off x="461047" y="2126815"/>
            <a:ext cx="8221906" cy="667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/>
          <a:p>
            <a:pPr marL="457200" indent="-342900">
              <a:spcBef>
                <a:spcPts val="300"/>
              </a:spcBef>
              <a:buClr>
                <a:srgbClr val="000000"/>
              </a:buClr>
              <a:buSzPts val="1600"/>
              <a:buFont typeface="Arial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b="1" u="sng">
                <a:solidFill>
                  <a:schemeClr val="accent3">
                    <a:satOff val="-6373"/>
                    <a:lumOff val="-10823"/>
                  </a:schemeClr>
                </a:solidFill>
              </a:rPr>
              <a:t>R2</a:t>
            </a:r>
            <a:r>
              <a:rPr>
                <a:solidFill>
                  <a:schemeClr val="accent3">
                    <a:satOff val="-6373"/>
                    <a:lumOff val="-10823"/>
                  </a:schemeClr>
                </a:solidFill>
              </a:rPr>
              <a:t>: Call Confidentiality</a:t>
            </a:r>
          </a:p>
          <a:p>
            <a:pPr marL="871537" lvl="1" indent="-300037">
              <a:spcBef>
                <a:spcPts val="300"/>
              </a:spcBef>
              <a:buClr>
                <a:srgbClr val="000000"/>
              </a:buClr>
              <a:buSzPts val="1400"/>
              <a:buFont typeface="Arial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sz="1400">
                <a:solidFill>
                  <a:schemeClr val="accent3"/>
                </a:solidFill>
              </a:rPr>
              <a:t>No one should learn about a call they do not already know</a:t>
            </a:r>
            <a:r>
              <a:rPr sz="1400">
                <a:solidFill>
                  <a:srgbClr val="535353"/>
                </a:solidFill>
              </a:rPr>
              <a:t> </a:t>
            </a:r>
          </a:p>
        </p:txBody>
      </p:sp>
      <p:sp>
        <p:nvSpPr>
          <p:cNvPr id="748" name="R3: Trade Secret Protection…"/>
          <p:cNvSpPr txBox="1"/>
          <p:nvPr/>
        </p:nvSpPr>
        <p:spPr>
          <a:xfrm>
            <a:off x="461047" y="2789181"/>
            <a:ext cx="8221906" cy="667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/>
          <a:p>
            <a:pPr marL="457200" indent="-342900">
              <a:spcBef>
                <a:spcPts val="300"/>
              </a:spcBef>
              <a:buClr>
                <a:srgbClr val="000000"/>
              </a:buClr>
              <a:buSzPts val="1600"/>
              <a:buFont typeface="Arial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b="1" u="sng"/>
              <a:t>R3</a:t>
            </a:r>
            <a:r>
              <a:t>: Trade Secret Protection</a:t>
            </a:r>
          </a:p>
          <a:p>
            <a:pPr marL="871537" lvl="1" indent="-300037">
              <a:spcBef>
                <a:spcPts val="300"/>
              </a:spcBef>
              <a:buClr>
                <a:srgbClr val="000000"/>
              </a:buClr>
              <a:buSzPts val="1400"/>
              <a:buFont typeface="Arial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sz="1400">
                <a:solidFill>
                  <a:srgbClr val="535353"/>
                </a:solidFill>
              </a:rPr>
              <a:t>No one should learn about a provider’s call volume and peering arrangements.</a:t>
            </a:r>
          </a:p>
        </p:txBody>
      </p:sp>
      <p:sp>
        <p:nvSpPr>
          <p:cNvPr id="749" name="R4: Record Integrity…"/>
          <p:cNvSpPr txBox="1"/>
          <p:nvPr/>
        </p:nvSpPr>
        <p:spPr>
          <a:xfrm>
            <a:off x="461047" y="3491493"/>
            <a:ext cx="8221906" cy="667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/>
          <a:p>
            <a:pPr marL="457200" indent="-342900">
              <a:spcBef>
                <a:spcPts val="300"/>
              </a:spcBef>
              <a:buClr>
                <a:srgbClr val="000000"/>
              </a:buClr>
              <a:buSzPts val="1600"/>
              <a:buFont typeface="Arial"/>
              <a:buChar char="•"/>
              <a:defRPr sz="1600">
                <a:solidFill>
                  <a:schemeClr val="accent3">
                    <a:satOff val="-6373"/>
                    <a:lumOff val="-10823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b="1" u="sng"/>
              <a:t>R4</a:t>
            </a:r>
            <a:r>
              <a:t>: Record Integrity</a:t>
            </a:r>
          </a:p>
          <a:p>
            <a:pPr marL="871537" lvl="1" indent="-300037">
              <a:spcBef>
                <a:spcPts val="300"/>
              </a:spcBef>
              <a:buClr>
                <a:srgbClr val="000000"/>
              </a:buClr>
              <a:buSzPts val="1400"/>
              <a:buFont typeface="Arial"/>
              <a:buChar char="•"/>
              <a:defRPr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400"/>
              <a:t>Only authorized parties should participate in traceback.</a:t>
            </a:r>
          </a:p>
        </p:txBody>
      </p:sp>
      <p:sp>
        <p:nvSpPr>
          <p:cNvPr id="75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503597" y="4780053"/>
            <a:ext cx="183204" cy="2482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751" name="R5: Record Accountability…"/>
          <p:cNvSpPr txBox="1"/>
          <p:nvPr/>
        </p:nvSpPr>
        <p:spPr>
          <a:xfrm>
            <a:off x="461047" y="4163775"/>
            <a:ext cx="8221906" cy="667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/>
          <a:p>
            <a:pPr marL="457200" indent="-342900">
              <a:spcBef>
                <a:spcPts val="300"/>
              </a:spcBef>
              <a:buClr>
                <a:srgbClr val="000000"/>
              </a:buClr>
              <a:buSzPts val="1600"/>
              <a:buFont typeface="Arial"/>
              <a:buChar char="•"/>
              <a:defRPr sz="1600">
                <a:solidFill>
                  <a:schemeClr val="accent3">
                    <a:satOff val="-6373"/>
                    <a:lumOff val="-10823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b="1" u="sng"/>
              <a:t>R5</a:t>
            </a:r>
            <a:r>
              <a:t>: Record Accountability</a:t>
            </a:r>
          </a:p>
          <a:p>
            <a:pPr marL="871537" lvl="1" indent="-300037">
              <a:spcBef>
                <a:spcPts val="300"/>
              </a:spcBef>
              <a:buClr>
                <a:srgbClr val="000000"/>
              </a:buClr>
              <a:buSzPts val="1400"/>
              <a:buFont typeface="Arial"/>
              <a:buChar char="•"/>
              <a:defRPr sz="14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Identify the contributor of a traceback record. 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scammer.jpeg" descr="scammer.jpe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775067" y="1818981"/>
            <a:ext cx="1854048" cy="1854047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Illegal Calling: A Growing Threat"/>
          <p:cNvSpPr txBox="1">
            <a:spLocks noGrp="1"/>
          </p:cNvSpPr>
          <p:nvPr>
            <p:ph type="title"/>
          </p:nvPr>
        </p:nvSpPr>
        <p:spPr>
          <a:xfrm>
            <a:off x="457200" y="675085"/>
            <a:ext cx="8229600" cy="457201"/>
          </a:xfrm>
          <a:prstGeom prst="rect">
            <a:avLst/>
          </a:prstGeom>
        </p:spPr>
        <p:txBody>
          <a:bodyPr/>
          <a:lstStyle>
            <a:lvl1pPr defTabSz="777240">
              <a:defRPr sz="2125" b="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Illegal Calling: A Growing Threat</a:t>
            </a:r>
          </a:p>
        </p:txBody>
      </p:sp>
      <p:sp>
        <p:nvSpPr>
          <p:cNvPr id="12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505458" y="4780053"/>
            <a:ext cx="181343" cy="2482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pic>
        <p:nvPicPr>
          <p:cNvPr id="126" name="fruadcall.png" descr="fruadcal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8818" y="1652629"/>
            <a:ext cx="1302078" cy="25060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virtual kidnapping.png" descr="virtual kidnapping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6655" y="1253858"/>
            <a:ext cx="3964944" cy="1335134"/>
          </a:xfrm>
          <a:prstGeom prst="rect">
            <a:avLst/>
          </a:prstGeom>
          <a:ln w="12700">
            <a:miter lim="400000"/>
          </a:ln>
          <a:effectLst>
            <a:outerShdw blurRad="254000" dir="16200000" rotWithShape="0">
              <a:srgbClr val="000000">
                <a:alpha val="12003"/>
              </a:srgbClr>
            </a:outerShdw>
          </a:effectLst>
        </p:spPr>
      </p:pic>
      <p:pic>
        <p:nvPicPr>
          <p:cNvPr id="128" name="vk.png" descr="vk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1438" y="2083443"/>
            <a:ext cx="3961460" cy="789639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129" name="vk2.png" descr="vk2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8561" y="2647860"/>
            <a:ext cx="5367581" cy="1757214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130" name="cyber-kidnap.png" descr="cyber-kidnap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76304" y="3613757"/>
            <a:ext cx="3854928" cy="1016062"/>
          </a:xfrm>
          <a:prstGeom prst="rect">
            <a:avLst/>
          </a:prstGeom>
          <a:ln w="12700">
            <a:miter lim="400000"/>
          </a:ln>
          <a:effectLst>
            <a:outerShdw blurRad="254000" dist="141478" dir="16200000" rotWithShape="0">
              <a:srgbClr val="000000">
                <a:alpha val="58807"/>
              </a:srgbClr>
            </a:outerShdw>
          </a:effectLst>
        </p:spPr>
      </p:pic>
      <p:pic>
        <p:nvPicPr>
          <p:cNvPr id="131" name="scam.png" descr="scam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42595" y="1274869"/>
            <a:ext cx="4339514" cy="789638"/>
          </a:xfrm>
          <a:prstGeom prst="rect">
            <a:avLst/>
          </a:prstGeom>
          <a:ln w="12700">
            <a:miter lim="400000"/>
          </a:ln>
          <a:effectLst>
            <a:outerShdw blurRad="254000" dist="19630" dir="16200000" rotWithShape="0">
              <a:srgbClr val="000000">
                <a:alpha val="34223"/>
              </a:srgbClr>
            </a:outerShdw>
          </a:effectLst>
        </p:spPr>
      </p:pic>
      <p:pic>
        <p:nvPicPr>
          <p:cNvPr id="132" name="scam2.png" descr="scam2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63969" y="2010699"/>
            <a:ext cx="4339514" cy="1122102"/>
          </a:xfrm>
          <a:prstGeom prst="rect">
            <a:avLst/>
          </a:prstGeom>
          <a:ln w="12700">
            <a:miter lim="400000"/>
          </a:ln>
          <a:effectLst>
            <a:outerShdw blurRad="254000" dist="17889" dir="16200000" rotWithShape="0">
              <a:srgbClr val="000000">
                <a:alpha val="34861"/>
              </a:srgbClr>
            </a:outerShdw>
          </a:effectLst>
        </p:spPr>
      </p:pic>
      <p:pic>
        <p:nvPicPr>
          <p:cNvPr id="133" name="scam3.png" descr="scam3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0395" y="1456001"/>
            <a:ext cx="3710601" cy="1900998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134" name="scam4.png" descr="scam4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63657" y="2848309"/>
            <a:ext cx="5296672" cy="1900998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  <p:pic>
        <p:nvPicPr>
          <p:cNvPr id="135" name="scam5.png" descr="scam5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6444" y="3187434"/>
            <a:ext cx="3606826" cy="1476748"/>
          </a:xfrm>
          <a:prstGeom prst="rect">
            <a:avLst/>
          </a:prstGeom>
          <a:ln w="12700">
            <a:miter lim="400000"/>
          </a:ln>
          <a:effectLst>
            <a:outerShdw blurRad="254000" dist="127000" dir="162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0" presetClass="entr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0" presetClass="entr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500"/>
                            </p:stCondLst>
                            <p:childTnLst>
                              <p:par>
                                <p:cTn id="66" presetID="1" presetClass="exit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2" animBg="1" advAuto="0"/>
      <p:bldP spid="123" grpId="7" animBg="1" advAuto="0"/>
      <p:bldP spid="126" grpId="1" animBg="1" advAuto="0"/>
      <p:bldP spid="126" grpId="17" animBg="1" advAuto="0"/>
      <p:bldP spid="127" grpId="3" animBg="1" advAuto="0"/>
      <p:bldP spid="127" grpId="9" animBg="1" advAuto="0"/>
      <p:bldP spid="128" grpId="4" animBg="1" advAuto="0"/>
      <p:bldP spid="128" grpId="8" animBg="1" advAuto="0"/>
      <p:bldP spid="129" grpId="5" animBg="1" advAuto="0"/>
      <p:bldP spid="129" grpId="10" animBg="1" advAuto="0"/>
      <p:bldP spid="130" grpId="6" animBg="1" advAuto="0"/>
      <p:bldP spid="130" grpId="11" animBg="1" advAuto="0"/>
      <p:bldP spid="131" grpId="12" animBg="1" advAuto="0"/>
      <p:bldP spid="132" grpId="13" animBg="1" advAuto="0"/>
      <p:bldP spid="133" grpId="14" animBg="1" advAuto="0"/>
      <p:bldP spid="134" grpId="15" animBg="1" advAuto="0"/>
      <p:bldP spid="135" grpId="16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Towards Trace Authoriz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Towards Trace Authorization</a:t>
            </a:r>
          </a:p>
        </p:txBody>
      </p:sp>
      <p:sp>
        <p:nvSpPr>
          <p:cNvPr id="754" name="Problem: RS has sk and can decrypt every record in the database."/>
          <p:cNvSpPr txBox="1">
            <a:spLocks noGrp="1"/>
          </p:cNvSpPr>
          <p:nvPr>
            <p:ph type="body" sz="quarter" idx="1"/>
          </p:nvPr>
        </p:nvSpPr>
        <p:spPr>
          <a:xfrm>
            <a:off x="491647" y="1608638"/>
            <a:ext cx="8208928" cy="404309"/>
          </a:xfrm>
          <a:prstGeom prst="rect">
            <a:avLst/>
          </a:prstGeom>
        </p:spPr>
        <p:txBody>
          <a:bodyPr/>
          <a:lstStyle/>
          <a:p>
            <a:pPr>
              <a:buSzPts val="1600"/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b="1" u="sng"/>
              <a:t>Problem</a:t>
            </a:r>
            <a:r>
              <a:t>: RS has </a:t>
            </a:r>
            <a:r>
              <a:rPr sz="12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rPr>
              <a:t>sk</a:t>
            </a:r>
            <a:r>
              <a:t> and can decrypt every record in the database.</a:t>
            </a:r>
          </a:p>
        </p:txBody>
      </p:sp>
      <p:sp>
        <p:nvSpPr>
          <p:cNvPr id="75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503597" y="4780053"/>
            <a:ext cx="183204" cy="2482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756" name="Solution: Give sk to the Traceback Authority (TA)."/>
          <p:cNvSpPr txBox="1"/>
          <p:nvPr/>
        </p:nvSpPr>
        <p:spPr>
          <a:xfrm>
            <a:off x="491647" y="2078932"/>
            <a:ext cx="8229601" cy="404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/>
          <a:p>
            <a:pPr marL="457200" indent="-342900">
              <a:spcBef>
                <a:spcPts val="300"/>
              </a:spcBef>
              <a:buClr>
                <a:srgbClr val="000000"/>
              </a:buClr>
              <a:buSzPts val="1600"/>
              <a:buFont typeface="Arial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b="1" u="sng"/>
              <a:t>Solution</a:t>
            </a:r>
            <a:r>
              <a:t>: Give </a:t>
            </a:r>
            <a:r>
              <a:rPr sz="1200">
                <a:solidFill>
                  <a:schemeClr val="accent2"/>
                </a:solidFill>
                <a:latin typeface="Monaco"/>
                <a:ea typeface="Monaco"/>
                <a:cs typeface="Monaco"/>
                <a:sym typeface="Monaco"/>
              </a:rPr>
              <a:t>sk</a:t>
            </a:r>
            <a:r>
              <a:t> to the Traceback Authority (TA).</a:t>
            </a:r>
          </a:p>
        </p:txBody>
      </p:sp>
      <p:sp>
        <p:nvSpPr>
          <p:cNvPr id="757" name="3 Problems:…"/>
          <p:cNvSpPr txBox="1"/>
          <p:nvPr/>
        </p:nvSpPr>
        <p:spPr>
          <a:xfrm>
            <a:off x="491647" y="2536525"/>
            <a:ext cx="8229601" cy="115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/>
          <a:p>
            <a:pPr marL="452627" indent="-339470" defTabSz="905255">
              <a:spcBef>
                <a:spcPts val="200"/>
              </a:spcBef>
              <a:buClr>
                <a:srgbClr val="000000"/>
              </a:buClr>
              <a:buSzPts val="1500"/>
              <a:buFont typeface="Arial"/>
              <a:buChar char="•"/>
              <a:defRPr sz="1584">
                <a:latin typeface="Calibri"/>
                <a:ea typeface="Calibri"/>
                <a:cs typeface="Calibri"/>
                <a:sym typeface="Calibri"/>
              </a:defRPr>
            </a:pPr>
            <a:r>
              <a:rPr b="1" u="sng"/>
              <a:t>3 Problems</a:t>
            </a:r>
            <a:r>
              <a:t>:</a:t>
            </a:r>
          </a:p>
          <a:p>
            <a:pPr marL="905255" lvl="1" indent="-339470" defTabSz="905255">
              <a:spcBef>
                <a:spcPts val="200"/>
              </a:spcBef>
              <a:buClr>
                <a:srgbClr val="000000"/>
              </a:buClr>
              <a:buSzPts val="1500"/>
              <a:buFont typeface="Arial"/>
              <a:buChar char="•"/>
              <a:defRPr sz="1584">
                <a:latin typeface="Calibri"/>
                <a:ea typeface="Calibri"/>
                <a:cs typeface="Calibri"/>
                <a:sym typeface="Calibri"/>
              </a:defRPr>
            </a:pPr>
            <a:r>
              <a:t>TA is required for decrypting any record.</a:t>
            </a:r>
          </a:p>
          <a:p>
            <a:pPr marL="905255" lvl="1" indent="-339470" defTabSz="905255">
              <a:spcBef>
                <a:spcPts val="200"/>
              </a:spcBef>
              <a:buClr>
                <a:srgbClr val="000000"/>
              </a:buClr>
              <a:buSzPts val="1500"/>
              <a:buFont typeface="Arial"/>
              <a:buChar char="•"/>
              <a:defRPr sz="1584">
                <a:latin typeface="Calibri"/>
                <a:ea typeface="Calibri"/>
                <a:cs typeface="Calibri"/>
                <a:sym typeface="Calibri"/>
              </a:defRPr>
            </a:pPr>
            <a:r>
              <a:t>TA learns the content of records each time it decrypts a traceback.</a:t>
            </a:r>
          </a:p>
          <a:p>
            <a:pPr marL="905255" lvl="1" indent="-339470" defTabSz="905255">
              <a:spcBef>
                <a:spcPts val="200"/>
              </a:spcBef>
              <a:buClr>
                <a:srgbClr val="000000"/>
              </a:buClr>
              <a:buSzPts val="1500"/>
              <a:buFont typeface="Arial"/>
              <a:buChar char="•"/>
              <a:defRPr sz="1584">
                <a:latin typeface="Calibri"/>
                <a:ea typeface="Calibri"/>
                <a:cs typeface="Calibri"/>
                <a:sym typeface="Calibri"/>
              </a:defRPr>
            </a:pPr>
            <a:r>
              <a:t>TA can still decrypt every record in the database.</a:t>
            </a:r>
          </a:p>
        </p:txBody>
      </p:sp>
      <p:sp>
        <p:nvSpPr>
          <p:cNvPr id="758" name="Challenge:…"/>
          <p:cNvSpPr txBox="1"/>
          <p:nvPr/>
        </p:nvSpPr>
        <p:spPr>
          <a:xfrm>
            <a:off x="491647" y="3759146"/>
            <a:ext cx="8229601" cy="9506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/>
          <a:p>
            <a:pPr marL="457200" indent="-342900">
              <a:spcBef>
                <a:spcPts val="300"/>
              </a:spcBef>
              <a:buClr>
                <a:srgbClr val="000000"/>
              </a:buClr>
              <a:buSzPts val="1600"/>
              <a:buFont typeface="Arial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b="1"/>
              <a:t>Challenge</a:t>
            </a:r>
            <a:r>
              <a:t>: </a:t>
            </a:r>
          </a:p>
          <a:p>
            <a:pPr marL="914400" lvl="1" indent="-342900">
              <a:spcBef>
                <a:spcPts val="300"/>
              </a:spcBef>
              <a:buClr>
                <a:srgbClr val="000000"/>
              </a:buClr>
              <a:buSzPts val="1600"/>
              <a:buFont typeface="Arial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t>TA must explicitly authorize the decryption.</a:t>
            </a:r>
          </a:p>
          <a:p>
            <a:pPr marL="914400" lvl="1" indent="-342900">
              <a:spcBef>
                <a:spcPts val="300"/>
              </a:spcBef>
              <a:buClr>
                <a:srgbClr val="000000"/>
              </a:buClr>
              <a:buSzPts val="1600"/>
              <a:buFont typeface="Arial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t>Decryption should be done by providers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7" dur="indefinite" fill="hold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15" dur="indefinite" fill="hold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"/>
                            </p:stCondLst>
                            <p:childTnLst>
                              <p:par>
                                <p:cTn id="17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23" dur="indefinite" fill="hold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"/>
                            </p:stCondLst>
                            <p:childTnLst>
                              <p:par>
                                <p:cTn id="25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4" grpId="1" animBg="1" advAuto="0"/>
      <p:bldP spid="756" grpId="2" animBg="1" advAuto="0"/>
      <p:bldP spid="756" grpId="3" animBg="1" advAuto="0"/>
      <p:bldP spid="757" grpId="4" animBg="1" advAuto="0"/>
      <p:bldP spid="757" grpId="5" animBg="1" advAuto="0"/>
      <p:bldP spid="758" grpId="6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Towards Trace Authoriz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Towards Trace Authorization</a:t>
            </a:r>
          </a:p>
        </p:txBody>
      </p:sp>
      <p:sp>
        <p:nvSpPr>
          <p:cNvPr id="761" name="Solution: Witness Encryption (WE) scheme based on digital signatures"/>
          <p:cNvSpPr txBox="1">
            <a:spLocks noGrp="1"/>
          </p:cNvSpPr>
          <p:nvPr>
            <p:ph type="body" sz="quarter" idx="1"/>
          </p:nvPr>
        </p:nvSpPr>
        <p:spPr>
          <a:xfrm>
            <a:off x="491647" y="1433652"/>
            <a:ext cx="8229601" cy="321786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buSzPts val="1600"/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b="1" u="sng"/>
              <a:t>Solution</a:t>
            </a:r>
            <a:r>
              <a:t>: </a:t>
            </a:r>
            <a:r>
              <a:rPr i="1" u="sng"/>
              <a:t>Witness Encryption (WE)</a:t>
            </a:r>
            <a:r>
              <a:t> scheme based on digital signatures</a:t>
            </a:r>
          </a:p>
        </p:txBody>
      </p:sp>
      <p:sp>
        <p:nvSpPr>
          <p:cNvPr id="76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503597" y="4780053"/>
            <a:ext cx="183204" cy="2482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763" name="Properties…"/>
          <p:cNvSpPr txBox="1"/>
          <p:nvPr/>
        </p:nvSpPr>
        <p:spPr>
          <a:xfrm>
            <a:off x="491647" y="3624089"/>
            <a:ext cx="8160706" cy="9047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/>
          <a:p>
            <a:pPr marL="457200" indent="-342900">
              <a:spcBef>
                <a:spcPts val="300"/>
              </a:spcBef>
              <a:buClr>
                <a:srgbClr val="000000"/>
              </a:buClr>
              <a:buSzPts val="1600"/>
              <a:buFont typeface="Arial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t>Properties</a:t>
            </a:r>
          </a:p>
          <a:p>
            <a:pPr marL="914400" lvl="1" indent="-342900">
              <a:spcBef>
                <a:spcPts val="300"/>
              </a:spcBef>
              <a:buClr>
                <a:srgbClr val="000000"/>
              </a:buClr>
              <a:buSzPts val="1600"/>
              <a:buFont typeface="Arial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t>Anyone with a </a:t>
            </a:r>
            <a:r>
              <a:rPr i="1" u="sng"/>
              <a:t>valid solution</a:t>
            </a:r>
            <a:r>
              <a:t> to this puzzle can recover the data (hops)</a:t>
            </a:r>
          </a:p>
          <a:p>
            <a:pPr marL="914400" lvl="1" indent="-342900">
              <a:spcBef>
                <a:spcPts val="300"/>
              </a:spcBef>
              <a:buClr>
                <a:srgbClr val="000000"/>
              </a:buClr>
              <a:buSzPts val="1600"/>
              <a:buFont typeface="Arial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t>A valid solution to this puzzle is called a </a:t>
            </a:r>
            <a:r>
              <a:rPr b="1" i="1"/>
              <a:t>witness</a:t>
            </a:r>
          </a:p>
        </p:txBody>
      </p:sp>
      <p:sp>
        <p:nvSpPr>
          <p:cNvPr id="764" name="Rectangle"/>
          <p:cNvSpPr/>
          <p:nvPr/>
        </p:nvSpPr>
        <p:spPr>
          <a:xfrm>
            <a:off x="2003443" y="2633397"/>
            <a:ext cx="512047" cy="531302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765" name="Rectangle"/>
          <p:cNvSpPr/>
          <p:nvPr/>
        </p:nvSpPr>
        <p:spPr>
          <a:xfrm>
            <a:off x="4066859" y="1855445"/>
            <a:ext cx="984882" cy="431801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766" name="Rectangle"/>
          <p:cNvSpPr/>
          <p:nvPr/>
        </p:nvSpPr>
        <p:spPr>
          <a:xfrm>
            <a:off x="2915169" y="2632057"/>
            <a:ext cx="512047" cy="531302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grpSp>
        <p:nvGrpSpPr>
          <p:cNvPr id="770" name="Group"/>
          <p:cNvGrpSpPr/>
          <p:nvPr/>
        </p:nvGrpSpPr>
        <p:grpSpPr>
          <a:xfrm>
            <a:off x="5871269" y="2496438"/>
            <a:ext cx="699974" cy="679621"/>
            <a:chOff x="0" y="0"/>
            <a:chExt cx="699972" cy="679619"/>
          </a:xfrm>
        </p:grpSpPr>
        <p:sp>
          <p:nvSpPr>
            <p:cNvPr id="767" name="Rectangle"/>
            <p:cNvSpPr/>
            <p:nvPr/>
          </p:nvSpPr>
          <p:spPr>
            <a:xfrm>
              <a:off x="37696" y="570601"/>
              <a:ext cx="662277" cy="109019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768" name="Rectangle"/>
            <p:cNvSpPr/>
            <p:nvPr/>
          </p:nvSpPr>
          <p:spPr>
            <a:xfrm rot="16200000">
              <a:off x="-276629" y="276628"/>
              <a:ext cx="662277" cy="1090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769" name="Rectangle"/>
            <p:cNvSpPr/>
            <p:nvPr/>
          </p:nvSpPr>
          <p:spPr>
            <a:xfrm rot="16200000">
              <a:off x="313921" y="276628"/>
              <a:ext cx="662277" cy="109020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</p:grpSp>
      <p:grpSp>
        <p:nvGrpSpPr>
          <p:cNvPr id="790" name="Group"/>
          <p:cNvGrpSpPr/>
          <p:nvPr/>
        </p:nvGrpSpPr>
        <p:grpSpPr>
          <a:xfrm>
            <a:off x="2101817" y="1897122"/>
            <a:ext cx="4940366" cy="1635759"/>
            <a:chOff x="0" y="12700"/>
            <a:chExt cx="4940365" cy="1635758"/>
          </a:xfrm>
        </p:grpSpPr>
        <p:grpSp>
          <p:nvGrpSpPr>
            <p:cNvPr id="788" name="Group"/>
            <p:cNvGrpSpPr/>
            <p:nvPr/>
          </p:nvGrpSpPr>
          <p:grpSpPr>
            <a:xfrm>
              <a:off x="-1" y="12700"/>
              <a:ext cx="4940367" cy="1635759"/>
              <a:chOff x="0" y="12700"/>
              <a:chExt cx="4940365" cy="1635758"/>
            </a:xfrm>
          </p:grpSpPr>
          <p:sp>
            <p:nvSpPr>
              <p:cNvPr id="771" name="Safe"/>
              <p:cNvSpPr/>
              <p:nvPr/>
            </p:nvSpPr>
            <p:spPr>
              <a:xfrm>
                <a:off x="2177002" y="721484"/>
                <a:ext cx="567340" cy="5675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8" h="21600" extrusionOk="0">
                    <a:moveTo>
                      <a:pt x="1739" y="0"/>
                    </a:moveTo>
                    <a:cubicBezTo>
                      <a:pt x="798" y="0"/>
                      <a:pt x="2" y="777"/>
                      <a:pt x="0" y="1696"/>
                    </a:cubicBezTo>
                    <a:lnTo>
                      <a:pt x="0" y="3247"/>
                    </a:lnTo>
                    <a:lnTo>
                      <a:pt x="4396" y="3247"/>
                    </a:lnTo>
                    <a:lnTo>
                      <a:pt x="4384" y="6208"/>
                    </a:lnTo>
                    <a:lnTo>
                      <a:pt x="0" y="6208"/>
                    </a:lnTo>
                    <a:lnTo>
                      <a:pt x="0" y="15128"/>
                    </a:lnTo>
                    <a:lnTo>
                      <a:pt x="4396" y="15128"/>
                    </a:lnTo>
                    <a:lnTo>
                      <a:pt x="4384" y="18090"/>
                    </a:lnTo>
                    <a:lnTo>
                      <a:pt x="0" y="18090"/>
                    </a:lnTo>
                    <a:lnTo>
                      <a:pt x="0" y="19896"/>
                    </a:lnTo>
                    <a:cubicBezTo>
                      <a:pt x="-1" y="20351"/>
                      <a:pt x="175" y="20779"/>
                      <a:pt x="496" y="21100"/>
                    </a:cubicBezTo>
                    <a:cubicBezTo>
                      <a:pt x="817" y="21422"/>
                      <a:pt x="1245" y="21600"/>
                      <a:pt x="1700" y="21600"/>
                    </a:cubicBezTo>
                    <a:lnTo>
                      <a:pt x="19858" y="21600"/>
                    </a:lnTo>
                    <a:cubicBezTo>
                      <a:pt x="20793" y="21600"/>
                      <a:pt x="21556" y="20839"/>
                      <a:pt x="21558" y="19904"/>
                    </a:cubicBezTo>
                    <a:lnTo>
                      <a:pt x="21598" y="1703"/>
                    </a:lnTo>
                    <a:cubicBezTo>
                      <a:pt x="21599" y="1248"/>
                      <a:pt x="21423" y="821"/>
                      <a:pt x="21102" y="499"/>
                    </a:cubicBezTo>
                    <a:cubicBezTo>
                      <a:pt x="20781" y="178"/>
                      <a:pt x="20353" y="0"/>
                      <a:pt x="19898" y="0"/>
                    </a:cubicBezTo>
                    <a:lnTo>
                      <a:pt x="1739" y="0"/>
                    </a:lnTo>
                    <a:close/>
                    <a:moveTo>
                      <a:pt x="8" y="3711"/>
                    </a:moveTo>
                    <a:lnTo>
                      <a:pt x="0" y="5746"/>
                    </a:lnTo>
                    <a:lnTo>
                      <a:pt x="3921" y="5746"/>
                    </a:lnTo>
                    <a:lnTo>
                      <a:pt x="3930" y="3711"/>
                    </a:lnTo>
                    <a:lnTo>
                      <a:pt x="8" y="3711"/>
                    </a:lnTo>
                    <a:close/>
                    <a:moveTo>
                      <a:pt x="5781" y="7462"/>
                    </a:moveTo>
                    <a:lnTo>
                      <a:pt x="8200" y="8517"/>
                    </a:lnTo>
                    <a:cubicBezTo>
                      <a:pt x="7906" y="8867"/>
                      <a:pt x="7679" y="9277"/>
                      <a:pt x="7542" y="9725"/>
                    </a:cubicBezTo>
                    <a:lnTo>
                      <a:pt x="5305" y="8240"/>
                    </a:lnTo>
                    <a:lnTo>
                      <a:pt x="5781" y="7462"/>
                    </a:lnTo>
                    <a:close/>
                    <a:moveTo>
                      <a:pt x="15894" y="7462"/>
                    </a:moveTo>
                    <a:lnTo>
                      <a:pt x="16370" y="8240"/>
                    </a:lnTo>
                    <a:lnTo>
                      <a:pt x="14134" y="9725"/>
                    </a:lnTo>
                    <a:cubicBezTo>
                      <a:pt x="13997" y="9277"/>
                      <a:pt x="13770" y="8867"/>
                      <a:pt x="13475" y="8517"/>
                    </a:cubicBezTo>
                    <a:lnTo>
                      <a:pt x="15894" y="7462"/>
                    </a:lnTo>
                    <a:close/>
                    <a:moveTo>
                      <a:pt x="10837" y="7795"/>
                    </a:moveTo>
                    <a:cubicBezTo>
                      <a:pt x="12458" y="7795"/>
                      <a:pt x="13772" y="9109"/>
                      <a:pt x="13772" y="10729"/>
                    </a:cubicBezTo>
                    <a:cubicBezTo>
                      <a:pt x="13772" y="12349"/>
                      <a:pt x="12458" y="13662"/>
                      <a:pt x="10837" y="13662"/>
                    </a:cubicBezTo>
                    <a:cubicBezTo>
                      <a:pt x="9216" y="13662"/>
                      <a:pt x="7903" y="12349"/>
                      <a:pt x="7903" y="10729"/>
                    </a:cubicBezTo>
                    <a:cubicBezTo>
                      <a:pt x="7903" y="9109"/>
                      <a:pt x="9216" y="7795"/>
                      <a:pt x="10837" y="7795"/>
                    </a:cubicBezTo>
                    <a:close/>
                    <a:moveTo>
                      <a:pt x="10837" y="9072"/>
                    </a:moveTo>
                    <a:cubicBezTo>
                      <a:pt x="9923" y="9072"/>
                      <a:pt x="9179" y="9815"/>
                      <a:pt x="9179" y="10729"/>
                    </a:cubicBezTo>
                    <a:cubicBezTo>
                      <a:pt x="9179" y="11643"/>
                      <a:pt x="9923" y="12386"/>
                      <a:pt x="10837" y="12386"/>
                    </a:cubicBezTo>
                    <a:cubicBezTo>
                      <a:pt x="11751" y="12386"/>
                      <a:pt x="12495" y="11643"/>
                      <a:pt x="12495" y="10729"/>
                    </a:cubicBezTo>
                    <a:cubicBezTo>
                      <a:pt x="12495" y="9815"/>
                      <a:pt x="11751" y="9072"/>
                      <a:pt x="10837" y="9072"/>
                    </a:cubicBezTo>
                    <a:close/>
                    <a:moveTo>
                      <a:pt x="10837" y="9585"/>
                    </a:moveTo>
                    <a:cubicBezTo>
                      <a:pt x="11468" y="9585"/>
                      <a:pt x="11982" y="10098"/>
                      <a:pt x="11982" y="10729"/>
                    </a:cubicBezTo>
                    <a:cubicBezTo>
                      <a:pt x="11982" y="11360"/>
                      <a:pt x="11468" y="11873"/>
                      <a:pt x="10837" y="11873"/>
                    </a:cubicBezTo>
                    <a:cubicBezTo>
                      <a:pt x="10206" y="11873"/>
                      <a:pt x="9693" y="11360"/>
                      <a:pt x="9693" y="10729"/>
                    </a:cubicBezTo>
                    <a:cubicBezTo>
                      <a:pt x="9693" y="10098"/>
                      <a:pt x="10206" y="9585"/>
                      <a:pt x="10837" y="9585"/>
                    </a:cubicBezTo>
                    <a:close/>
                    <a:moveTo>
                      <a:pt x="10131" y="14099"/>
                    </a:moveTo>
                    <a:cubicBezTo>
                      <a:pt x="10359" y="14147"/>
                      <a:pt x="10595" y="14173"/>
                      <a:pt x="10837" y="14173"/>
                    </a:cubicBezTo>
                    <a:cubicBezTo>
                      <a:pt x="11079" y="14173"/>
                      <a:pt x="11315" y="14147"/>
                      <a:pt x="11543" y="14099"/>
                    </a:cubicBezTo>
                    <a:lnTo>
                      <a:pt x="11313" y="16489"/>
                    </a:lnTo>
                    <a:lnTo>
                      <a:pt x="10361" y="16489"/>
                    </a:lnTo>
                    <a:lnTo>
                      <a:pt x="10131" y="14099"/>
                    </a:lnTo>
                    <a:close/>
                    <a:moveTo>
                      <a:pt x="8" y="15592"/>
                    </a:moveTo>
                    <a:lnTo>
                      <a:pt x="0" y="17626"/>
                    </a:lnTo>
                    <a:lnTo>
                      <a:pt x="3921" y="17626"/>
                    </a:lnTo>
                    <a:lnTo>
                      <a:pt x="3930" y="15592"/>
                    </a:lnTo>
                    <a:lnTo>
                      <a:pt x="8" y="15592"/>
                    </a:lnTo>
                    <a:close/>
                  </a:path>
                </a:pathLst>
              </a:custGeom>
              <a:solidFill>
                <a:srgbClr val="A7A7A7"/>
              </a:solidFill>
              <a:ln w="635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sp>
            <p:nvSpPr>
              <p:cNvPr id="772" name="Chart Document"/>
              <p:cNvSpPr/>
              <p:nvPr/>
            </p:nvSpPr>
            <p:spPr>
              <a:xfrm>
                <a:off x="46493" y="847547"/>
                <a:ext cx="243582" cy="3154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99" h="21600" extrusionOk="0">
                    <a:moveTo>
                      <a:pt x="213" y="0"/>
                    </a:moveTo>
                    <a:cubicBezTo>
                      <a:pt x="96" y="0"/>
                      <a:pt x="0" y="72"/>
                      <a:pt x="0" y="162"/>
                    </a:cubicBezTo>
                    <a:lnTo>
                      <a:pt x="0" y="21438"/>
                    </a:lnTo>
                    <a:cubicBezTo>
                      <a:pt x="0" y="21528"/>
                      <a:pt x="96" y="21600"/>
                      <a:pt x="213" y="21600"/>
                    </a:cubicBezTo>
                    <a:lnTo>
                      <a:pt x="21387" y="21600"/>
                    </a:lnTo>
                    <a:cubicBezTo>
                      <a:pt x="21503" y="21600"/>
                      <a:pt x="21599" y="21528"/>
                      <a:pt x="21599" y="21438"/>
                    </a:cubicBezTo>
                    <a:lnTo>
                      <a:pt x="21599" y="5895"/>
                    </a:lnTo>
                    <a:cubicBezTo>
                      <a:pt x="21600" y="5863"/>
                      <a:pt x="21565" y="5837"/>
                      <a:pt x="21524" y="5837"/>
                    </a:cubicBezTo>
                    <a:lnTo>
                      <a:pt x="14256" y="5837"/>
                    </a:lnTo>
                    <a:cubicBezTo>
                      <a:pt x="14139" y="5837"/>
                      <a:pt x="14043" y="5765"/>
                      <a:pt x="14043" y="5674"/>
                    </a:cubicBezTo>
                    <a:lnTo>
                      <a:pt x="14043" y="58"/>
                    </a:lnTo>
                    <a:cubicBezTo>
                      <a:pt x="14043" y="26"/>
                      <a:pt x="14009" y="0"/>
                      <a:pt x="13968" y="0"/>
                    </a:cubicBezTo>
                    <a:lnTo>
                      <a:pt x="213" y="0"/>
                    </a:lnTo>
                    <a:close/>
                    <a:moveTo>
                      <a:pt x="15017" y="86"/>
                    </a:moveTo>
                    <a:cubicBezTo>
                      <a:pt x="14991" y="94"/>
                      <a:pt x="14972" y="114"/>
                      <a:pt x="14972" y="140"/>
                    </a:cubicBezTo>
                    <a:lnTo>
                      <a:pt x="14972" y="4958"/>
                    </a:lnTo>
                    <a:cubicBezTo>
                      <a:pt x="14972" y="5048"/>
                      <a:pt x="15067" y="5120"/>
                      <a:pt x="15184" y="5120"/>
                    </a:cubicBezTo>
                    <a:lnTo>
                      <a:pt x="21418" y="5120"/>
                    </a:lnTo>
                    <a:cubicBezTo>
                      <a:pt x="21485" y="5120"/>
                      <a:pt x="21518" y="5058"/>
                      <a:pt x="21471" y="5021"/>
                    </a:cubicBezTo>
                    <a:lnTo>
                      <a:pt x="15100" y="99"/>
                    </a:lnTo>
                    <a:cubicBezTo>
                      <a:pt x="15076" y="81"/>
                      <a:pt x="15044" y="78"/>
                      <a:pt x="15017" y="86"/>
                    </a:cubicBezTo>
                    <a:close/>
                    <a:moveTo>
                      <a:pt x="9656" y="7345"/>
                    </a:moveTo>
                    <a:lnTo>
                      <a:pt x="11938" y="7345"/>
                    </a:lnTo>
                    <a:cubicBezTo>
                      <a:pt x="11983" y="7345"/>
                      <a:pt x="12018" y="7374"/>
                      <a:pt x="12018" y="7408"/>
                    </a:cubicBezTo>
                    <a:lnTo>
                      <a:pt x="12018" y="15086"/>
                    </a:lnTo>
                    <a:cubicBezTo>
                      <a:pt x="12018" y="15120"/>
                      <a:pt x="11983" y="15149"/>
                      <a:pt x="11938" y="15149"/>
                    </a:cubicBezTo>
                    <a:lnTo>
                      <a:pt x="9656" y="15149"/>
                    </a:lnTo>
                    <a:cubicBezTo>
                      <a:pt x="9611" y="15149"/>
                      <a:pt x="9574" y="15120"/>
                      <a:pt x="9574" y="15086"/>
                    </a:cubicBezTo>
                    <a:lnTo>
                      <a:pt x="9574" y="7408"/>
                    </a:lnTo>
                    <a:cubicBezTo>
                      <a:pt x="9574" y="7374"/>
                      <a:pt x="9611" y="7345"/>
                      <a:pt x="9656" y="7345"/>
                    </a:cubicBezTo>
                    <a:close/>
                    <a:moveTo>
                      <a:pt x="13164" y="9590"/>
                    </a:moveTo>
                    <a:lnTo>
                      <a:pt x="15445" y="9590"/>
                    </a:lnTo>
                    <a:cubicBezTo>
                      <a:pt x="15490" y="9590"/>
                      <a:pt x="15527" y="9617"/>
                      <a:pt x="15527" y="9652"/>
                    </a:cubicBezTo>
                    <a:lnTo>
                      <a:pt x="15527" y="15088"/>
                    </a:lnTo>
                    <a:cubicBezTo>
                      <a:pt x="15527" y="15122"/>
                      <a:pt x="15490" y="15149"/>
                      <a:pt x="15445" y="15149"/>
                    </a:cubicBezTo>
                    <a:lnTo>
                      <a:pt x="13164" y="15149"/>
                    </a:lnTo>
                    <a:cubicBezTo>
                      <a:pt x="13119" y="15149"/>
                      <a:pt x="13084" y="15122"/>
                      <a:pt x="13084" y="15088"/>
                    </a:cubicBezTo>
                    <a:lnTo>
                      <a:pt x="13084" y="9652"/>
                    </a:lnTo>
                    <a:cubicBezTo>
                      <a:pt x="13084" y="9617"/>
                      <a:pt x="13119" y="9590"/>
                      <a:pt x="13164" y="9590"/>
                    </a:cubicBezTo>
                    <a:close/>
                    <a:moveTo>
                      <a:pt x="6147" y="11440"/>
                    </a:moveTo>
                    <a:lnTo>
                      <a:pt x="8428" y="11440"/>
                    </a:lnTo>
                    <a:cubicBezTo>
                      <a:pt x="8473" y="11440"/>
                      <a:pt x="8511" y="11467"/>
                      <a:pt x="8511" y="11502"/>
                    </a:cubicBezTo>
                    <a:lnTo>
                      <a:pt x="8511" y="15086"/>
                    </a:lnTo>
                    <a:cubicBezTo>
                      <a:pt x="8511" y="15120"/>
                      <a:pt x="8473" y="15149"/>
                      <a:pt x="8428" y="15149"/>
                    </a:cubicBezTo>
                    <a:lnTo>
                      <a:pt x="6147" y="15149"/>
                    </a:lnTo>
                    <a:cubicBezTo>
                      <a:pt x="6102" y="15149"/>
                      <a:pt x="6067" y="15120"/>
                      <a:pt x="6067" y="15086"/>
                    </a:cubicBezTo>
                    <a:lnTo>
                      <a:pt x="6067" y="11502"/>
                    </a:lnTo>
                    <a:cubicBezTo>
                      <a:pt x="6067" y="11467"/>
                      <a:pt x="6102" y="11440"/>
                      <a:pt x="6147" y="11440"/>
                    </a:cubicBezTo>
                    <a:close/>
                    <a:moveTo>
                      <a:pt x="3933" y="15866"/>
                    </a:moveTo>
                    <a:lnTo>
                      <a:pt x="17662" y="15866"/>
                    </a:lnTo>
                    <a:cubicBezTo>
                      <a:pt x="17707" y="15866"/>
                      <a:pt x="17742" y="15895"/>
                      <a:pt x="17742" y="15929"/>
                    </a:cubicBezTo>
                    <a:lnTo>
                      <a:pt x="17746" y="16878"/>
                    </a:lnTo>
                    <a:cubicBezTo>
                      <a:pt x="17746" y="16913"/>
                      <a:pt x="17709" y="16941"/>
                      <a:pt x="17664" y="16941"/>
                    </a:cubicBezTo>
                    <a:lnTo>
                      <a:pt x="3935" y="16941"/>
                    </a:lnTo>
                    <a:cubicBezTo>
                      <a:pt x="3890" y="16941"/>
                      <a:pt x="3853" y="16912"/>
                      <a:pt x="3853" y="16878"/>
                    </a:cubicBezTo>
                    <a:lnTo>
                      <a:pt x="3850" y="15929"/>
                    </a:lnTo>
                    <a:cubicBezTo>
                      <a:pt x="3850" y="15895"/>
                      <a:pt x="3888" y="15866"/>
                      <a:pt x="3933" y="15866"/>
                    </a:cubicBezTo>
                    <a:close/>
                  </a:path>
                </a:pathLst>
              </a:custGeom>
              <a:solidFill>
                <a:srgbClr val="FFFFFF"/>
              </a:solidFill>
              <a:ln w="6350" cap="flat">
                <a:solidFill>
                  <a:schemeClr val="accent6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sp>
            <p:nvSpPr>
              <p:cNvPr id="773" name="Line"/>
              <p:cNvSpPr/>
              <p:nvPr/>
            </p:nvSpPr>
            <p:spPr>
              <a:xfrm>
                <a:off x="1356490" y="1004205"/>
                <a:ext cx="756932" cy="1"/>
              </a:xfrm>
              <a:prstGeom prst="line">
                <a:avLst/>
              </a:prstGeom>
              <a:noFill/>
              <a:ln w="12700" cap="flat">
                <a:solidFill>
                  <a:srgbClr val="535353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sp>
            <p:nvSpPr>
              <p:cNvPr id="774" name="Line"/>
              <p:cNvSpPr/>
              <p:nvPr/>
            </p:nvSpPr>
            <p:spPr>
              <a:xfrm>
                <a:off x="2828864" y="1004205"/>
                <a:ext cx="863836" cy="1"/>
              </a:xfrm>
              <a:prstGeom prst="line">
                <a:avLst/>
              </a:prstGeom>
              <a:noFill/>
              <a:ln w="12700" cap="flat">
                <a:solidFill>
                  <a:srgbClr val="535353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sp>
            <p:nvSpPr>
              <p:cNvPr id="775" name="Hops…"/>
              <p:cNvSpPr txBox="1"/>
              <p:nvPr/>
            </p:nvSpPr>
            <p:spPr>
              <a:xfrm>
                <a:off x="-1" y="1385497"/>
                <a:ext cx="336570" cy="2629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/>
              <a:p>
                <a:pPr algn="ctr">
                  <a:defRPr sz="800"/>
                </a:pPr>
                <a:r>
                  <a:rPr>
                    <a:solidFill>
                      <a:schemeClr val="accent1">
                        <a:satOff val="-4409"/>
                        <a:lumOff val="-10509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Hops</a:t>
                </a:r>
              </a:p>
              <a:p>
                <a:pPr algn="ctr">
                  <a:defRPr sz="900"/>
                </a:pPr>
                <a:r>
                  <a:t>(</a:t>
                </a:r>
                <a:r>
                  <a:rPr b="1" u="sng"/>
                  <a:t>Data</a:t>
                </a:r>
                <a:r>
                  <a:t>)</a:t>
                </a:r>
              </a:p>
            </p:txBody>
          </p:sp>
          <p:sp>
            <p:nvSpPr>
              <p:cNvPr id="776" name="Full Puzzle with a missing piece…"/>
              <p:cNvSpPr txBox="1"/>
              <p:nvPr/>
            </p:nvSpPr>
            <p:spPr>
              <a:xfrm>
                <a:off x="3282538" y="1391847"/>
                <a:ext cx="1657828" cy="2502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/>
              <a:p>
                <a:pPr algn="ctr">
                  <a:defRPr sz="900"/>
                </a:pPr>
                <a:r>
                  <a:rPr b="1" u="sng"/>
                  <a:t>Full Puzzle</a:t>
                </a:r>
                <a:r>
                  <a:t> with a missing piece</a:t>
                </a:r>
              </a:p>
              <a:p>
                <a:pPr algn="ctr">
                  <a:defRPr sz="900"/>
                </a:pPr>
                <a:r>
                  <a:t>(Ciphertext)</a:t>
                </a:r>
              </a:p>
            </p:txBody>
          </p:sp>
          <p:sp>
            <p:nvSpPr>
              <p:cNvPr id="777" name="Line"/>
              <p:cNvSpPr/>
              <p:nvPr/>
            </p:nvSpPr>
            <p:spPr>
              <a:xfrm>
                <a:off x="2447413" y="391970"/>
                <a:ext cx="1" cy="248266"/>
              </a:xfrm>
              <a:prstGeom prst="line">
                <a:avLst/>
              </a:prstGeom>
              <a:noFill/>
              <a:ln w="12700" cap="flat">
                <a:solidFill>
                  <a:srgbClr val="535353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sp>
            <p:nvSpPr>
              <p:cNvPr id="778" name="TA’s public key"/>
              <p:cNvSpPr txBox="1"/>
              <p:nvPr/>
            </p:nvSpPr>
            <p:spPr>
              <a:xfrm>
                <a:off x="2129768" y="12700"/>
                <a:ext cx="676288" cy="12700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>
                <a:lvl1pPr>
                  <a:defRPr sz="900"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t>TA’s public key</a:t>
                </a:r>
              </a:p>
            </p:txBody>
          </p:sp>
          <p:sp>
            <p:nvSpPr>
              <p:cNvPr id="779" name="Key"/>
              <p:cNvSpPr/>
              <p:nvPr/>
            </p:nvSpPr>
            <p:spPr>
              <a:xfrm rot="16200000">
                <a:off x="2364159" y="99347"/>
                <a:ext cx="159621" cy="3710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836" y="0"/>
                      <a:pt x="0" y="2080"/>
                      <a:pt x="0" y="4646"/>
                    </a:cubicBezTo>
                    <a:cubicBezTo>
                      <a:pt x="0" y="6406"/>
                      <a:pt x="2275" y="7936"/>
                      <a:pt x="5629" y="8724"/>
                    </a:cubicBezTo>
                    <a:lnTo>
                      <a:pt x="5629" y="10112"/>
                    </a:lnTo>
                    <a:lnTo>
                      <a:pt x="7250" y="10112"/>
                    </a:lnTo>
                    <a:lnTo>
                      <a:pt x="7250" y="20420"/>
                    </a:lnTo>
                    <a:lnTo>
                      <a:pt x="10804" y="21600"/>
                    </a:lnTo>
                    <a:lnTo>
                      <a:pt x="13009" y="20420"/>
                    </a:lnTo>
                    <a:lnTo>
                      <a:pt x="14362" y="19712"/>
                    </a:lnTo>
                    <a:lnTo>
                      <a:pt x="13009" y="19092"/>
                    </a:lnTo>
                    <a:lnTo>
                      <a:pt x="13013" y="18588"/>
                    </a:lnTo>
                    <a:lnTo>
                      <a:pt x="14397" y="17726"/>
                    </a:lnTo>
                    <a:lnTo>
                      <a:pt x="13016" y="16890"/>
                    </a:lnTo>
                    <a:lnTo>
                      <a:pt x="13016" y="16332"/>
                    </a:lnTo>
                    <a:lnTo>
                      <a:pt x="14397" y="15473"/>
                    </a:lnTo>
                    <a:lnTo>
                      <a:pt x="13013" y="14634"/>
                    </a:lnTo>
                    <a:lnTo>
                      <a:pt x="13013" y="14082"/>
                    </a:lnTo>
                    <a:lnTo>
                      <a:pt x="14397" y="13220"/>
                    </a:lnTo>
                    <a:lnTo>
                      <a:pt x="13009" y="12380"/>
                    </a:lnTo>
                    <a:lnTo>
                      <a:pt x="13009" y="11885"/>
                    </a:lnTo>
                    <a:lnTo>
                      <a:pt x="13064" y="11753"/>
                    </a:lnTo>
                    <a:lnTo>
                      <a:pt x="14566" y="10665"/>
                    </a:lnTo>
                    <a:lnTo>
                      <a:pt x="14566" y="10112"/>
                    </a:lnTo>
                    <a:lnTo>
                      <a:pt x="15970" y="10112"/>
                    </a:lnTo>
                    <a:lnTo>
                      <a:pt x="15970" y="8724"/>
                    </a:lnTo>
                    <a:cubicBezTo>
                      <a:pt x="19325" y="7936"/>
                      <a:pt x="21600" y="6406"/>
                      <a:pt x="21600" y="4646"/>
                    </a:cubicBezTo>
                    <a:cubicBezTo>
                      <a:pt x="21600" y="2080"/>
                      <a:pt x="16764" y="0"/>
                      <a:pt x="10800" y="0"/>
                    </a:cubicBezTo>
                    <a:close/>
                    <a:moveTo>
                      <a:pt x="10800" y="1183"/>
                    </a:moveTo>
                    <a:cubicBezTo>
                      <a:pt x="12161" y="1183"/>
                      <a:pt x="13264" y="1657"/>
                      <a:pt x="13264" y="2243"/>
                    </a:cubicBezTo>
                    <a:cubicBezTo>
                      <a:pt x="13264" y="2828"/>
                      <a:pt x="12161" y="3302"/>
                      <a:pt x="10800" y="3302"/>
                    </a:cubicBezTo>
                    <a:cubicBezTo>
                      <a:pt x="9439" y="3302"/>
                      <a:pt x="8336" y="2828"/>
                      <a:pt x="8336" y="2243"/>
                    </a:cubicBezTo>
                    <a:cubicBezTo>
                      <a:pt x="8336" y="1657"/>
                      <a:pt x="9439" y="1183"/>
                      <a:pt x="10800" y="118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sp>
            <p:nvSpPr>
              <p:cNvPr id="780" name="+"/>
              <p:cNvSpPr txBox="1"/>
              <p:nvPr/>
            </p:nvSpPr>
            <p:spPr>
              <a:xfrm>
                <a:off x="528683" y="844735"/>
                <a:ext cx="175866" cy="32106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/>
              <a:p>
                <a:r>
                  <a:t>+</a:t>
                </a:r>
              </a:p>
            </p:txBody>
          </p:sp>
          <p:sp>
            <p:nvSpPr>
              <p:cNvPr id="781" name="label…"/>
              <p:cNvSpPr txBox="1"/>
              <p:nvPr/>
            </p:nvSpPr>
            <p:spPr>
              <a:xfrm>
                <a:off x="714845" y="1385497"/>
                <a:ext cx="774961" cy="26296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/>
              <a:p>
                <a:pPr algn="ctr">
                  <a:defRPr sz="800"/>
                </a:pPr>
                <a:r>
                  <a:rPr>
                    <a:solidFill>
                      <a:schemeClr val="accent1">
                        <a:satOff val="-4409"/>
                        <a:lumOff val="-10509"/>
                      </a:schemeClr>
                    </a:solidFill>
                    <a:latin typeface="Monaco"/>
                    <a:ea typeface="Monaco"/>
                    <a:cs typeface="Monaco"/>
                    <a:sym typeface="Monaco"/>
                  </a:rPr>
                  <a:t>label</a:t>
                </a:r>
              </a:p>
              <a:p>
                <a:pPr algn="ctr">
                  <a:defRPr sz="900"/>
                </a:pPr>
                <a:r>
                  <a:t>(</a:t>
                </a:r>
                <a:r>
                  <a:rPr b="1" u="sng"/>
                  <a:t>Puzzle Piece</a:t>
                </a:r>
                <a:r>
                  <a:t>)</a:t>
                </a:r>
              </a:p>
            </p:txBody>
          </p:sp>
          <p:sp>
            <p:nvSpPr>
              <p:cNvPr id="782" name="Puzzle Piece"/>
              <p:cNvSpPr/>
              <p:nvPr/>
            </p:nvSpPr>
            <p:spPr>
              <a:xfrm>
                <a:off x="966191" y="868641"/>
                <a:ext cx="272269" cy="2732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59" y="0"/>
                    </a:moveTo>
                    <a:cubicBezTo>
                      <a:pt x="251" y="0"/>
                      <a:pt x="0" y="250"/>
                      <a:pt x="0" y="557"/>
                    </a:cubicBezTo>
                    <a:lnTo>
                      <a:pt x="0" y="15411"/>
                    </a:lnTo>
                    <a:cubicBezTo>
                      <a:pt x="0" y="15717"/>
                      <a:pt x="251" y="15967"/>
                      <a:pt x="559" y="15967"/>
                    </a:cubicBezTo>
                    <a:lnTo>
                      <a:pt x="5699" y="15967"/>
                    </a:lnTo>
                    <a:cubicBezTo>
                      <a:pt x="6442" y="16247"/>
                      <a:pt x="6547" y="16971"/>
                      <a:pt x="6548" y="16971"/>
                    </a:cubicBezTo>
                    <a:cubicBezTo>
                      <a:pt x="6592" y="17343"/>
                      <a:pt x="6223" y="17890"/>
                      <a:pt x="6075" y="18092"/>
                    </a:cubicBezTo>
                    <a:cubicBezTo>
                      <a:pt x="5749" y="18463"/>
                      <a:pt x="5552" y="18940"/>
                      <a:pt x="5552" y="19460"/>
                    </a:cubicBezTo>
                    <a:cubicBezTo>
                      <a:pt x="5552" y="20642"/>
                      <a:pt x="6569" y="21600"/>
                      <a:pt x="7823" y="21600"/>
                    </a:cubicBezTo>
                    <a:cubicBezTo>
                      <a:pt x="9077" y="21600"/>
                      <a:pt x="10095" y="20642"/>
                      <a:pt x="10095" y="19460"/>
                    </a:cubicBezTo>
                    <a:cubicBezTo>
                      <a:pt x="10095" y="18976"/>
                      <a:pt x="9923" y="18530"/>
                      <a:pt x="9636" y="18172"/>
                    </a:cubicBezTo>
                    <a:lnTo>
                      <a:pt x="9634" y="18170"/>
                    </a:lnTo>
                    <a:cubicBezTo>
                      <a:pt x="9604" y="18133"/>
                      <a:pt x="9050" y="17422"/>
                      <a:pt x="9104" y="16971"/>
                    </a:cubicBezTo>
                    <a:cubicBezTo>
                      <a:pt x="9104" y="16971"/>
                      <a:pt x="9211" y="16247"/>
                      <a:pt x="9955" y="15967"/>
                    </a:cubicBezTo>
                    <a:lnTo>
                      <a:pt x="15373" y="15967"/>
                    </a:lnTo>
                    <a:cubicBezTo>
                      <a:pt x="15681" y="15967"/>
                      <a:pt x="15932" y="15717"/>
                      <a:pt x="15932" y="15411"/>
                    </a:cubicBezTo>
                    <a:lnTo>
                      <a:pt x="15932" y="9979"/>
                    </a:lnTo>
                    <a:cubicBezTo>
                      <a:pt x="16201" y="9201"/>
                      <a:pt x="16953" y="9092"/>
                      <a:pt x="16953" y="9092"/>
                    </a:cubicBezTo>
                    <a:cubicBezTo>
                      <a:pt x="17326" y="9047"/>
                      <a:pt x="17877" y="9415"/>
                      <a:pt x="18080" y="9562"/>
                    </a:cubicBezTo>
                    <a:cubicBezTo>
                      <a:pt x="18452" y="9888"/>
                      <a:pt x="18930" y="10084"/>
                      <a:pt x="19452" y="10084"/>
                    </a:cubicBezTo>
                    <a:cubicBezTo>
                      <a:pt x="20639" y="10084"/>
                      <a:pt x="21600" y="9070"/>
                      <a:pt x="21600" y="7820"/>
                    </a:cubicBezTo>
                    <a:cubicBezTo>
                      <a:pt x="21600" y="6571"/>
                      <a:pt x="20639" y="5559"/>
                      <a:pt x="19452" y="5559"/>
                    </a:cubicBezTo>
                    <a:cubicBezTo>
                      <a:pt x="18965" y="5559"/>
                      <a:pt x="18518" y="5731"/>
                      <a:pt x="18157" y="6018"/>
                    </a:cubicBezTo>
                    <a:lnTo>
                      <a:pt x="18157" y="6015"/>
                    </a:lnTo>
                    <a:cubicBezTo>
                      <a:pt x="18125" y="6041"/>
                      <a:pt x="17407" y="6598"/>
                      <a:pt x="16953" y="6544"/>
                    </a:cubicBezTo>
                    <a:cubicBezTo>
                      <a:pt x="16953" y="6544"/>
                      <a:pt x="16201" y="6436"/>
                      <a:pt x="15932" y="5658"/>
                    </a:cubicBezTo>
                    <a:lnTo>
                      <a:pt x="15932" y="5036"/>
                    </a:lnTo>
                    <a:lnTo>
                      <a:pt x="15932" y="557"/>
                    </a:lnTo>
                    <a:cubicBezTo>
                      <a:pt x="15932" y="250"/>
                      <a:pt x="15681" y="0"/>
                      <a:pt x="15373" y="0"/>
                    </a:cubicBezTo>
                    <a:lnTo>
                      <a:pt x="9592" y="0"/>
                    </a:lnTo>
                    <a:cubicBezTo>
                      <a:pt x="9174" y="329"/>
                      <a:pt x="9104" y="800"/>
                      <a:pt x="9104" y="800"/>
                    </a:cubicBezTo>
                    <a:cubicBezTo>
                      <a:pt x="9050" y="1253"/>
                      <a:pt x="9609" y="1969"/>
                      <a:pt x="9636" y="2001"/>
                    </a:cubicBezTo>
                    <a:lnTo>
                      <a:pt x="9634" y="2001"/>
                    </a:lnTo>
                    <a:cubicBezTo>
                      <a:pt x="9922" y="2360"/>
                      <a:pt x="10095" y="2804"/>
                      <a:pt x="10095" y="3289"/>
                    </a:cubicBezTo>
                    <a:cubicBezTo>
                      <a:pt x="10095" y="4471"/>
                      <a:pt x="9077" y="5431"/>
                      <a:pt x="7823" y="5431"/>
                    </a:cubicBezTo>
                    <a:cubicBezTo>
                      <a:pt x="6569" y="5431"/>
                      <a:pt x="5552" y="4471"/>
                      <a:pt x="5552" y="3289"/>
                    </a:cubicBezTo>
                    <a:cubicBezTo>
                      <a:pt x="5552" y="2769"/>
                      <a:pt x="5749" y="2294"/>
                      <a:pt x="6075" y="1924"/>
                    </a:cubicBezTo>
                    <a:cubicBezTo>
                      <a:pt x="6223" y="1721"/>
                      <a:pt x="6592" y="1172"/>
                      <a:pt x="6548" y="800"/>
                    </a:cubicBezTo>
                    <a:cubicBezTo>
                      <a:pt x="6548" y="800"/>
                      <a:pt x="6479" y="329"/>
                      <a:pt x="6062" y="0"/>
                    </a:cubicBezTo>
                    <a:lnTo>
                      <a:pt x="559" y="0"/>
                    </a:lnTo>
                    <a:close/>
                  </a:path>
                </a:pathLst>
              </a:custGeom>
              <a:solidFill>
                <a:srgbClr val="53535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grpSp>
            <p:nvGrpSpPr>
              <p:cNvPr id="786" name="Group"/>
              <p:cNvGrpSpPr/>
              <p:nvPr/>
            </p:nvGrpSpPr>
            <p:grpSpPr>
              <a:xfrm>
                <a:off x="3774047" y="679565"/>
                <a:ext cx="696490" cy="612655"/>
                <a:chOff x="0" y="0"/>
                <a:chExt cx="696488" cy="612654"/>
              </a:xfrm>
            </p:grpSpPr>
            <p:sp>
              <p:nvSpPr>
                <p:cNvPr id="783" name="Puzzle Piece"/>
                <p:cNvSpPr/>
                <p:nvPr/>
              </p:nvSpPr>
              <p:spPr>
                <a:xfrm>
                  <a:off x="94827" y="0"/>
                  <a:ext cx="349219" cy="35047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559" y="0"/>
                      </a:moveTo>
                      <a:cubicBezTo>
                        <a:pt x="251" y="0"/>
                        <a:pt x="0" y="250"/>
                        <a:pt x="0" y="557"/>
                      </a:cubicBezTo>
                      <a:lnTo>
                        <a:pt x="0" y="15411"/>
                      </a:lnTo>
                      <a:cubicBezTo>
                        <a:pt x="0" y="15717"/>
                        <a:pt x="251" y="15967"/>
                        <a:pt x="559" y="15967"/>
                      </a:cubicBezTo>
                      <a:lnTo>
                        <a:pt x="5699" y="15967"/>
                      </a:lnTo>
                      <a:cubicBezTo>
                        <a:pt x="6442" y="16247"/>
                        <a:pt x="6547" y="16971"/>
                        <a:pt x="6548" y="16971"/>
                      </a:cubicBezTo>
                      <a:cubicBezTo>
                        <a:pt x="6592" y="17343"/>
                        <a:pt x="6223" y="17890"/>
                        <a:pt x="6075" y="18092"/>
                      </a:cubicBezTo>
                      <a:cubicBezTo>
                        <a:pt x="5749" y="18463"/>
                        <a:pt x="5552" y="18940"/>
                        <a:pt x="5552" y="19460"/>
                      </a:cubicBezTo>
                      <a:cubicBezTo>
                        <a:pt x="5552" y="20642"/>
                        <a:pt x="6569" y="21600"/>
                        <a:pt x="7823" y="21600"/>
                      </a:cubicBezTo>
                      <a:cubicBezTo>
                        <a:pt x="9077" y="21600"/>
                        <a:pt x="10095" y="20642"/>
                        <a:pt x="10095" y="19460"/>
                      </a:cubicBezTo>
                      <a:cubicBezTo>
                        <a:pt x="10095" y="18976"/>
                        <a:pt x="9923" y="18530"/>
                        <a:pt x="9636" y="18172"/>
                      </a:cubicBezTo>
                      <a:lnTo>
                        <a:pt x="9634" y="18170"/>
                      </a:lnTo>
                      <a:cubicBezTo>
                        <a:pt x="9604" y="18133"/>
                        <a:pt x="9050" y="17422"/>
                        <a:pt x="9104" y="16971"/>
                      </a:cubicBezTo>
                      <a:cubicBezTo>
                        <a:pt x="9104" y="16971"/>
                        <a:pt x="9211" y="16247"/>
                        <a:pt x="9955" y="15967"/>
                      </a:cubicBezTo>
                      <a:lnTo>
                        <a:pt x="15373" y="15967"/>
                      </a:lnTo>
                      <a:cubicBezTo>
                        <a:pt x="15681" y="15967"/>
                        <a:pt x="15932" y="15717"/>
                        <a:pt x="15932" y="15411"/>
                      </a:cubicBezTo>
                      <a:lnTo>
                        <a:pt x="15932" y="9979"/>
                      </a:lnTo>
                      <a:cubicBezTo>
                        <a:pt x="16201" y="9201"/>
                        <a:pt x="16953" y="9092"/>
                        <a:pt x="16953" y="9092"/>
                      </a:cubicBezTo>
                      <a:cubicBezTo>
                        <a:pt x="17326" y="9047"/>
                        <a:pt x="17877" y="9415"/>
                        <a:pt x="18080" y="9562"/>
                      </a:cubicBezTo>
                      <a:cubicBezTo>
                        <a:pt x="18452" y="9888"/>
                        <a:pt x="18930" y="10084"/>
                        <a:pt x="19452" y="10084"/>
                      </a:cubicBezTo>
                      <a:cubicBezTo>
                        <a:pt x="20639" y="10084"/>
                        <a:pt x="21600" y="9070"/>
                        <a:pt x="21600" y="7820"/>
                      </a:cubicBezTo>
                      <a:cubicBezTo>
                        <a:pt x="21600" y="6571"/>
                        <a:pt x="20639" y="5559"/>
                        <a:pt x="19452" y="5559"/>
                      </a:cubicBezTo>
                      <a:cubicBezTo>
                        <a:pt x="18965" y="5559"/>
                        <a:pt x="18518" y="5731"/>
                        <a:pt x="18157" y="6018"/>
                      </a:cubicBezTo>
                      <a:lnTo>
                        <a:pt x="18157" y="6015"/>
                      </a:lnTo>
                      <a:cubicBezTo>
                        <a:pt x="18125" y="6041"/>
                        <a:pt x="17407" y="6598"/>
                        <a:pt x="16953" y="6544"/>
                      </a:cubicBezTo>
                      <a:cubicBezTo>
                        <a:pt x="16953" y="6544"/>
                        <a:pt x="16201" y="6436"/>
                        <a:pt x="15932" y="5658"/>
                      </a:cubicBezTo>
                      <a:lnTo>
                        <a:pt x="15932" y="5036"/>
                      </a:lnTo>
                      <a:lnTo>
                        <a:pt x="15932" y="557"/>
                      </a:lnTo>
                      <a:cubicBezTo>
                        <a:pt x="15932" y="250"/>
                        <a:pt x="15681" y="0"/>
                        <a:pt x="15373" y="0"/>
                      </a:cubicBezTo>
                      <a:lnTo>
                        <a:pt x="9592" y="0"/>
                      </a:lnTo>
                      <a:cubicBezTo>
                        <a:pt x="9174" y="329"/>
                        <a:pt x="9104" y="800"/>
                        <a:pt x="9104" y="800"/>
                      </a:cubicBezTo>
                      <a:cubicBezTo>
                        <a:pt x="9050" y="1253"/>
                        <a:pt x="9609" y="1969"/>
                        <a:pt x="9636" y="2001"/>
                      </a:cubicBezTo>
                      <a:lnTo>
                        <a:pt x="9634" y="2001"/>
                      </a:lnTo>
                      <a:cubicBezTo>
                        <a:pt x="9922" y="2360"/>
                        <a:pt x="10095" y="2804"/>
                        <a:pt x="10095" y="3289"/>
                      </a:cubicBezTo>
                      <a:cubicBezTo>
                        <a:pt x="10095" y="4471"/>
                        <a:pt x="9077" y="5431"/>
                        <a:pt x="7823" y="5431"/>
                      </a:cubicBezTo>
                      <a:cubicBezTo>
                        <a:pt x="6569" y="5431"/>
                        <a:pt x="5552" y="4471"/>
                        <a:pt x="5552" y="3289"/>
                      </a:cubicBezTo>
                      <a:cubicBezTo>
                        <a:pt x="5552" y="2769"/>
                        <a:pt x="5749" y="2294"/>
                        <a:pt x="6075" y="1924"/>
                      </a:cubicBezTo>
                      <a:cubicBezTo>
                        <a:pt x="6223" y="1721"/>
                        <a:pt x="6592" y="1172"/>
                        <a:pt x="6548" y="800"/>
                      </a:cubicBezTo>
                      <a:cubicBezTo>
                        <a:pt x="6548" y="800"/>
                        <a:pt x="6479" y="329"/>
                        <a:pt x="6062" y="0"/>
                      </a:cubicBezTo>
                      <a:lnTo>
                        <a:pt x="559" y="0"/>
                      </a:lnTo>
                      <a:close/>
                    </a:path>
                  </a:pathLst>
                </a:custGeom>
                <a:solidFill>
                  <a:schemeClr val="accent5">
                    <a:satOff val="-6843"/>
                    <a:lumOff val="-10705"/>
                  </a:schemeClr>
                </a:solidFill>
                <a:ln w="2540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784" name="Puzzle Piece"/>
                <p:cNvSpPr/>
                <p:nvPr/>
              </p:nvSpPr>
              <p:spPr>
                <a:xfrm>
                  <a:off x="347269" y="257834"/>
                  <a:ext cx="349220" cy="3504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559" y="0"/>
                      </a:moveTo>
                      <a:cubicBezTo>
                        <a:pt x="251" y="0"/>
                        <a:pt x="0" y="250"/>
                        <a:pt x="0" y="557"/>
                      </a:cubicBezTo>
                      <a:lnTo>
                        <a:pt x="0" y="15411"/>
                      </a:lnTo>
                      <a:cubicBezTo>
                        <a:pt x="0" y="15717"/>
                        <a:pt x="251" y="15967"/>
                        <a:pt x="559" y="15967"/>
                      </a:cubicBezTo>
                      <a:lnTo>
                        <a:pt x="5699" y="15967"/>
                      </a:lnTo>
                      <a:cubicBezTo>
                        <a:pt x="6442" y="16247"/>
                        <a:pt x="6547" y="16971"/>
                        <a:pt x="6548" y="16971"/>
                      </a:cubicBezTo>
                      <a:cubicBezTo>
                        <a:pt x="6592" y="17343"/>
                        <a:pt x="6223" y="17890"/>
                        <a:pt x="6075" y="18092"/>
                      </a:cubicBezTo>
                      <a:cubicBezTo>
                        <a:pt x="5749" y="18463"/>
                        <a:pt x="5552" y="18940"/>
                        <a:pt x="5552" y="19460"/>
                      </a:cubicBezTo>
                      <a:cubicBezTo>
                        <a:pt x="5552" y="20642"/>
                        <a:pt x="6569" y="21600"/>
                        <a:pt x="7823" y="21600"/>
                      </a:cubicBezTo>
                      <a:cubicBezTo>
                        <a:pt x="9077" y="21600"/>
                        <a:pt x="10095" y="20642"/>
                        <a:pt x="10095" y="19460"/>
                      </a:cubicBezTo>
                      <a:cubicBezTo>
                        <a:pt x="10095" y="18976"/>
                        <a:pt x="9923" y="18530"/>
                        <a:pt x="9636" y="18172"/>
                      </a:cubicBezTo>
                      <a:lnTo>
                        <a:pt x="9634" y="18170"/>
                      </a:lnTo>
                      <a:cubicBezTo>
                        <a:pt x="9604" y="18133"/>
                        <a:pt x="9050" y="17422"/>
                        <a:pt x="9104" y="16971"/>
                      </a:cubicBezTo>
                      <a:cubicBezTo>
                        <a:pt x="9104" y="16971"/>
                        <a:pt x="9211" y="16247"/>
                        <a:pt x="9955" y="15967"/>
                      </a:cubicBezTo>
                      <a:lnTo>
                        <a:pt x="15373" y="15967"/>
                      </a:lnTo>
                      <a:cubicBezTo>
                        <a:pt x="15681" y="15967"/>
                        <a:pt x="15932" y="15717"/>
                        <a:pt x="15932" y="15411"/>
                      </a:cubicBezTo>
                      <a:lnTo>
                        <a:pt x="15932" y="9979"/>
                      </a:lnTo>
                      <a:cubicBezTo>
                        <a:pt x="16201" y="9201"/>
                        <a:pt x="16953" y="9092"/>
                        <a:pt x="16953" y="9092"/>
                      </a:cubicBezTo>
                      <a:cubicBezTo>
                        <a:pt x="17326" y="9047"/>
                        <a:pt x="17877" y="9415"/>
                        <a:pt x="18080" y="9562"/>
                      </a:cubicBezTo>
                      <a:cubicBezTo>
                        <a:pt x="18452" y="9888"/>
                        <a:pt x="18930" y="10084"/>
                        <a:pt x="19452" y="10084"/>
                      </a:cubicBezTo>
                      <a:cubicBezTo>
                        <a:pt x="20639" y="10084"/>
                        <a:pt x="21600" y="9070"/>
                        <a:pt x="21600" y="7820"/>
                      </a:cubicBezTo>
                      <a:cubicBezTo>
                        <a:pt x="21600" y="6571"/>
                        <a:pt x="20639" y="5559"/>
                        <a:pt x="19452" y="5559"/>
                      </a:cubicBezTo>
                      <a:cubicBezTo>
                        <a:pt x="18965" y="5559"/>
                        <a:pt x="18518" y="5731"/>
                        <a:pt x="18157" y="6018"/>
                      </a:cubicBezTo>
                      <a:lnTo>
                        <a:pt x="18157" y="6015"/>
                      </a:lnTo>
                      <a:cubicBezTo>
                        <a:pt x="18125" y="6041"/>
                        <a:pt x="17407" y="6598"/>
                        <a:pt x="16953" y="6544"/>
                      </a:cubicBezTo>
                      <a:cubicBezTo>
                        <a:pt x="16953" y="6544"/>
                        <a:pt x="16201" y="6436"/>
                        <a:pt x="15932" y="5658"/>
                      </a:cubicBezTo>
                      <a:lnTo>
                        <a:pt x="15932" y="5036"/>
                      </a:lnTo>
                      <a:lnTo>
                        <a:pt x="15932" y="557"/>
                      </a:lnTo>
                      <a:cubicBezTo>
                        <a:pt x="15932" y="250"/>
                        <a:pt x="15681" y="0"/>
                        <a:pt x="15373" y="0"/>
                      </a:cubicBezTo>
                      <a:lnTo>
                        <a:pt x="9592" y="0"/>
                      </a:lnTo>
                      <a:cubicBezTo>
                        <a:pt x="9174" y="329"/>
                        <a:pt x="9104" y="800"/>
                        <a:pt x="9104" y="800"/>
                      </a:cubicBezTo>
                      <a:cubicBezTo>
                        <a:pt x="9050" y="1253"/>
                        <a:pt x="9609" y="1969"/>
                        <a:pt x="9636" y="2001"/>
                      </a:cubicBezTo>
                      <a:lnTo>
                        <a:pt x="9634" y="2001"/>
                      </a:lnTo>
                      <a:cubicBezTo>
                        <a:pt x="9922" y="2360"/>
                        <a:pt x="10095" y="2804"/>
                        <a:pt x="10095" y="3289"/>
                      </a:cubicBezTo>
                      <a:cubicBezTo>
                        <a:pt x="10095" y="4471"/>
                        <a:pt x="9077" y="5431"/>
                        <a:pt x="7823" y="5431"/>
                      </a:cubicBezTo>
                      <a:cubicBezTo>
                        <a:pt x="6569" y="5431"/>
                        <a:pt x="5552" y="4471"/>
                        <a:pt x="5552" y="3289"/>
                      </a:cubicBezTo>
                      <a:cubicBezTo>
                        <a:pt x="5552" y="2769"/>
                        <a:pt x="5749" y="2294"/>
                        <a:pt x="6075" y="1924"/>
                      </a:cubicBezTo>
                      <a:cubicBezTo>
                        <a:pt x="6223" y="1721"/>
                        <a:pt x="6592" y="1172"/>
                        <a:pt x="6548" y="800"/>
                      </a:cubicBezTo>
                      <a:cubicBezTo>
                        <a:pt x="6548" y="800"/>
                        <a:pt x="6479" y="329"/>
                        <a:pt x="6062" y="0"/>
                      </a:cubicBezTo>
                      <a:lnTo>
                        <a:pt x="559" y="0"/>
                      </a:lnTo>
                      <a:close/>
                    </a:path>
                  </a:pathLst>
                </a:custGeom>
                <a:solidFill>
                  <a:schemeClr val="accent5">
                    <a:satOff val="-6843"/>
                    <a:lumOff val="-10705"/>
                  </a:schemeClr>
                </a:solidFill>
                <a:ln w="2540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785" name="Puzzle Piece"/>
                <p:cNvSpPr/>
                <p:nvPr/>
              </p:nvSpPr>
              <p:spPr>
                <a:xfrm flipH="1">
                  <a:off x="0" y="262180"/>
                  <a:ext cx="349219" cy="35047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559" y="0"/>
                      </a:moveTo>
                      <a:cubicBezTo>
                        <a:pt x="251" y="0"/>
                        <a:pt x="0" y="250"/>
                        <a:pt x="0" y="557"/>
                      </a:cubicBezTo>
                      <a:lnTo>
                        <a:pt x="0" y="15411"/>
                      </a:lnTo>
                      <a:cubicBezTo>
                        <a:pt x="0" y="15717"/>
                        <a:pt x="251" y="15967"/>
                        <a:pt x="559" y="15967"/>
                      </a:cubicBezTo>
                      <a:lnTo>
                        <a:pt x="5699" y="15967"/>
                      </a:lnTo>
                      <a:cubicBezTo>
                        <a:pt x="6442" y="16247"/>
                        <a:pt x="6547" y="16971"/>
                        <a:pt x="6548" y="16971"/>
                      </a:cubicBezTo>
                      <a:cubicBezTo>
                        <a:pt x="6592" y="17343"/>
                        <a:pt x="6223" y="17890"/>
                        <a:pt x="6075" y="18092"/>
                      </a:cubicBezTo>
                      <a:cubicBezTo>
                        <a:pt x="5749" y="18463"/>
                        <a:pt x="5552" y="18940"/>
                        <a:pt x="5552" y="19460"/>
                      </a:cubicBezTo>
                      <a:cubicBezTo>
                        <a:pt x="5552" y="20642"/>
                        <a:pt x="6569" y="21600"/>
                        <a:pt x="7823" y="21600"/>
                      </a:cubicBezTo>
                      <a:cubicBezTo>
                        <a:pt x="9077" y="21600"/>
                        <a:pt x="10095" y="20642"/>
                        <a:pt x="10095" y="19460"/>
                      </a:cubicBezTo>
                      <a:cubicBezTo>
                        <a:pt x="10095" y="18976"/>
                        <a:pt x="9923" y="18530"/>
                        <a:pt x="9636" y="18172"/>
                      </a:cubicBezTo>
                      <a:lnTo>
                        <a:pt x="9634" y="18170"/>
                      </a:lnTo>
                      <a:cubicBezTo>
                        <a:pt x="9604" y="18133"/>
                        <a:pt x="9050" y="17422"/>
                        <a:pt x="9104" y="16971"/>
                      </a:cubicBezTo>
                      <a:cubicBezTo>
                        <a:pt x="9104" y="16971"/>
                        <a:pt x="9211" y="16247"/>
                        <a:pt x="9955" y="15967"/>
                      </a:cubicBezTo>
                      <a:lnTo>
                        <a:pt x="15373" y="15967"/>
                      </a:lnTo>
                      <a:cubicBezTo>
                        <a:pt x="15681" y="15967"/>
                        <a:pt x="15932" y="15717"/>
                        <a:pt x="15932" y="15411"/>
                      </a:cubicBezTo>
                      <a:lnTo>
                        <a:pt x="15932" y="9979"/>
                      </a:lnTo>
                      <a:cubicBezTo>
                        <a:pt x="16201" y="9201"/>
                        <a:pt x="16953" y="9092"/>
                        <a:pt x="16953" y="9092"/>
                      </a:cubicBezTo>
                      <a:cubicBezTo>
                        <a:pt x="17326" y="9047"/>
                        <a:pt x="17877" y="9415"/>
                        <a:pt x="18080" y="9562"/>
                      </a:cubicBezTo>
                      <a:cubicBezTo>
                        <a:pt x="18452" y="9888"/>
                        <a:pt x="18930" y="10084"/>
                        <a:pt x="19452" y="10084"/>
                      </a:cubicBezTo>
                      <a:cubicBezTo>
                        <a:pt x="20639" y="10084"/>
                        <a:pt x="21600" y="9070"/>
                        <a:pt x="21600" y="7820"/>
                      </a:cubicBezTo>
                      <a:cubicBezTo>
                        <a:pt x="21600" y="6571"/>
                        <a:pt x="20639" y="5559"/>
                        <a:pt x="19452" y="5559"/>
                      </a:cubicBezTo>
                      <a:cubicBezTo>
                        <a:pt x="18965" y="5559"/>
                        <a:pt x="18518" y="5731"/>
                        <a:pt x="18157" y="6018"/>
                      </a:cubicBezTo>
                      <a:lnTo>
                        <a:pt x="18157" y="6015"/>
                      </a:lnTo>
                      <a:cubicBezTo>
                        <a:pt x="18125" y="6041"/>
                        <a:pt x="17407" y="6598"/>
                        <a:pt x="16953" y="6544"/>
                      </a:cubicBezTo>
                      <a:cubicBezTo>
                        <a:pt x="16953" y="6544"/>
                        <a:pt x="16201" y="6436"/>
                        <a:pt x="15932" y="5658"/>
                      </a:cubicBezTo>
                      <a:lnTo>
                        <a:pt x="15932" y="5036"/>
                      </a:lnTo>
                      <a:lnTo>
                        <a:pt x="15932" y="557"/>
                      </a:lnTo>
                      <a:cubicBezTo>
                        <a:pt x="15932" y="250"/>
                        <a:pt x="15681" y="0"/>
                        <a:pt x="15373" y="0"/>
                      </a:cubicBezTo>
                      <a:lnTo>
                        <a:pt x="9592" y="0"/>
                      </a:lnTo>
                      <a:cubicBezTo>
                        <a:pt x="9174" y="329"/>
                        <a:pt x="9104" y="800"/>
                        <a:pt x="9104" y="800"/>
                      </a:cubicBezTo>
                      <a:cubicBezTo>
                        <a:pt x="9050" y="1253"/>
                        <a:pt x="9609" y="1969"/>
                        <a:pt x="9636" y="2001"/>
                      </a:cubicBezTo>
                      <a:lnTo>
                        <a:pt x="9634" y="2001"/>
                      </a:lnTo>
                      <a:cubicBezTo>
                        <a:pt x="9922" y="2360"/>
                        <a:pt x="10095" y="2804"/>
                        <a:pt x="10095" y="3289"/>
                      </a:cubicBezTo>
                      <a:cubicBezTo>
                        <a:pt x="10095" y="4471"/>
                        <a:pt x="9077" y="5431"/>
                        <a:pt x="7823" y="5431"/>
                      </a:cubicBezTo>
                      <a:cubicBezTo>
                        <a:pt x="6569" y="5431"/>
                        <a:pt x="5552" y="4471"/>
                        <a:pt x="5552" y="3289"/>
                      </a:cubicBezTo>
                      <a:cubicBezTo>
                        <a:pt x="5552" y="2769"/>
                        <a:pt x="5749" y="2294"/>
                        <a:pt x="6075" y="1924"/>
                      </a:cubicBezTo>
                      <a:cubicBezTo>
                        <a:pt x="6223" y="1721"/>
                        <a:pt x="6592" y="1172"/>
                        <a:pt x="6548" y="800"/>
                      </a:cubicBezTo>
                      <a:cubicBezTo>
                        <a:pt x="6548" y="800"/>
                        <a:pt x="6479" y="329"/>
                        <a:pt x="6062" y="0"/>
                      </a:cubicBezTo>
                      <a:lnTo>
                        <a:pt x="559" y="0"/>
                      </a:lnTo>
                      <a:close/>
                    </a:path>
                  </a:pathLst>
                </a:custGeom>
                <a:solidFill>
                  <a:schemeClr val="accent5">
                    <a:satOff val="-6843"/>
                    <a:lumOff val="-10705"/>
                  </a:schemeClr>
                </a:solidFill>
                <a:ln w="25400" cap="flat">
                  <a:solidFill>
                    <a:srgbClr val="FFFFFF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</p:grpSp>
          <p:sp>
            <p:nvSpPr>
              <p:cNvPr id="787" name="Rectangle"/>
              <p:cNvSpPr/>
              <p:nvPr/>
            </p:nvSpPr>
            <p:spPr>
              <a:xfrm>
                <a:off x="3817585" y="628970"/>
                <a:ext cx="611460" cy="619415"/>
              </a:xfrm>
              <a:prstGeom prst="rect">
                <a:avLst/>
              </a:prstGeom>
              <a:noFill/>
              <a:ln w="1270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</p:grpSp>
        <p:sp>
          <p:nvSpPr>
            <p:cNvPr id="789" name="Circle"/>
            <p:cNvSpPr/>
            <p:nvPr/>
          </p:nvSpPr>
          <p:spPr>
            <a:xfrm>
              <a:off x="3956082" y="689595"/>
              <a:ext cx="85119" cy="85118"/>
            </a:xfrm>
            <a:prstGeom prst="ellipse">
              <a:avLst/>
            </a:prstGeom>
            <a:solidFill>
              <a:schemeClr val="accent5">
                <a:satOff val="-6843"/>
                <a:lumOff val="-1070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</p:grpSp>
      <p:sp>
        <p:nvSpPr>
          <p:cNvPr id="791" name="Rectangle"/>
          <p:cNvSpPr/>
          <p:nvPr/>
        </p:nvSpPr>
        <p:spPr>
          <a:xfrm>
            <a:off x="5822133" y="2472438"/>
            <a:ext cx="798247" cy="727620"/>
          </a:xfrm>
          <a:prstGeom prst="rect">
            <a:avLst/>
          </a:prstGeom>
          <a:ln w="25400">
            <a:solidFill>
              <a:schemeClr val="accent2"/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792" name="A valid solution is TA’s signature on label."/>
          <p:cNvSpPr txBox="1"/>
          <p:nvPr/>
        </p:nvSpPr>
        <p:spPr>
          <a:xfrm>
            <a:off x="501983" y="4571028"/>
            <a:ext cx="8208929" cy="4043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/>
          <a:p>
            <a:pPr marL="457200" indent="-342900">
              <a:spcBef>
                <a:spcPts val="300"/>
              </a:spcBef>
              <a:buClr>
                <a:srgbClr val="000000"/>
              </a:buClr>
              <a:buSzPts val="1600"/>
              <a:buFont typeface="Arial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t>A valid solution is TA’s signature on </a:t>
            </a:r>
            <a:r>
              <a:rPr sz="1200">
                <a:solidFill>
                  <a:schemeClr val="accent1">
                    <a:satOff val="-4409"/>
                    <a:lumOff val="-10509"/>
                  </a:schemeClr>
                </a:solidFill>
                <a:latin typeface="Monaco"/>
                <a:ea typeface="Monaco"/>
                <a:cs typeface="Monaco"/>
                <a:sym typeface="Monaco"/>
              </a:rPr>
              <a:t>label</a:t>
            </a:r>
            <a:r>
              <a:t>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7" dur="indefinite" fill="hold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36" dur="indefinite" fill="hold"/>
                                        <p:tgtEl>
                                          <p:spTgt spid="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mph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40" dur="indefinite" fill="hold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mph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 fill="hold"/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44" dur="indefinite" fill="hold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mph" fill="hold" grpId="1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48" dur="indefinite" fill="hold"/>
                                        <p:tgtEl>
                                          <p:spTgt spid="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mph" fill="hold" grpId="1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52" dur="indefinite" fill="hold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"/>
                            </p:stCondLst>
                            <p:childTnLst>
                              <p:par>
                                <p:cTn id="54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mph" fill="hold" grpId="1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indefinite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60" dur="indefinite" fill="hold"/>
                                        <p:tgtEl>
                                          <p:spTgt spid="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"/>
                            </p:stCondLst>
                            <p:childTnLst>
                              <p:par>
                                <p:cTn id="62" presetID="1" presetClass="entr" presetSubtype="0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1" grpId="1" animBg="1" advAuto="0"/>
      <p:bldP spid="763" grpId="12" animBg="1" advAuto="0"/>
      <p:bldP spid="763" grpId="13" animBg="1" advAuto="0"/>
      <p:bldP spid="764" grpId="3" animBg="1" advAuto="0"/>
      <p:bldP spid="764" grpId="10" animBg="1" advAuto="0"/>
      <p:bldP spid="765" grpId="5" animBg="1" advAuto="0"/>
      <p:bldP spid="765" grpId="8" animBg="1" advAuto="0"/>
      <p:bldP spid="766" grpId="4" animBg="1" advAuto="0"/>
      <p:bldP spid="766" grpId="9" animBg="1" advAuto="0"/>
      <p:bldP spid="790" grpId="2" animBg="1" advAuto="0"/>
      <p:bldP spid="790" grpId="11" animBg="1" advAuto="0"/>
      <p:bldP spid="791" grpId="6" animBg="1" advAuto="0"/>
      <p:bldP spid="791" grpId="7" animBg="1" advAuto="0"/>
      <p:bldP spid="792" grpId="14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ecurity Requiremen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Security Requirements</a:t>
            </a:r>
          </a:p>
        </p:txBody>
      </p:sp>
      <p:sp>
        <p:nvSpPr>
          <p:cNvPr id="795" name="R1: Trace Authorization…"/>
          <p:cNvSpPr txBox="1">
            <a:spLocks noGrp="1"/>
          </p:cNvSpPr>
          <p:nvPr>
            <p:ph type="body" sz="quarter" idx="1"/>
          </p:nvPr>
        </p:nvSpPr>
        <p:spPr>
          <a:xfrm>
            <a:off x="461047" y="1453483"/>
            <a:ext cx="8221906" cy="669787"/>
          </a:xfrm>
          <a:prstGeom prst="rect">
            <a:avLst/>
          </a:prstGeom>
        </p:spPr>
        <p:txBody>
          <a:bodyPr/>
          <a:lstStyle/>
          <a:p>
            <a:pPr>
              <a:buSzPts val="1600"/>
              <a:defRPr sz="1600">
                <a:solidFill>
                  <a:schemeClr val="accent3">
                    <a:satOff val="-6373"/>
                    <a:lumOff val="-10823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b="1" u="sng"/>
              <a:t>R1</a:t>
            </a:r>
            <a:r>
              <a:t>: Trace Authorization</a:t>
            </a:r>
          </a:p>
          <a:p>
            <a:pPr marL="871537" lvl="1" indent="-300037">
              <a:buSzPts val="1400"/>
              <a:buChar char="•"/>
              <a:defRPr sz="14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Definite knowledge of a call &amp; explicit Authorization</a:t>
            </a:r>
          </a:p>
        </p:txBody>
      </p:sp>
      <p:sp>
        <p:nvSpPr>
          <p:cNvPr id="796" name="R2: Call Confidentiality…"/>
          <p:cNvSpPr txBox="1"/>
          <p:nvPr/>
        </p:nvSpPr>
        <p:spPr>
          <a:xfrm>
            <a:off x="461047" y="2126815"/>
            <a:ext cx="8221906" cy="667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/>
          <a:p>
            <a:pPr marL="457200" indent="-342900">
              <a:spcBef>
                <a:spcPts val="300"/>
              </a:spcBef>
              <a:buClr>
                <a:srgbClr val="000000"/>
              </a:buClr>
              <a:buSzPts val="1600"/>
              <a:buFont typeface="Arial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b="1" u="sng">
                <a:solidFill>
                  <a:schemeClr val="accent3">
                    <a:satOff val="-6373"/>
                    <a:lumOff val="-10823"/>
                  </a:schemeClr>
                </a:solidFill>
              </a:rPr>
              <a:t>R2</a:t>
            </a:r>
            <a:r>
              <a:rPr>
                <a:solidFill>
                  <a:schemeClr val="accent3">
                    <a:satOff val="-6373"/>
                    <a:lumOff val="-10823"/>
                  </a:schemeClr>
                </a:solidFill>
              </a:rPr>
              <a:t>: Call Confidentiality</a:t>
            </a:r>
          </a:p>
          <a:p>
            <a:pPr marL="871537" lvl="1" indent="-300037">
              <a:spcBef>
                <a:spcPts val="300"/>
              </a:spcBef>
              <a:buClr>
                <a:srgbClr val="000000"/>
              </a:buClr>
              <a:buSzPts val="1400"/>
              <a:buFont typeface="Arial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sz="1400">
                <a:solidFill>
                  <a:schemeClr val="accent3"/>
                </a:solidFill>
              </a:rPr>
              <a:t>No one should learn about a call they do not already know</a:t>
            </a:r>
            <a:r>
              <a:rPr sz="1400">
                <a:solidFill>
                  <a:srgbClr val="535353"/>
                </a:solidFill>
              </a:rPr>
              <a:t> </a:t>
            </a:r>
          </a:p>
        </p:txBody>
      </p:sp>
      <p:sp>
        <p:nvSpPr>
          <p:cNvPr id="797" name="R3: Trade Secret Protection…"/>
          <p:cNvSpPr txBox="1"/>
          <p:nvPr/>
        </p:nvSpPr>
        <p:spPr>
          <a:xfrm>
            <a:off x="461047" y="2789181"/>
            <a:ext cx="8221906" cy="667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/>
          <a:p>
            <a:pPr marL="457200" indent="-342900">
              <a:spcBef>
                <a:spcPts val="300"/>
              </a:spcBef>
              <a:buClr>
                <a:srgbClr val="000000"/>
              </a:buClr>
              <a:buSzPts val="1600"/>
              <a:buFont typeface="Arial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b="1" u="sng"/>
              <a:t>R3</a:t>
            </a:r>
            <a:r>
              <a:t>: Trade Secret Protection</a:t>
            </a:r>
          </a:p>
          <a:p>
            <a:pPr marL="871537" lvl="1" indent="-300037">
              <a:spcBef>
                <a:spcPts val="300"/>
              </a:spcBef>
              <a:buClr>
                <a:srgbClr val="000000"/>
              </a:buClr>
              <a:buSzPts val="1400"/>
              <a:buFont typeface="Arial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rPr sz="1400">
                <a:solidFill>
                  <a:srgbClr val="535353"/>
                </a:solidFill>
              </a:rPr>
              <a:t>No one should learn about a provider’s call volume and peering arrangements.</a:t>
            </a:r>
          </a:p>
        </p:txBody>
      </p:sp>
      <p:sp>
        <p:nvSpPr>
          <p:cNvPr id="798" name="R4: Record Integrity…"/>
          <p:cNvSpPr txBox="1"/>
          <p:nvPr/>
        </p:nvSpPr>
        <p:spPr>
          <a:xfrm>
            <a:off x="461047" y="3466093"/>
            <a:ext cx="8221906" cy="667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/>
          <a:p>
            <a:pPr marL="457200" indent="-342900">
              <a:spcBef>
                <a:spcPts val="300"/>
              </a:spcBef>
              <a:buClr>
                <a:srgbClr val="000000"/>
              </a:buClr>
              <a:buSzPts val="1600"/>
              <a:buFont typeface="Arial"/>
              <a:buChar char="•"/>
              <a:defRPr sz="1600">
                <a:solidFill>
                  <a:schemeClr val="accent3">
                    <a:satOff val="-6373"/>
                    <a:lumOff val="-10823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b="1" u="sng"/>
              <a:t>R4</a:t>
            </a:r>
            <a:r>
              <a:t>: Record Integrity</a:t>
            </a:r>
          </a:p>
          <a:p>
            <a:pPr marL="871537" lvl="1" indent="-300037">
              <a:spcBef>
                <a:spcPts val="300"/>
              </a:spcBef>
              <a:buClr>
                <a:srgbClr val="000000"/>
              </a:buClr>
              <a:buSzPts val="1400"/>
              <a:buFont typeface="Arial"/>
              <a:buChar char="•"/>
              <a:defRPr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sz="1400"/>
              <a:t>Only authorized parties should participate in traceback.</a:t>
            </a:r>
          </a:p>
        </p:txBody>
      </p:sp>
      <p:sp>
        <p:nvSpPr>
          <p:cNvPr id="79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503597" y="4780053"/>
            <a:ext cx="183204" cy="2482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800" name="R5: Record Accountability…"/>
          <p:cNvSpPr txBox="1"/>
          <p:nvPr/>
        </p:nvSpPr>
        <p:spPr>
          <a:xfrm>
            <a:off x="461047" y="4138375"/>
            <a:ext cx="8221906" cy="6676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/>
          <a:p>
            <a:pPr marL="457200" indent="-342900">
              <a:spcBef>
                <a:spcPts val="300"/>
              </a:spcBef>
              <a:buClr>
                <a:srgbClr val="000000"/>
              </a:buClr>
              <a:buSzPts val="1600"/>
              <a:buFont typeface="Arial"/>
              <a:buChar char="•"/>
              <a:defRPr sz="1600">
                <a:solidFill>
                  <a:schemeClr val="accent3">
                    <a:satOff val="-6373"/>
                    <a:lumOff val="-10823"/>
                  </a:schemeClr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b="1" u="sng"/>
              <a:t>R5</a:t>
            </a:r>
            <a:r>
              <a:t>: Record Accountability</a:t>
            </a:r>
          </a:p>
          <a:p>
            <a:pPr marL="871537" lvl="1" indent="-300037">
              <a:spcBef>
                <a:spcPts val="300"/>
              </a:spcBef>
              <a:buClr>
                <a:srgbClr val="000000"/>
              </a:buClr>
              <a:buSzPts val="1400"/>
              <a:buFont typeface="Arial"/>
              <a:buChar char="•"/>
              <a:defRPr sz="14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t>Identify the contributor of a traceback record. 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Towards Trade Secret Prote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Towards Trade Secret Protection</a:t>
            </a:r>
          </a:p>
        </p:txBody>
      </p:sp>
      <p:sp>
        <p:nvSpPr>
          <p:cNvPr id="803" name="Problem: Violates R3 - Trade Secret Protection. The RS can…"/>
          <p:cNvSpPr txBox="1">
            <a:spLocks noGrp="1"/>
          </p:cNvSpPr>
          <p:nvPr>
            <p:ph type="body" sz="quarter" idx="1"/>
          </p:nvPr>
        </p:nvSpPr>
        <p:spPr>
          <a:xfrm>
            <a:off x="457200" y="2369492"/>
            <a:ext cx="8229600" cy="80946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34340" indent="-325754" defTabSz="868680">
              <a:spcBef>
                <a:spcPts val="200"/>
              </a:spcBef>
              <a:buSzPts val="1500"/>
              <a:defRPr sz="1520">
                <a:latin typeface="Calibri"/>
                <a:ea typeface="Calibri"/>
                <a:cs typeface="Calibri"/>
                <a:sym typeface="Calibri"/>
              </a:defRPr>
            </a:pPr>
            <a:r>
              <a:rPr b="1" u="sng"/>
              <a:t>Problem</a:t>
            </a:r>
            <a:r>
              <a:t>: Violates </a:t>
            </a:r>
            <a:r>
              <a:rPr b="1"/>
              <a:t>R3 - Trade Secret Protection</a:t>
            </a:r>
            <a:r>
              <a:t>. The RS can </a:t>
            </a:r>
          </a:p>
          <a:p>
            <a:pPr marL="868680" lvl="1" indent="-325754" defTabSz="868680">
              <a:spcBef>
                <a:spcPts val="200"/>
              </a:spcBef>
              <a:buSzPts val="1500"/>
              <a:buChar char="•"/>
              <a:defRPr sz="1520">
                <a:latin typeface="Calibri"/>
                <a:ea typeface="Calibri"/>
                <a:cs typeface="Calibri"/>
                <a:sym typeface="Calibri"/>
              </a:defRPr>
            </a:pPr>
            <a:r>
              <a:t>Map providers’ contributions with their identities.</a:t>
            </a:r>
          </a:p>
          <a:p>
            <a:pPr marL="868680" lvl="1" indent="-325754" defTabSz="868680">
              <a:spcBef>
                <a:spcPts val="200"/>
              </a:spcBef>
              <a:buSzPts val="1500"/>
              <a:buChar char="•"/>
              <a:defRPr sz="1520">
                <a:latin typeface="Calibri"/>
                <a:ea typeface="Calibri"/>
                <a:cs typeface="Calibri"/>
                <a:sym typeface="Calibri"/>
              </a:defRPr>
            </a:pPr>
            <a:r>
              <a:t>Analyze traffic to learn network patterns.</a:t>
            </a:r>
          </a:p>
        </p:txBody>
      </p:sp>
      <p:sp>
        <p:nvSpPr>
          <p:cNvPr id="80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503597" y="4780053"/>
            <a:ext cx="183204" cy="2482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805" name="Challenge:…"/>
          <p:cNvSpPr txBox="1"/>
          <p:nvPr/>
        </p:nvSpPr>
        <p:spPr>
          <a:xfrm>
            <a:off x="457200" y="3262296"/>
            <a:ext cx="8128062" cy="8434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 lnSpcReduction="10000"/>
          </a:bodyPr>
          <a:lstStyle/>
          <a:p>
            <a:pPr marL="443484" indent="-332613" defTabSz="886968">
              <a:spcBef>
                <a:spcPts val="200"/>
              </a:spcBef>
              <a:buClr>
                <a:srgbClr val="000000"/>
              </a:buClr>
              <a:buSzPts val="1500"/>
              <a:buFont typeface="Arial"/>
              <a:buChar char="•"/>
              <a:defRPr sz="1552">
                <a:latin typeface="Calibri"/>
                <a:ea typeface="Calibri"/>
                <a:cs typeface="Calibri"/>
                <a:sym typeface="Calibri"/>
              </a:defRPr>
            </a:pPr>
            <a:r>
              <a:rPr b="1" u="sng"/>
              <a:t>Challenge</a:t>
            </a:r>
            <a:r>
              <a:t>: </a:t>
            </a:r>
          </a:p>
          <a:p>
            <a:pPr marL="886968" lvl="1" indent="-332613" defTabSz="886968">
              <a:spcBef>
                <a:spcPts val="200"/>
              </a:spcBef>
              <a:buClr>
                <a:srgbClr val="000000"/>
              </a:buClr>
              <a:buSzPts val="1500"/>
              <a:buFont typeface="Arial"/>
              <a:buChar char="•"/>
              <a:defRPr sz="1552">
                <a:latin typeface="Calibri"/>
                <a:ea typeface="Calibri"/>
                <a:cs typeface="Calibri"/>
                <a:sym typeface="Calibri"/>
              </a:defRPr>
            </a:pPr>
            <a:r>
              <a:t>Can we allow anonymous contributions? </a:t>
            </a:r>
          </a:p>
          <a:p>
            <a:pPr marL="886968" lvl="1" indent="-332613" defTabSz="886968">
              <a:spcBef>
                <a:spcPts val="200"/>
              </a:spcBef>
              <a:buClr>
                <a:srgbClr val="000000"/>
              </a:buClr>
              <a:buSzPts val="1500"/>
              <a:buFont typeface="Arial"/>
              <a:buChar char="•"/>
              <a:defRPr sz="1552">
                <a:latin typeface="Calibri"/>
                <a:ea typeface="Calibri"/>
                <a:cs typeface="Calibri"/>
                <a:sym typeface="Calibri"/>
              </a:defRPr>
            </a:pPr>
            <a:r>
              <a:t>How do we hold bad actors responsible?</a:t>
            </a:r>
          </a:p>
        </p:txBody>
      </p:sp>
      <p:sp>
        <p:nvSpPr>
          <p:cNvPr id="806" name="Providers sign their contributions to RS. This provides…"/>
          <p:cNvSpPr txBox="1"/>
          <p:nvPr/>
        </p:nvSpPr>
        <p:spPr>
          <a:xfrm>
            <a:off x="457200" y="1665329"/>
            <a:ext cx="8128062" cy="673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/>
          <a:p>
            <a:pPr marL="457200" indent="-342900">
              <a:spcBef>
                <a:spcPts val="300"/>
              </a:spcBef>
              <a:buClr>
                <a:srgbClr val="000000"/>
              </a:buClr>
              <a:buSzPts val="1600"/>
              <a:buFont typeface="Arial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t>Providers sign their contributions to RS. This provides</a:t>
            </a:r>
          </a:p>
          <a:p>
            <a:pPr marL="914400" lvl="1" indent="-342900">
              <a:spcBef>
                <a:spcPts val="300"/>
              </a:spcBef>
              <a:buClr>
                <a:srgbClr val="000000"/>
              </a:buClr>
              <a:buSzPts val="1600"/>
              <a:buFont typeface="Arial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t>Provides </a:t>
            </a:r>
            <a:r>
              <a:rPr b="1"/>
              <a:t>Integrity</a:t>
            </a:r>
            <a:r>
              <a:t> &amp; </a:t>
            </a:r>
            <a:r>
              <a:rPr b="1"/>
              <a:t>Accountability</a:t>
            </a:r>
            <a:r>
              <a:t>.</a:t>
            </a:r>
          </a:p>
        </p:txBody>
      </p:sp>
      <p:sp>
        <p:nvSpPr>
          <p:cNvPr id="807" name="Solution: Replace regular digital signature scheme with anonymous Group Signature Scheme."/>
          <p:cNvSpPr txBox="1"/>
          <p:nvPr/>
        </p:nvSpPr>
        <p:spPr>
          <a:xfrm>
            <a:off x="457200" y="4214445"/>
            <a:ext cx="8229600" cy="357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/>
          <a:p>
            <a:pPr marL="452627" indent="-339470" defTabSz="905255">
              <a:spcBef>
                <a:spcPts val="200"/>
              </a:spcBef>
              <a:buClr>
                <a:srgbClr val="000000"/>
              </a:buClr>
              <a:buSzPts val="1500"/>
              <a:buFont typeface="Arial"/>
              <a:buChar char="•"/>
              <a:defRPr sz="1584">
                <a:latin typeface="Calibri"/>
                <a:ea typeface="Calibri"/>
                <a:cs typeface="Calibri"/>
                <a:sym typeface="Calibri"/>
              </a:defRPr>
            </a:pPr>
            <a:r>
              <a:rPr b="1" u="sng"/>
              <a:t>Solution</a:t>
            </a:r>
            <a:r>
              <a:t>: Replace regular digital signature scheme with anonymous </a:t>
            </a:r>
            <a:r>
              <a:rPr b="1" i="1"/>
              <a:t>Group Signature Scheme</a:t>
            </a:r>
            <a:r>
              <a:t>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7" dur="indefinite" fill="hold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mph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15" dur="indefinite" fill="hold"/>
                                        <p:tgtEl>
                                          <p:spTgt spid="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"/>
                            </p:stCondLst>
                            <p:childTnLst>
                              <p:par>
                                <p:cTn id="17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mph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indefinite" fill="hold"/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23" dur="indefinite" fill="hold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"/>
                            </p:stCondLst>
                            <p:childTnLst>
                              <p:par>
                                <p:cTn id="25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3" grpId="2" animBg="1" advAuto="0"/>
      <p:bldP spid="803" grpId="3" animBg="1" advAuto="0"/>
      <p:bldP spid="805" grpId="4" animBg="1" advAuto="0"/>
      <p:bldP spid="805" grpId="5" animBg="1" advAuto="0"/>
      <p:bldP spid="806" grpId="1" animBg="1" advAuto="0"/>
      <p:bldP spid="807" grpId="6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Towards Trade Secret Protec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Towards Trade Secret Protection</a:t>
            </a:r>
          </a:p>
        </p:txBody>
      </p:sp>
      <p:sp>
        <p:nvSpPr>
          <p:cNvPr id="81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503597" y="4780053"/>
            <a:ext cx="183204" cy="2482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811" name="TA sets up a group signature scheme."/>
          <p:cNvSpPr txBox="1"/>
          <p:nvPr/>
        </p:nvSpPr>
        <p:spPr>
          <a:xfrm>
            <a:off x="457200" y="1459052"/>
            <a:ext cx="8229600" cy="517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699" tIns="45699" rIns="45699" bIns="45699">
            <a:normAutofit/>
          </a:bodyPr>
          <a:lstStyle>
            <a:lvl1pPr marL="457200" indent="-342900">
              <a:spcBef>
                <a:spcPts val="300"/>
              </a:spcBef>
              <a:buClr>
                <a:srgbClr val="000000"/>
              </a:buClr>
              <a:buSzPts val="1600"/>
              <a:buFont typeface="Arial"/>
              <a:buChar char="•"/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TA sets up a group signature scheme.</a:t>
            </a:r>
          </a:p>
        </p:txBody>
      </p:sp>
      <p:grpSp>
        <p:nvGrpSpPr>
          <p:cNvPr id="856" name="Group"/>
          <p:cNvGrpSpPr/>
          <p:nvPr/>
        </p:nvGrpSpPr>
        <p:grpSpPr>
          <a:xfrm>
            <a:off x="1584395" y="2092061"/>
            <a:ext cx="5584891" cy="2782973"/>
            <a:chOff x="0" y="0"/>
            <a:chExt cx="5584890" cy="2782972"/>
          </a:xfrm>
        </p:grpSpPr>
        <p:sp>
          <p:nvSpPr>
            <p:cNvPr id="812" name="Line"/>
            <p:cNvSpPr/>
            <p:nvPr/>
          </p:nvSpPr>
          <p:spPr>
            <a:xfrm flipV="1">
              <a:off x="3532678" y="1183335"/>
              <a:ext cx="1419957" cy="544007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813" name="Line"/>
            <p:cNvSpPr/>
            <p:nvPr/>
          </p:nvSpPr>
          <p:spPr>
            <a:xfrm flipV="1">
              <a:off x="3380547" y="1465401"/>
              <a:ext cx="1611196" cy="654563"/>
            </a:xfrm>
            <a:prstGeom prst="line">
              <a:avLst/>
            </a:prstGeom>
            <a:noFill/>
            <a:ln w="12700" cap="flat">
              <a:solidFill>
                <a:schemeClr val="accent6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814" name="Oval"/>
            <p:cNvSpPr/>
            <p:nvPr/>
          </p:nvSpPr>
          <p:spPr>
            <a:xfrm>
              <a:off x="1876048" y="1692701"/>
              <a:ext cx="1532077" cy="854526"/>
            </a:xfrm>
            <a:prstGeom prst="ellipse">
              <a:avLst/>
            </a:prstGeom>
            <a:solidFill>
              <a:srgbClr val="DDDDDD"/>
            </a:solidFill>
            <a:ln w="12700" cap="flat">
              <a:solidFill>
                <a:schemeClr val="accent6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815" name="Head with Shoulders"/>
            <p:cNvSpPr/>
            <p:nvPr/>
          </p:nvSpPr>
          <p:spPr>
            <a:xfrm>
              <a:off x="2559483" y="2257598"/>
              <a:ext cx="228601" cy="198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1" y="0"/>
                  </a:moveTo>
                  <a:cubicBezTo>
                    <a:pt x="8419" y="0"/>
                    <a:pt x="7041" y="1374"/>
                    <a:pt x="6553" y="3337"/>
                  </a:cubicBezTo>
                  <a:cubicBezTo>
                    <a:pt x="6322" y="4269"/>
                    <a:pt x="6312" y="5365"/>
                    <a:pt x="6383" y="6556"/>
                  </a:cubicBezTo>
                  <a:cubicBezTo>
                    <a:pt x="6251" y="6550"/>
                    <a:pt x="6103" y="6550"/>
                    <a:pt x="5944" y="6556"/>
                  </a:cubicBezTo>
                  <a:cubicBezTo>
                    <a:pt x="5170" y="6600"/>
                    <a:pt x="5740" y="8660"/>
                    <a:pt x="6261" y="9870"/>
                  </a:cubicBezTo>
                  <a:cubicBezTo>
                    <a:pt x="6371" y="10117"/>
                    <a:pt x="6602" y="10060"/>
                    <a:pt x="6700" y="10028"/>
                  </a:cubicBezTo>
                  <a:cubicBezTo>
                    <a:pt x="6898" y="12074"/>
                    <a:pt x="7173" y="12688"/>
                    <a:pt x="7865" y="13587"/>
                  </a:cubicBezTo>
                  <a:lnTo>
                    <a:pt x="7853" y="14563"/>
                  </a:lnTo>
                  <a:cubicBezTo>
                    <a:pt x="7836" y="15893"/>
                    <a:pt x="7177" y="16995"/>
                    <a:pt x="6102" y="17704"/>
                  </a:cubicBezTo>
                  <a:cubicBezTo>
                    <a:pt x="6014" y="17761"/>
                    <a:pt x="5927" y="17818"/>
                    <a:pt x="5839" y="17863"/>
                  </a:cubicBezTo>
                  <a:cubicBezTo>
                    <a:pt x="5335" y="18148"/>
                    <a:pt x="4780" y="18293"/>
                    <a:pt x="4221" y="18318"/>
                  </a:cubicBezTo>
                  <a:cubicBezTo>
                    <a:pt x="1630" y="18457"/>
                    <a:pt x="779" y="19820"/>
                    <a:pt x="0" y="21600"/>
                  </a:cubicBezTo>
                  <a:lnTo>
                    <a:pt x="10801" y="21600"/>
                  </a:lnTo>
                  <a:lnTo>
                    <a:pt x="21600" y="21600"/>
                  </a:lnTo>
                  <a:cubicBezTo>
                    <a:pt x="20821" y="19820"/>
                    <a:pt x="19970" y="18457"/>
                    <a:pt x="17379" y="18318"/>
                  </a:cubicBezTo>
                  <a:cubicBezTo>
                    <a:pt x="16820" y="18286"/>
                    <a:pt x="16260" y="18148"/>
                    <a:pt x="15761" y="17863"/>
                  </a:cubicBezTo>
                  <a:cubicBezTo>
                    <a:pt x="15678" y="17812"/>
                    <a:pt x="15591" y="17761"/>
                    <a:pt x="15498" y="17704"/>
                  </a:cubicBezTo>
                  <a:cubicBezTo>
                    <a:pt x="14423" y="16995"/>
                    <a:pt x="13758" y="15893"/>
                    <a:pt x="13747" y="14563"/>
                  </a:cubicBezTo>
                  <a:lnTo>
                    <a:pt x="13737" y="13587"/>
                  </a:lnTo>
                  <a:cubicBezTo>
                    <a:pt x="14428" y="12688"/>
                    <a:pt x="14697" y="12074"/>
                    <a:pt x="14900" y="10028"/>
                  </a:cubicBezTo>
                  <a:cubicBezTo>
                    <a:pt x="14993" y="10066"/>
                    <a:pt x="15229" y="10123"/>
                    <a:pt x="15339" y="9870"/>
                  </a:cubicBezTo>
                  <a:cubicBezTo>
                    <a:pt x="15865" y="8660"/>
                    <a:pt x="16431" y="6600"/>
                    <a:pt x="15658" y="6556"/>
                  </a:cubicBezTo>
                  <a:cubicBezTo>
                    <a:pt x="15498" y="6550"/>
                    <a:pt x="15350" y="6543"/>
                    <a:pt x="15219" y="6556"/>
                  </a:cubicBezTo>
                  <a:cubicBezTo>
                    <a:pt x="15290" y="5371"/>
                    <a:pt x="15283" y="4269"/>
                    <a:pt x="15047" y="3337"/>
                  </a:cubicBezTo>
                  <a:cubicBezTo>
                    <a:pt x="14559" y="1374"/>
                    <a:pt x="13183" y="0"/>
                    <a:pt x="10801" y="0"/>
                  </a:cubicBezTo>
                  <a:close/>
                </a:path>
              </a:pathLst>
            </a:custGeom>
            <a:solidFill>
              <a:schemeClr val="accent3">
                <a:lumOff val="22941"/>
              </a:schemeClr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816" name="Head with Shoulders"/>
            <p:cNvSpPr/>
            <p:nvPr/>
          </p:nvSpPr>
          <p:spPr>
            <a:xfrm>
              <a:off x="2508231" y="1992643"/>
              <a:ext cx="228601" cy="198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1" y="0"/>
                  </a:moveTo>
                  <a:cubicBezTo>
                    <a:pt x="8419" y="0"/>
                    <a:pt x="7041" y="1374"/>
                    <a:pt x="6553" y="3337"/>
                  </a:cubicBezTo>
                  <a:cubicBezTo>
                    <a:pt x="6322" y="4269"/>
                    <a:pt x="6312" y="5365"/>
                    <a:pt x="6383" y="6556"/>
                  </a:cubicBezTo>
                  <a:cubicBezTo>
                    <a:pt x="6251" y="6550"/>
                    <a:pt x="6103" y="6550"/>
                    <a:pt x="5944" y="6556"/>
                  </a:cubicBezTo>
                  <a:cubicBezTo>
                    <a:pt x="5170" y="6600"/>
                    <a:pt x="5740" y="8660"/>
                    <a:pt x="6261" y="9870"/>
                  </a:cubicBezTo>
                  <a:cubicBezTo>
                    <a:pt x="6371" y="10117"/>
                    <a:pt x="6602" y="10060"/>
                    <a:pt x="6700" y="10028"/>
                  </a:cubicBezTo>
                  <a:cubicBezTo>
                    <a:pt x="6898" y="12074"/>
                    <a:pt x="7173" y="12688"/>
                    <a:pt x="7865" y="13587"/>
                  </a:cubicBezTo>
                  <a:lnTo>
                    <a:pt x="7853" y="14563"/>
                  </a:lnTo>
                  <a:cubicBezTo>
                    <a:pt x="7836" y="15893"/>
                    <a:pt x="7177" y="16995"/>
                    <a:pt x="6102" y="17704"/>
                  </a:cubicBezTo>
                  <a:cubicBezTo>
                    <a:pt x="6014" y="17761"/>
                    <a:pt x="5927" y="17818"/>
                    <a:pt x="5839" y="17863"/>
                  </a:cubicBezTo>
                  <a:cubicBezTo>
                    <a:pt x="5335" y="18148"/>
                    <a:pt x="4780" y="18293"/>
                    <a:pt x="4221" y="18318"/>
                  </a:cubicBezTo>
                  <a:cubicBezTo>
                    <a:pt x="1630" y="18457"/>
                    <a:pt x="779" y="19820"/>
                    <a:pt x="0" y="21600"/>
                  </a:cubicBezTo>
                  <a:lnTo>
                    <a:pt x="10801" y="21600"/>
                  </a:lnTo>
                  <a:lnTo>
                    <a:pt x="21600" y="21600"/>
                  </a:lnTo>
                  <a:cubicBezTo>
                    <a:pt x="20821" y="19820"/>
                    <a:pt x="19970" y="18457"/>
                    <a:pt x="17379" y="18318"/>
                  </a:cubicBezTo>
                  <a:cubicBezTo>
                    <a:pt x="16820" y="18286"/>
                    <a:pt x="16260" y="18148"/>
                    <a:pt x="15761" y="17863"/>
                  </a:cubicBezTo>
                  <a:cubicBezTo>
                    <a:pt x="15678" y="17812"/>
                    <a:pt x="15591" y="17761"/>
                    <a:pt x="15498" y="17704"/>
                  </a:cubicBezTo>
                  <a:cubicBezTo>
                    <a:pt x="14423" y="16995"/>
                    <a:pt x="13758" y="15893"/>
                    <a:pt x="13747" y="14563"/>
                  </a:cubicBezTo>
                  <a:lnTo>
                    <a:pt x="13737" y="13587"/>
                  </a:lnTo>
                  <a:cubicBezTo>
                    <a:pt x="14428" y="12688"/>
                    <a:pt x="14697" y="12074"/>
                    <a:pt x="14900" y="10028"/>
                  </a:cubicBezTo>
                  <a:cubicBezTo>
                    <a:pt x="14993" y="10066"/>
                    <a:pt x="15229" y="10123"/>
                    <a:pt x="15339" y="9870"/>
                  </a:cubicBezTo>
                  <a:cubicBezTo>
                    <a:pt x="15865" y="8660"/>
                    <a:pt x="16431" y="6600"/>
                    <a:pt x="15658" y="6556"/>
                  </a:cubicBezTo>
                  <a:cubicBezTo>
                    <a:pt x="15498" y="6550"/>
                    <a:pt x="15350" y="6543"/>
                    <a:pt x="15219" y="6556"/>
                  </a:cubicBezTo>
                  <a:cubicBezTo>
                    <a:pt x="15290" y="5371"/>
                    <a:pt x="15283" y="4269"/>
                    <a:pt x="15047" y="3337"/>
                  </a:cubicBezTo>
                  <a:cubicBezTo>
                    <a:pt x="14559" y="1374"/>
                    <a:pt x="13183" y="0"/>
                    <a:pt x="10801" y="0"/>
                  </a:cubicBezTo>
                  <a:close/>
                </a:path>
              </a:pathLst>
            </a:custGeom>
            <a:solidFill>
              <a:schemeClr val="accent3">
                <a:lumOff val="22941"/>
              </a:schemeClr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817" name="Head with Shoulders"/>
            <p:cNvSpPr/>
            <p:nvPr/>
          </p:nvSpPr>
          <p:spPr>
            <a:xfrm>
              <a:off x="2747837" y="1772057"/>
              <a:ext cx="228601" cy="198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1" y="0"/>
                  </a:moveTo>
                  <a:cubicBezTo>
                    <a:pt x="8419" y="0"/>
                    <a:pt x="7041" y="1374"/>
                    <a:pt x="6553" y="3337"/>
                  </a:cubicBezTo>
                  <a:cubicBezTo>
                    <a:pt x="6322" y="4269"/>
                    <a:pt x="6312" y="5365"/>
                    <a:pt x="6383" y="6556"/>
                  </a:cubicBezTo>
                  <a:cubicBezTo>
                    <a:pt x="6251" y="6550"/>
                    <a:pt x="6103" y="6550"/>
                    <a:pt x="5944" y="6556"/>
                  </a:cubicBezTo>
                  <a:cubicBezTo>
                    <a:pt x="5170" y="6600"/>
                    <a:pt x="5740" y="8660"/>
                    <a:pt x="6261" y="9870"/>
                  </a:cubicBezTo>
                  <a:cubicBezTo>
                    <a:pt x="6371" y="10117"/>
                    <a:pt x="6602" y="10060"/>
                    <a:pt x="6700" y="10028"/>
                  </a:cubicBezTo>
                  <a:cubicBezTo>
                    <a:pt x="6898" y="12074"/>
                    <a:pt x="7173" y="12688"/>
                    <a:pt x="7865" y="13587"/>
                  </a:cubicBezTo>
                  <a:lnTo>
                    <a:pt x="7853" y="14563"/>
                  </a:lnTo>
                  <a:cubicBezTo>
                    <a:pt x="7836" y="15893"/>
                    <a:pt x="7177" y="16995"/>
                    <a:pt x="6102" y="17704"/>
                  </a:cubicBezTo>
                  <a:cubicBezTo>
                    <a:pt x="6014" y="17761"/>
                    <a:pt x="5927" y="17818"/>
                    <a:pt x="5839" y="17863"/>
                  </a:cubicBezTo>
                  <a:cubicBezTo>
                    <a:pt x="5335" y="18148"/>
                    <a:pt x="4780" y="18293"/>
                    <a:pt x="4221" y="18318"/>
                  </a:cubicBezTo>
                  <a:cubicBezTo>
                    <a:pt x="1630" y="18457"/>
                    <a:pt x="779" y="19820"/>
                    <a:pt x="0" y="21600"/>
                  </a:cubicBezTo>
                  <a:lnTo>
                    <a:pt x="10801" y="21600"/>
                  </a:lnTo>
                  <a:lnTo>
                    <a:pt x="21600" y="21600"/>
                  </a:lnTo>
                  <a:cubicBezTo>
                    <a:pt x="20821" y="19820"/>
                    <a:pt x="19970" y="18457"/>
                    <a:pt x="17379" y="18318"/>
                  </a:cubicBezTo>
                  <a:cubicBezTo>
                    <a:pt x="16820" y="18286"/>
                    <a:pt x="16260" y="18148"/>
                    <a:pt x="15761" y="17863"/>
                  </a:cubicBezTo>
                  <a:cubicBezTo>
                    <a:pt x="15678" y="17812"/>
                    <a:pt x="15591" y="17761"/>
                    <a:pt x="15498" y="17704"/>
                  </a:cubicBezTo>
                  <a:cubicBezTo>
                    <a:pt x="14423" y="16995"/>
                    <a:pt x="13758" y="15893"/>
                    <a:pt x="13747" y="14563"/>
                  </a:cubicBezTo>
                  <a:lnTo>
                    <a:pt x="13737" y="13587"/>
                  </a:lnTo>
                  <a:cubicBezTo>
                    <a:pt x="14428" y="12688"/>
                    <a:pt x="14697" y="12074"/>
                    <a:pt x="14900" y="10028"/>
                  </a:cubicBezTo>
                  <a:cubicBezTo>
                    <a:pt x="14993" y="10066"/>
                    <a:pt x="15229" y="10123"/>
                    <a:pt x="15339" y="9870"/>
                  </a:cubicBezTo>
                  <a:cubicBezTo>
                    <a:pt x="15865" y="8660"/>
                    <a:pt x="16431" y="6600"/>
                    <a:pt x="15658" y="6556"/>
                  </a:cubicBezTo>
                  <a:cubicBezTo>
                    <a:pt x="15498" y="6550"/>
                    <a:pt x="15350" y="6543"/>
                    <a:pt x="15219" y="6556"/>
                  </a:cubicBezTo>
                  <a:cubicBezTo>
                    <a:pt x="15290" y="5371"/>
                    <a:pt x="15283" y="4269"/>
                    <a:pt x="15047" y="3337"/>
                  </a:cubicBezTo>
                  <a:cubicBezTo>
                    <a:pt x="14559" y="1374"/>
                    <a:pt x="13183" y="0"/>
                    <a:pt x="10801" y="0"/>
                  </a:cubicBezTo>
                  <a:close/>
                </a:path>
              </a:pathLst>
            </a:custGeom>
            <a:solidFill>
              <a:schemeClr val="accent3">
                <a:lumOff val="22941"/>
              </a:schemeClr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818" name="Head with Shoulders"/>
            <p:cNvSpPr/>
            <p:nvPr/>
          </p:nvSpPr>
          <p:spPr>
            <a:xfrm>
              <a:off x="3385900" y="1581236"/>
              <a:ext cx="228601" cy="198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1" y="0"/>
                  </a:moveTo>
                  <a:cubicBezTo>
                    <a:pt x="8419" y="0"/>
                    <a:pt x="7041" y="1374"/>
                    <a:pt x="6553" y="3337"/>
                  </a:cubicBezTo>
                  <a:cubicBezTo>
                    <a:pt x="6322" y="4269"/>
                    <a:pt x="6312" y="5365"/>
                    <a:pt x="6383" y="6556"/>
                  </a:cubicBezTo>
                  <a:cubicBezTo>
                    <a:pt x="6251" y="6550"/>
                    <a:pt x="6103" y="6550"/>
                    <a:pt x="5944" y="6556"/>
                  </a:cubicBezTo>
                  <a:cubicBezTo>
                    <a:pt x="5170" y="6600"/>
                    <a:pt x="5740" y="8660"/>
                    <a:pt x="6261" y="9870"/>
                  </a:cubicBezTo>
                  <a:cubicBezTo>
                    <a:pt x="6371" y="10117"/>
                    <a:pt x="6602" y="10060"/>
                    <a:pt x="6700" y="10028"/>
                  </a:cubicBezTo>
                  <a:cubicBezTo>
                    <a:pt x="6898" y="12074"/>
                    <a:pt x="7173" y="12688"/>
                    <a:pt x="7865" y="13587"/>
                  </a:cubicBezTo>
                  <a:lnTo>
                    <a:pt x="7853" y="14563"/>
                  </a:lnTo>
                  <a:cubicBezTo>
                    <a:pt x="7836" y="15893"/>
                    <a:pt x="7177" y="16995"/>
                    <a:pt x="6102" y="17704"/>
                  </a:cubicBezTo>
                  <a:cubicBezTo>
                    <a:pt x="6014" y="17761"/>
                    <a:pt x="5927" y="17818"/>
                    <a:pt x="5839" y="17863"/>
                  </a:cubicBezTo>
                  <a:cubicBezTo>
                    <a:pt x="5335" y="18148"/>
                    <a:pt x="4780" y="18293"/>
                    <a:pt x="4221" y="18318"/>
                  </a:cubicBezTo>
                  <a:cubicBezTo>
                    <a:pt x="1630" y="18457"/>
                    <a:pt x="779" y="19820"/>
                    <a:pt x="0" y="21600"/>
                  </a:cubicBezTo>
                  <a:lnTo>
                    <a:pt x="10801" y="21600"/>
                  </a:lnTo>
                  <a:lnTo>
                    <a:pt x="21600" y="21600"/>
                  </a:lnTo>
                  <a:cubicBezTo>
                    <a:pt x="20821" y="19820"/>
                    <a:pt x="19970" y="18457"/>
                    <a:pt x="17379" y="18318"/>
                  </a:cubicBezTo>
                  <a:cubicBezTo>
                    <a:pt x="16820" y="18286"/>
                    <a:pt x="16260" y="18148"/>
                    <a:pt x="15761" y="17863"/>
                  </a:cubicBezTo>
                  <a:cubicBezTo>
                    <a:pt x="15678" y="17812"/>
                    <a:pt x="15591" y="17761"/>
                    <a:pt x="15498" y="17704"/>
                  </a:cubicBezTo>
                  <a:cubicBezTo>
                    <a:pt x="14423" y="16995"/>
                    <a:pt x="13758" y="15893"/>
                    <a:pt x="13747" y="14563"/>
                  </a:cubicBezTo>
                  <a:lnTo>
                    <a:pt x="13737" y="13587"/>
                  </a:lnTo>
                  <a:cubicBezTo>
                    <a:pt x="14428" y="12688"/>
                    <a:pt x="14697" y="12074"/>
                    <a:pt x="14900" y="10028"/>
                  </a:cubicBezTo>
                  <a:cubicBezTo>
                    <a:pt x="14993" y="10066"/>
                    <a:pt x="15229" y="10123"/>
                    <a:pt x="15339" y="9870"/>
                  </a:cubicBezTo>
                  <a:cubicBezTo>
                    <a:pt x="15865" y="8660"/>
                    <a:pt x="16431" y="6600"/>
                    <a:pt x="15658" y="6556"/>
                  </a:cubicBezTo>
                  <a:cubicBezTo>
                    <a:pt x="15498" y="6550"/>
                    <a:pt x="15350" y="6543"/>
                    <a:pt x="15219" y="6556"/>
                  </a:cubicBezTo>
                  <a:cubicBezTo>
                    <a:pt x="15290" y="5371"/>
                    <a:pt x="15283" y="4269"/>
                    <a:pt x="15047" y="3337"/>
                  </a:cubicBezTo>
                  <a:cubicBezTo>
                    <a:pt x="14559" y="1374"/>
                    <a:pt x="13183" y="0"/>
                    <a:pt x="10801" y="0"/>
                  </a:cubicBezTo>
                  <a:close/>
                </a:path>
              </a:pathLst>
            </a:custGeom>
            <a:solidFill>
              <a:schemeClr val="accent2">
                <a:lumOff val="23627"/>
              </a:schemeClr>
            </a:solidFill>
            <a:ln w="9525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819" name="Head with Shoulders"/>
            <p:cNvSpPr/>
            <p:nvPr/>
          </p:nvSpPr>
          <p:spPr>
            <a:xfrm>
              <a:off x="2992830" y="1992643"/>
              <a:ext cx="228601" cy="198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1" y="0"/>
                  </a:moveTo>
                  <a:cubicBezTo>
                    <a:pt x="8419" y="0"/>
                    <a:pt x="7041" y="1374"/>
                    <a:pt x="6553" y="3337"/>
                  </a:cubicBezTo>
                  <a:cubicBezTo>
                    <a:pt x="6322" y="4269"/>
                    <a:pt x="6312" y="5365"/>
                    <a:pt x="6383" y="6556"/>
                  </a:cubicBezTo>
                  <a:cubicBezTo>
                    <a:pt x="6251" y="6550"/>
                    <a:pt x="6103" y="6550"/>
                    <a:pt x="5944" y="6556"/>
                  </a:cubicBezTo>
                  <a:cubicBezTo>
                    <a:pt x="5170" y="6600"/>
                    <a:pt x="5740" y="8660"/>
                    <a:pt x="6261" y="9870"/>
                  </a:cubicBezTo>
                  <a:cubicBezTo>
                    <a:pt x="6371" y="10117"/>
                    <a:pt x="6602" y="10060"/>
                    <a:pt x="6700" y="10028"/>
                  </a:cubicBezTo>
                  <a:cubicBezTo>
                    <a:pt x="6898" y="12074"/>
                    <a:pt x="7173" y="12688"/>
                    <a:pt x="7865" y="13587"/>
                  </a:cubicBezTo>
                  <a:lnTo>
                    <a:pt x="7853" y="14563"/>
                  </a:lnTo>
                  <a:cubicBezTo>
                    <a:pt x="7836" y="15893"/>
                    <a:pt x="7177" y="16995"/>
                    <a:pt x="6102" y="17704"/>
                  </a:cubicBezTo>
                  <a:cubicBezTo>
                    <a:pt x="6014" y="17761"/>
                    <a:pt x="5927" y="17818"/>
                    <a:pt x="5839" y="17863"/>
                  </a:cubicBezTo>
                  <a:cubicBezTo>
                    <a:pt x="5335" y="18148"/>
                    <a:pt x="4780" y="18293"/>
                    <a:pt x="4221" y="18318"/>
                  </a:cubicBezTo>
                  <a:cubicBezTo>
                    <a:pt x="1630" y="18457"/>
                    <a:pt x="779" y="19820"/>
                    <a:pt x="0" y="21600"/>
                  </a:cubicBezTo>
                  <a:lnTo>
                    <a:pt x="10801" y="21600"/>
                  </a:lnTo>
                  <a:lnTo>
                    <a:pt x="21600" y="21600"/>
                  </a:lnTo>
                  <a:cubicBezTo>
                    <a:pt x="20821" y="19820"/>
                    <a:pt x="19970" y="18457"/>
                    <a:pt x="17379" y="18318"/>
                  </a:cubicBezTo>
                  <a:cubicBezTo>
                    <a:pt x="16820" y="18286"/>
                    <a:pt x="16260" y="18148"/>
                    <a:pt x="15761" y="17863"/>
                  </a:cubicBezTo>
                  <a:cubicBezTo>
                    <a:pt x="15678" y="17812"/>
                    <a:pt x="15591" y="17761"/>
                    <a:pt x="15498" y="17704"/>
                  </a:cubicBezTo>
                  <a:cubicBezTo>
                    <a:pt x="14423" y="16995"/>
                    <a:pt x="13758" y="15893"/>
                    <a:pt x="13747" y="14563"/>
                  </a:cubicBezTo>
                  <a:lnTo>
                    <a:pt x="13737" y="13587"/>
                  </a:lnTo>
                  <a:cubicBezTo>
                    <a:pt x="14428" y="12688"/>
                    <a:pt x="14697" y="12074"/>
                    <a:pt x="14900" y="10028"/>
                  </a:cubicBezTo>
                  <a:cubicBezTo>
                    <a:pt x="14993" y="10066"/>
                    <a:pt x="15229" y="10123"/>
                    <a:pt x="15339" y="9870"/>
                  </a:cubicBezTo>
                  <a:cubicBezTo>
                    <a:pt x="15865" y="8660"/>
                    <a:pt x="16431" y="6600"/>
                    <a:pt x="15658" y="6556"/>
                  </a:cubicBezTo>
                  <a:cubicBezTo>
                    <a:pt x="15498" y="6550"/>
                    <a:pt x="15350" y="6543"/>
                    <a:pt x="15219" y="6556"/>
                  </a:cubicBezTo>
                  <a:cubicBezTo>
                    <a:pt x="15290" y="5371"/>
                    <a:pt x="15283" y="4269"/>
                    <a:pt x="15047" y="3337"/>
                  </a:cubicBezTo>
                  <a:cubicBezTo>
                    <a:pt x="14559" y="1374"/>
                    <a:pt x="13183" y="0"/>
                    <a:pt x="10801" y="0"/>
                  </a:cubicBezTo>
                  <a:close/>
                </a:path>
              </a:pathLst>
            </a:custGeom>
            <a:solidFill>
              <a:schemeClr val="accent3">
                <a:lumOff val="22941"/>
              </a:schemeClr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820" name="Head with Shoulders"/>
            <p:cNvSpPr/>
            <p:nvPr/>
          </p:nvSpPr>
          <p:spPr>
            <a:xfrm>
              <a:off x="2240173" y="1770932"/>
              <a:ext cx="228601" cy="198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1" y="0"/>
                  </a:moveTo>
                  <a:cubicBezTo>
                    <a:pt x="8419" y="0"/>
                    <a:pt x="7041" y="1374"/>
                    <a:pt x="6553" y="3337"/>
                  </a:cubicBezTo>
                  <a:cubicBezTo>
                    <a:pt x="6322" y="4269"/>
                    <a:pt x="6312" y="5365"/>
                    <a:pt x="6383" y="6556"/>
                  </a:cubicBezTo>
                  <a:cubicBezTo>
                    <a:pt x="6251" y="6550"/>
                    <a:pt x="6103" y="6550"/>
                    <a:pt x="5944" y="6556"/>
                  </a:cubicBezTo>
                  <a:cubicBezTo>
                    <a:pt x="5170" y="6600"/>
                    <a:pt x="5740" y="8660"/>
                    <a:pt x="6261" y="9870"/>
                  </a:cubicBezTo>
                  <a:cubicBezTo>
                    <a:pt x="6371" y="10117"/>
                    <a:pt x="6602" y="10060"/>
                    <a:pt x="6700" y="10028"/>
                  </a:cubicBezTo>
                  <a:cubicBezTo>
                    <a:pt x="6898" y="12074"/>
                    <a:pt x="7173" y="12688"/>
                    <a:pt x="7865" y="13587"/>
                  </a:cubicBezTo>
                  <a:lnTo>
                    <a:pt x="7853" y="14563"/>
                  </a:lnTo>
                  <a:cubicBezTo>
                    <a:pt x="7836" y="15893"/>
                    <a:pt x="7177" y="16995"/>
                    <a:pt x="6102" y="17704"/>
                  </a:cubicBezTo>
                  <a:cubicBezTo>
                    <a:pt x="6014" y="17761"/>
                    <a:pt x="5927" y="17818"/>
                    <a:pt x="5839" y="17863"/>
                  </a:cubicBezTo>
                  <a:cubicBezTo>
                    <a:pt x="5335" y="18148"/>
                    <a:pt x="4780" y="18293"/>
                    <a:pt x="4221" y="18318"/>
                  </a:cubicBezTo>
                  <a:cubicBezTo>
                    <a:pt x="1630" y="18457"/>
                    <a:pt x="779" y="19820"/>
                    <a:pt x="0" y="21600"/>
                  </a:cubicBezTo>
                  <a:lnTo>
                    <a:pt x="10801" y="21600"/>
                  </a:lnTo>
                  <a:lnTo>
                    <a:pt x="21600" y="21600"/>
                  </a:lnTo>
                  <a:cubicBezTo>
                    <a:pt x="20821" y="19820"/>
                    <a:pt x="19970" y="18457"/>
                    <a:pt x="17379" y="18318"/>
                  </a:cubicBezTo>
                  <a:cubicBezTo>
                    <a:pt x="16820" y="18286"/>
                    <a:pt x="16260" y="18148"/>
                    <a:pt x="15761" y="17863"/>
                  </a:cubicBezTo>
                  <a:cubicBezTo>
                    <a:pt x="15678" y="17812"/>
                    <a:pt x="15591" y="17761"/>
                    <a:pt x="15498" y="17704"/>
                  </a:cubicBezTo>
                  <a:cubicBezTo>
                    <a:pt x="14423" y="16995"/>
                    <a:pt x="13758" y="15893"/>
                    <a:pt x="13747" y="14563"/>
                  </a:cubicBezTo>
                  <a:lnTo>
                    <a:pt x="13737" y="13587"/>
                  </a:lnTo>
                  <a:cubicBezTo>
                    <a:pt x="14428" y="12688"/>
                    <a:pt x="14697" y="12074"/>
                    <a:pt x="14900" y="10028"/>
                  </a:cubicBezTo>
                  <a:cubicBezTo>
                    <a:pt x="14993" y="10066"/>
                    <a:pt x="15229" y="10123"/>
                    <a:pt x="15339" y="9870"/>
                  </a:cubicBezTo>
                  <a:cubicBezTo>
                    <a:pt x="15865" y="8660"/>
                    <a:pt x="16431" y="6600"/>
                    <a:pt x="15658" y="6556"/>
                  </a:cubicBezTo>
                  <a:cubicBezTo>
                    <a:pt x="15498" y="6550"/>
                    <a:pt x="15350" y="6543"/>
                    <a:pt x="15219" y="6556"/>
                  </a:cubicBezTo>
                  <a:cubicBezTo>
                    <a:pt x="15290" y="5371"/>
                    <a:pt x="15283" y="4269"/>
                    <a:pt x="15047" y="3337"/>
                  </a:cubicBezTo>
                  <a:cubicBezTo>
                    <a:pt x="14559" y="1374"/>
                    <a:pt x="13183" y="0"/>
                    <a:pt x="10801" y="0"/>
                  </a:cubicBezTo>
                  <a:close/>
                </a:path>
              </a:pathLst>
            </a:custGeom>
            <a:solidFill>
              <a:schemeClr val="accent3">
                <a:lumOff val="22941"/>
              </a:schemeClr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821" name="Legitimate Providers"/>
            <p:cNvSpPr txBox="1"/>
            <p:nvPr/>
          </p:nvSpPr>
          <p:spPr>
            <a:xfrm>
              <a:off x="2102100" y="2655972"/>
              <a:ext cx="1143367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900" b="1"/>
              </a:lvl1pPr>
            </a:lstStyle>
            <a:p>
              <a:r>
                <a:t>Legitimate Providers</a:t>
              </a:r>
            </a:p>
          </p:txBody>
        </p:sp>
        <p:sp>
          <p:nvSpPr>
            <p:cNvPr id="822" name="Head with Shoulders"/>
            <p:cNvSpPr/>
            <p:nvPr/>
          </p:nvSpPr>
          <p:spPr>
            <a:xfrm>
              <a:off x="2015064" y="2020937"/>
              <a:ext cx="228601" cy="198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1" y="0"/>
                  </a:moveTo>
                  <a:cubicBezTo>
                    <a:pt x="8419" y="0"/>
                    <a:pt x="7041" y="1374"/>
                    <a:pt x="6553" y="3337"/>
                  </a:cubicBezTo>
                  <a:cubicBezTo>
                    <a:pt x="6322" y="4269"/>
                    <a:pt x="6312" y="5365"/>
                    <a:pt x="6383" y="6556"/>
                  </a:cubicBezTo>
                  <a:cubicBezTo>
                    <a:pt x="6251" y="6550"/>
                    <a:pt x="6103" y="6550"/>
                    <a:pt x="5944" y="6556"/>
                  </a:cubicBezTo>
                  <a:cubicBezTo>
                    <a:pt x="5170" y="6600"/>
                    <a:pt x="5740" y="8660"/>
                    <a:pt x="6261" y="9870"/>
                  </a:cubicBezTo>
                  <a:cubicBezTo>
                    <a:pt x="6371" y="10117"/>
                    <a:pt x="6602" y="10060"/>
                    <a:pt x="6700" y="10028"/>
                  </a:cubicBezTo>
                  <a:cubicBezTo>
                    <a:pt x="6898" y="12074"/>
                    <a:pt x="7173" y="12688"/>
                    <a:pt x="7865" y="13587"/>
                  </a:cubicBezTo>
                  <a:lnTo>
                    <a:pt x="7853" y="14563"/>
                  </a:lnTo>
                  <a:cubicBezTo>
                    <a:pt x="7836" y="15893"/>
                    <a:pt x="7177" y="16995"/>
                    <a:pt x="6102" y="17704"/>
                  </a:cubicBezTo>
                  <a:cubicBezTo>
                    <a:pt x="6014" y="17761"/>
                    <a:pt x="5927" y="17818"/>
                    <a:pt x="5839" y="17863"/>
                  </a:cubicBezTo>
                  <a:cubicBezTo>
                    <a:pt x="5335" y="18148"/>
                    <a:pt x="4780" y="18293"/>
                    <a:pt x="4221" y="18318"/>
                  </a:cubicBezTo>
                  <a:cubicBezTo>
                    <a:pt x="1630" y="18457"/>
                    <a:pt x="779" y="19820"/>
                    <a:pt x="0" y="21600"/>
                  </a:cubicBezTo>
                  <a:lnTo>
                    <a:pt x="10801" y="21600"/>
                  </a:lnTo>
                  <a:lnTo>
                    <a:pt x="21600" y="21600"/>
                  </a:lnTo>
                  <a:cubicBezTo>
                    <a:pt x="20821" y="19820"/>
                    <a:pt x="19970" y="18457"/>
                    <a:pt x="17379" y="18318"/>
                  </a:cubicBezTo>
                  <a:cubicBezTo>
                    <a:pt x="16820" y="18286"/>
                    <a:pt x="16260" y="18148"/>
                    <a:pt x="15761" y="17863"/>
                  </a:cubicBezTo>
                  <a:cubicBezTo>
                    <a:pt x="15678" y="17812"/>
                    <a:pt x="15591" y="17761"/>
                    <a:pt x="15498" y="17704"/>
                  </a:cubicBezTo>
                  <a:cubicBezTo>
                    <a:pt x="14423" y="16995"/>
                    <a:pt x="13758" y="15893"/>
                    <a:pt x="13747" y="14563"/>
                  </a:cubicBezTo>
                  <a:lnTo>
                    <a:pt x="13737" y="13587"/>
                  </a:lnTo>
                  <a:cubicBezTo>
                    <a:pt x="14428" y="12688"/>
                    <a:pt x="14697" y="12074"/>
                    <a:pt x="14900" y="10028"/>
                  </a:cubicBezTo>
                  <a:cubicBezTo>
                    <a:pt x="14993" y="10066"/>
                    <a:pt x="15229" y="10123"/>
                    <a:pt x="15339" y="9870"/>
                  </a:cubicBezTo>
                  <a:cubicBezTo>
                    <a:pt x="15865" y="8660"/>
                    <a:pt x="16431" y="6600"/>
                    <a:pt x="15658" y="6556"/>
                  </a:cubicBezTo>
                  <a:cubicBezTo>
                    <a:pt x="15498" y="6550"/>
                    <a:pt x="15350" y="6543"/>
                    <a:pt x="15219" y="6556"/>
                  </a:cubicBezTo>
                  <a:cubicBezTo>
                    <a:pt x="15290" y="5371"/>
                    <a:pt x="15283" y="4269"/>
                    <a:pt x="15047" y="3337"/>
                  </a:cubicBezTo>
                  <a:cubicBezTo>
                    <a:pt x="14559" y="1374"/>
                    <a:pt x="13183" y="0"/>
                    <a:pt x="10801" y="0"/>
                  </a:cubicBezTo>
                  <a:close/>
                </a:path>
              </a:pathLst>
            </a:custGeom>
            <a:solidFill>
              <a:schemeClr val="accent3">
                <a:lumOff val="22941"/>
              </a:schemeClr>
            </a:solidFill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823" name="Line"/>
            <p:cNvSpPr/>
            <p:nvPr/>
          </p:nvSpPr>
          <p:spPr>
            <a:xfrm flipV="1">
              <a:off x="155101" y="260207"/>
              <a:ext cx="2191016" cy="1637057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824" name="Register/Join"/>
            <p:cNvSpPr txBox="1"/>
            <p:nvPr/>
          </p:nvSpPr>
          <p:spPr>
            <a:xfrm rot="19422001">
              <a:off x="720665" y="1034860"/>
              <a:ext cx="720200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700">
                  <a:solidFill>
                    <a:srgbClr val="535353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Register/Join</a:t>
              </a:r>
            </a:p>
          </p:txBody>
        </p:sp>
        <p:sp>
          <p:nvSpPr>
            <p:cNvPr id="825" name="Mermbership certificate"/>
            <p:cNvSpPr txBox="1"/>
            <p:nvPr/>
          </p:nvSpPr>
          <p:spPr>
            <a:xfrm rot="19422001">
              <a:off x="880808" y="1220550"/>
              <a:ext cx="125796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700">
                  <a:solidFill>
                    <a:srgbClr val="535353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Mermbership certificate</a:t>
              </a:r>
            </a:p>
          </p:txBody>
        </p:sp>
        <p:sp>
          <p:nvSpPr>
            <p:cNvPr id="826" name="Line"/>
            <p:cNvSpPr/>
            <p:nvPr/>
          </p:nvSpPr>
          <p:spPr>
            <a:xfrm flipV="1">
              <a:off x="350405" y="2111173"/>
              <a:ext cx="1519803" cy="19500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827" name="Provider"/>
            <p:cNvSpPr txBox="1"/>
            <p:nvPr/>
          </p:nvSpPr>
          <p:spPr>
            <a:xfrm>
              <a:off x="0" y="2257469"/>
              <a:ext cx="460644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800" b="1"/>
              </a:lvl1pPr>
            </a:lstStyle>
            <a:p>
              <a:r>
                <a:t>Provider</a:t>
              </a:r>
            </a:p>
          </p:txBody>
        </p:sp>
        <p:sp>
          <p:nvSpPr>
            <p:cNvPr id="828" name="Line"/>
            <p:cNvSpPr/>
            <p:nvPr/>
          </p:nvSpPr>
          <p:spPr>
            <a:xfrm>
              <a:off x="2623014" y="521608"/>
              <a:ext cx="12593" cy="1155320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headEnd type="triangle" w="med" len="med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829" name="Revoked Member"/>
            <p:cNvSpPr txBox="1"/>
            <p:nvPr/>
          </p:nvSpPr>
          <p:spPr>
            <a:xfrm>
              <a:off x="3096578" y="854662"/>
              <a:ext cx="460645" cy="2465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defRPr sz="700">
                  <a:solidFill>
                    <a:srgbClr val="535353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Revoked Member</a:t>
              </a:r>
            </a:p>
          </p:txBody>
        </p:sp>
        <p:grpSp>
          <p:nvGrpSpPr>
            <p:cNvPr id="832" name="Group"/>
            <p:cNvGrpSpPr/>
            <p:nvPr/>
          </p:nvGrpSpPr>
          <p:grpSpPr>
            <a:xfrm>
              <a:off x="12700" y="1845210"/>
              <a:ext cx="385584" cy="385585"/>
              <a:chOff x="0" y="0"/>
              <a:chExt cx="385583" cy="385583"/>
            </a:xfrm>
          </p:grpSpPr>
          <p:sp>
            <p:nvSpPr>
              <p:cNvPr id="830" name="Circle"/>
              <p:cNvSpPr/>
              <p:nvPr/>
            </p:nvSpPr>
            <p:spPr>
              <a:xfrm flipH="1">
                <a:off x="0" y="0"/>
                <a:ext cx="385584" cy="38558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accent1">
                    <a:satOff val="-4409"/>
                    <a:lumOff val="-10509"/>
                  </a:schemeClr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sp>
            <p:nvSpPr>
              <p:cNvPr id="831" name="Head with Shoulders"/>
              <p:cNvSpPr/>
              <p:nvPr/>
            </p:nvSpPr>
            <p:spPr>
              <a:xfrm>
                <a:off x="80500" y="95505"/>
                <a:ext cx="224583" cy="1945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1" y="0"/>
                    </a:moveTo>
                    <a:cubicBezTo>
                      <a:pt x="8419" y="0"/>
                      <a:pt x="7041" y="1374"/>
                      <a:pt x="6553" y="3337"/>
                    </a:cubicBezTo>
                    <a:cubicBezTo>
                      <a:pt x="6322" y="4269"/>
                      <a:pt x="6312" y="5365"/>
                      <a:pt x="6383" y="6556"/>
                    </a:cubicBezTo>
                    <a:cubicBezTo>
                      <a:pt x="6251" y="6550"/>
                      <a:pt x="6103" y="6550"/>
                      <a:pt x="5944" y="6556"/>
                    </a:cubicBezTo>
                    <a:cubicBezTo>
                      <a:pt x="5170" y="6600"/>
                      <a:pt x="5740" y="8660"/>
                      <a:pt x="6261" y="9870"/>
                    </a:cubicBezTo>
                    <a:cubicBezTo>
                      <a:pt x="6371" y="10117"/>
                      <a:pt x="6602" y="10060"/>
                      <a:pt x="6700" y="10028"/>
                    </a:cubicBezTo>
                    <a:cubicBezTo>
                      <a:pt x="6898" y="12074"/>
                      <a:pt x="7173" y="12688"/>
                      <a:pt x="7865" y="13587"/>
                    </a:cubicBezTo>
                    <a:lnTo>
                      <a:pt x="7853" y="14563"/>
                    </a:lnTo>
                    <a:cubicBezTo>
                      <a:pt x="7836" y="15893"/>
                      <a:pt x="7177" y="16995"/>
                      <a:pt x="6102" y="17704"/>
                    </a:cubicBezTo>
                    <a:cubicBezTo>
                      <a:pt x="6014" y="17761"/>
                      <a:pt x="5927" y="17818"/>
                      <a:pt x="5839" y="17863"/>
                    </a:cubicBezTo>
                    <a:cubicBezTo>
                      <a:pt x="5335" y="18148"/>
                      <a:pt x="4780" y="18293"/>
                      <a:pt x="4221" y="18318"/>
                    </a:cubicBezTo>
                    <a:cubicBezTo>
                      <a:pt x="1630" y="18457"/>
                      <a:pt x="779" y="19820"/>
                      <a:pt x="0" y="21600"/>
                    </a:cubicBezTo>
                    <a:lnTo>
                      <a:pt x="10801" y="21600"/>
                    </a:lnTo>
                    <a:lnTo>
                      <a:pt x="21600" y="21600"/>
                    </a:lnTo>
                    <a:cubicBezTo>
                      <a:pt x="20821" y="19820"/>
                      <a:pt x="19970" y="18457"/>
                      <a:pt x="17379" y="18318"/>
                    </a:cubicBezTo>
                    <a:cubicBezTo>
                      <a:pt x="16820" y="18286"/>
                      <a:pt x="16260" y="18148"/>
                      <a:pt x="15761" y="17863"/>
                    </a:cubicBezTo>
                    <a:cubicBezTo>
                      <a:pt x="15678" y="17812"/>
                      <a:pt x="15591" y="17761"/>
                      <a:pt x="15498" y="17704"/>
                    </a:cubicBezTo>
                    <a:cubicBezTo>
                      <a:pt x="14423" y="16995"/>
                      <a:pt x="13758" y="15893"/>
                      <a:pt x="13747" y="14563"/>
                    </a:cubicBezTo>
                    <a:lnTo>
                      <a:pt x="13737" y="13587"/>
                    </a:lnTo>
                    <a:cubicBezTo>
                      <a:pt x="14428" y="12688"/>
                      <a:pt x="14697" y="12074"/>
                      <a:pt x="14900" y="10028"/>
                    </a:cubicBezTo>
                    <a:cubicBezTo>
                      <a:pt x="14993" y="10066"/>
                      <a:pt x="15229" y="10123"/>
                      <a:pt x="15339" y="9870"/>
                    </a:cubicBezTo>
                    <a:cubicBezTo>
                      <a:pt x="15865" y="8660"/>
                      <a:pt x="16431" y="6600"/>
                      <a:pt x="15658" y="6556"/>
                    </a:cubicBezTo>
                    <a:cubicBezTo>
                      <a:pt x="15498" y="6550"/>
                      <a:pt x="15350" y="6543"/>
                      <a:pt x="15219" y="6556"/>
                    </a:cubicBezTo>
                    <a:cubicBezTo>
                      <a:pt x="15290" y="5371"/>
                      <a:pt x="15283" y="4269"/>
                      <a:pt x="15047" y="3337"/>
                    </a:cubicBezTo>
                    <a:cubicBezTo>
                      <a:pt x="14559" y="1374"/>
                      <a:pt x="13183" y="0"/>
                      <a:pt x="10801" y="0"/>
                    </a:cubicBezTo>
                    <a:close/>
                  </a:path>
                </a:pathLst>
              </a:custGeom>
              <a:solidFill>
                <a:schemeClr val="accent1">
                  <a:lumOff val="23725"/>
                </a:schemeClr>
              </a:solidFill>
              <a:ln w="9525" cap="flat">
                <a:solidFill>
                  <a:schemeClr val="accent1">
                    <a:satOff val="-4409"/>
                    <a:lumOff val="-10509"/>
                  </a:schemeClr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</p:grpSp>
        <p:sp>
          <p:nvSpPr>
            <p:cNvPr id="833" name="Line"/>
            <p:cNvSpPr/>
            <p:nvPr/>
          </p:nvSpPr>
          <p:spPr>
            <a:xfrm flipV="1">
              <a:off x="406284" y="468247"/>
              <a:ext cx="2060412" cy="1509898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834" name="Signature"/>
            <p:cNvSpPr txBox="1"/>
            <p:nvPr/>
          </p:nvSpPr>
          <p:spPr>
            <a:xfrm>
              <a:off x="3941928" y="1932612"/>
              <a:ext cx="522617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defRPr sz="700">
                  <a:solidFill>
                    <a:srgbClr val="535353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Signature</a:t>
              </a:r>
            </a:p>
          </p:txBody>
        </p:sp>
        <p:grpSp>
          <p:nvGrpSpPr>
            <p:cNvPr id="837" name="Group"/>
            <p:cNvGrpSpPr/>
            <p:nvPr/>
          </p:nvGrpSpPr>
          <p:grpSpPr>
            <a:xfrm>
              <a:off x="4944767" y="1076825"/>
              <a:ext cx="460645" cy="460645"/>
              <a:chOff x="0" y="0"/>
              <a:chExt cx="460643" cy="460643"/>
            </a:xfrm>
          </p:grpSpPr>
          <p:sp>
            <p:nvSpPr>
              <p:cNvPr id="835" name="Circle"/>
              <p:cNvSpPr/>
              <p:nvPr/>
            </p:nvSpPr>
            <p:spPr>
              <a:xfrm flipH="1">
                <a:off x="0" y="0"/>
                <a:ext cx="460644" cy="46064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chemeClr val="accent4">
                    <a:satOff val="-1335"/>
                    <a:lumOff val="-10274"/>
                  </a:schemeClr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sp>
            <p:nvSpPr>
              <p:cNvPr id="836" name="Head with Shoulders"/>
              <p:cNvSpPr/>
              <p:nvPr/>
            </p:nvSpPr>
            <p:spPr>
              <a:xfrm>
                <a:off x="87404" y="106501"/>
                <a:ext cx="285837" cy="2476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1" y="0"/>
                    </a:moveTo>
                    <a:cubicBezTo>
                      <a:pt x="8419" y="0"/>
                      <a:pt x="7041" y="1374"/>
                      <a:pt x="6553" y="3337"/>
                    </a:cubicBezTo>
                    <a:cubicBezTo>
                      <a:pt x="6322" y="4269"/>
                      <a:pt x="6312" y="5365"/>
                      <a:pt x="6383" y="6556"/>
                    </a:cubicBezTo>
                    <a:cubicBezTo>
                      <a:pt x="6251" y="6550"/>
                      <a:pt x="6103" y="6550"/>
                      <a:pt x="5944" y="6556"/>
                    </a:cubicBezTo>
                    <a:cubicBezTo>
                      <a:pt x="5170" y="6600"/>
                      <a:pt x="5740" y="8660"/>
                      <a:pt x="6261" y="9870"/>
                    </a:cubicBezTo>
                    <a:cubicBezTo>
                      <a:pt x="6371" y="10117"/>
                      <a:pt x="6602" y="10060"/>
                      <a:pt x="6700" y="10028"/>
                    </a:cubicBezTo>
                    <a:cubicBezTo>
                      <a:pt x="6898" y="12074"/>
                      <a:pt x="7173" y="12688"/>
                      <a:pt x="7865" y="13587"/>
                    </a:cubicBezTo>
                    <a:lnTo>
                      <a:pt x="7853" y="14563"/>
                    </a:lnTo>
                    <a:cubicBezTo>
                      <a:pt x="7836" y="15893"/>
                      <a:pt x="7177" y="16995"/>
                      <a:pt x="6102" y="17704"/>
                    </a:cubicBezTo>
                    <a:cubicBezTo>
                      <a:pt x="6014" y="17761"/>
                      <a:pt x="5927" y="17818"/>
                      <a:pt x="5839" y="17863"/>
                    </a:cubicBezTo>
                    <a:cubicBezTo>
                      <a:pt x="5335" y="18148"/>
                      <a:pt x="4780" y="18293"/>
                      <a:pt x="4221" y="18318"/>
                    </a:cubicBezTo>
                    <a:cubicBezTo>
                      <a:pt x="1630" y="18457"/>
                      <a:pt x="779" y="19820"/>
                      <a:pt x="0" y="21600"/>
                    </a:cubicBezTo>
                    <a:lnTo>
                      <a:pt x="10801" y="21600"/>
                    </a:lnTo>
                    <a:lnTo>
                      <a:pt x="21600" y="21600"/>
                    </a:lnTo>
                    <a:cubicBezTo>
                      <a:pt x="20821" y="19820"/>
                      <a:pt x="19970" y="18457"/>
                      <a:pt x="17379" y="18318"/>
                    </a:cubicBezTo>
                    <a:cubicBezTo>
                      <a:pt x="16820" y="18286"/>
                      <a:pt x="16260" y="18148"/>
                      <a:pt x="15761" y="17863"/>
                    </a:cubicBezTo>
                    <a:cubicBezTo>
                      <a:pt x="15678" y="17812"/>
                      <a:pt x="15591" y="17761"/>
                      <a:pt x="15498" y="17704"/>
                    </a:cubicBezTo>
                    <a:cubicBezTo>
                      <a:pt x="14423" y="16995"/>
                      <a:pt x="13758" y="15893"/>
                      <a:pt x="13747" y="14563"/>
                    </a:cubicBezTo>
                    <a:lnTo>
                      <a:pt x="13737" y="13587"/>
                    </a:lnTo>
                    <a:cubicBezTo>
                      <a:pt x="14428" y="12688"/>
                      <a:pt x="14697" y="12074"/>
                      <a:pt x="14900" y="10028"/>
                    </a:cubicBezTo>
                    <a:cubicBezTo>
                      <a:pt x="14993" y="10066"/>
                      <a:pt x="15229" y="10123"/>
                      <a:pt x="15339" y="9870"/>
                    </a:cubicBezTo>
                    <a:cubicBezTo>
                      <a:pt x="15865" y="8660"/>
                      <a:pt x="16431" y="6600"/>
                      <a:pt x="15658" y="6556"/>
                    </a:cubicBezTo>
                    <a:cubicBezTo>
                      <a:pt x="15498" y="6550"/>
                      <a:pt x="15350" y="6543"/>
                      <a:pt x="15219" y="6556"/>
                    </a:cubicBezTo>
                    <a:cubicBezTo>
                      <a:pt x="15290" y="5371"/>
                      <a:pt x="15283" y="4269"/>
                      <a:pt x="15047" y="3337"/>
                    </a:cubicBezTo>
                    <a:cubicBezTo>
                      <a:pt x="14559" y="1374"/>
                      <a:pt x="13183" y="0"/>
                      <a:pt x="10801" y="0"/>
                    </a:cubicBezTo>
                    <a:close/>
                  </a:path>
                </a:pathLst>
              </a:custGeom>
              <a:solidFill>
                <a:schemeClr val="accent4">
                  <a:lumOff val="24313"/>
                </a:schemeClr>
              </a:solidFill>
              <a:ln w="9525" cap="flat">
                <a:solidFill>
                  <a:schemeClr val="accent4">
                    <a:satOff val="-1335"/>
                    <a:lumOff val="-10274"/>
                  </a:schemeClr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</p:grpSp>
        <p:sp>
          <p:nvSpPr>
            <p:cNvPr id="838" name="Traceback Authority"/>
            <p:cNvSpPr txBox="1"/>
            <p:nvPr/>
          </p:nvSpPr>
          <p:spPr>
            <a:xfrm>
              <a:off x="2893903" y="132358"/>
              <a:ext cx="967595" cy="3021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defRPr sz="1000" b="1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Traceback Authority</a:t>
              </a:r>
            </a:p>
          </p:txBody>
        </p:sp>
        <p:sp>
          <p:nvSpPr>
            <p:cNvPr id="839" name="Line"/>
            <p:cNvSpPr/>
            <p:nvPr/>
          </p:nvSpPr>
          <p:spPr>
            <a:xfrm>
              <a:off x="2751279" y="457234"/>
              <a:ext cx="715717" cy="1120161"/>
            </a:xfrm>
            <a:prstGeom prst="line">
              <a:avLst/>
            </a:prstGeom>
            <a:noFill/>
            <a:ln w="9525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grpSp>
          <p:nvGrpSpPr>
            <p:cNvPr id="842" name="Group"/>
            <p:cNvGrpSpPr/>
            <p:nvPr/>
          </p:nvGrpSpPr>
          <p:grpSpPr>
            <a:xfrm>
              <a:off x="2355542" y="0"/>
              <a:ext cx="522617" cy="522617"/>
              <a:chOff x="0" y="0"/>
              <a:chExt cx="522616" cy="522616"/>
            </a:xfrm>
          </p:grpSpPr>
          <p:sp>
            <p:nvSpPr>
              <p:cNvPr id="840" name="Circle"/>
              <p:cNvSpPr/>
              <p:nvPr/>
            </p:nvSpPr>
            <p:spPr>
              <a:xfrm flipH="1">
                <a:off x="0" y="0"/>
                <a:ext cx="522617" cy="52261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solidFill>
                  <a:srgbClr val="535353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sp>
            <p:nvSpPr>
              <p:cNvPr id="841" name="Head with Shoulders"/>
              <p:cNvSpPr/>
              <p:nvPr/>
            </p:nvSpPr>
            <p:spPr>
              <a:xfrm>
                <a:off x="99163" y="120829"/>
                <a:ext cx="324291" cy="2809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1" y="0"/>
                    </a:moveTo>
                    <a:cubicBezTo>
                      <a:pt x="8419" y="0"/>
                      <a:pt x="7041" y="1374"/>
                      <a:pt x="6553" y="3337"/>
                    </a:cubicBezTo>
                    <a:cubicBezTo>
                      <a:pt x="6322" y="4269"/>
                      <a:pt x="6312" y="5365"/>
                      <a:pt x="6383" y="6556"/>
                    </a:cubicBezTo>
                    <a:cubicBezTo>
                      <a:pt x="6251" y="6550"/>
                      <a:pt x="6103" y="6550"/>
                      <a:pt x="5944" y="6556"/>
                    </a:cubicBezTo>
                    <a:cubicBezTo>
                      <a:pt x="5170" y="6600"/>
                      <a:pt x="5740" y="8660"/>
                      <a:pt x="6261" y="9870"/>
                    </a:cubicBezTo>
                    <a:cubicBezTo>
                      <a:pt x="6371" y="10117"/>
                      <a:pt x="6602" y="10060"/>
                      <a:pt x="6700" y="10028"/>
                    </a:cubicBezTo>
                    <a:cubicBezTo>
                      <a:pt x="6898" y="12074"/>
                      <a:pt x="7173" y="12688"/>
                      <a:pt x="7865" y="13587"/>
                    </a:cubicBezTo>
                    <a:lnTo>
                      <a:pt x="7853" y="14563"/>
                    </a:lnTo>
                    <a:cubicBezTo>
                      <a:pt x="7836" y="15893"/>
                      <a:pt x="7177" y="16995"/>
                      <a:pt x="6102" y="17704"/>
                    </a:cubicBezTo>
                    <a:cubicBezTo>
                      <a:pt x="6014" y="17761"/>
                      <a:pt x="5927" y="17818"/>
                      <a:pt x="5839" y="17863"/>
                    </a:cubicBezTo>
                    <a:cubicBezTo>
                      <a:pt x="5335" y="18148"/>
                      <a:pt x="4780" y="18293"/>
                      <a:pt x="4221" y="18318"/>
                    </a:cubicBezTo>
                    <a:cubicBezTo>
                      <a:pt x="1630" y="18457"/>
                      <a:pt x="779" y="19820"/>
                      <a:pt x="0" y="21600"/>
                    </a:cubicBezTo>
                    <a:lnTo>
                      <a:pt x="10801" y="21600"/>
                    </a:lnTo>
                    <a:lnTo>
                      <a:pt x="21600" y="21600"/>
                    </a:lnTo>
                    <a:cubicBezTo>
                      <a:pt x="20821" y="19820"/>
                      <a:pt x="19970" y="18457"/>
                      <a:pt x="17379" y="18318"/>
                    </a:cubicBezTo>
                    <a:cubicBezTo>
                      <a:pt x="16820" y="18286"/>
                      <a:pt x="16260" y="18148"/>
                      <a:pt x="15761" y="17863"/>
                    </a:cubicBezTo>
                    <a:cubicBezTo>
                      <a:pt x="15678" y="17812"/>
                      <a:pt x="15591" y="17761"/>
                      <a:pt x="15498" y="17704"/>
                    </a:cubicBezTo>
                    <a:cubicBezTo>
                      <a:pt x="14423" y="16995"/>
                      <a:pt x="13758" y="15893"/>
                      <a:pt x="13747" y="14563"/>
                    </a:cubicBezTo>
                    <a:lnTo>
                      <a:pt x="13737" y="13587"/>
                    </a:lnTo>
                    <a:cubicBezTo>
                      <a:pt x="14428" y="12688"/>
                      <a:pt x="14697" y="12074"/>
                      <a:pt x="14900" y="10028"/>
                    </a:cubicBezTo>
                    <a:cubicBezTo>
                      <a:pt x="14993" y="10066"/>
                      <a:pt x="15229" y="10123"/>
                      <a:pt x="15339" y="9870"/>
                    </a:cubicBezTo>
                    <a:cubicBezTo>
                      <a:pt x="15865" y="8660"/>
                      <a:pt x="16431" y="6600"/>
                      <a:pt x="15658" y="6556"/>
                    </a:cubicBezTo>
                    <a:cubicBezTo>
                      <a:pt x="15498" y="6550"/>
                      <a:pt x="15350" y="6543"/>
                      <a:pt x="15219" y="6556"/>
                    </a:cubicBezTo>
                    <a:cubicBezTo>
                      <a:pt x="15290" y="5371"/>
                      <a:pt x="15283" y="4269"/>
                      <a:pt x="15047" y="3337"/>
                    </a:cubicBezTo>
                    <a:cubicBezTo>
                      <a:pt x="14559" y="1374"/>
                      <a:pt x="13183" y="0"/>
                      <a:pt x="10801" y="0"/>
                    </a:cubicBezTo>
                    <a:close/>
                  </a:path>
                </a:pathLst>
              </a:custGeom>
              <a:solidFill>
                <a:srgbClr val="535353"/>
              </a:solidFill>
              <a:ln w="952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</p:grpSp>
        <p:sp>
          <p:nvSpPr>
            <p:cNvPr id="843" name="Open"/>
            <p:cNvSpPr txBox="1"/>
            <p:nvPr/>
          </p:nvSpPr>
          <p:spPr>
            <a:xfrm>
              <a:off x="2234017" y="1055961"/>
              <a:ext cx="460645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defRPr sz="700">
                  <a:solidFill>
                    <a:srgbClr val="535353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Open</a:t>
              </a:r>
            </a:p>
          </p:txBody>
        </p:sp>
        <p:grpSp>
          <p:nvGrpSpPr>
            <p:cNvPr id="848" name="Group"/>
            <p:cNvGrpSpPr/>
            <p:nvPr/>
          </p:nvGrpSpPr>
          <p:grpSpPr>
            <a:xfrm>
              <a:off x="4105173" y="1702844"/>
              <a:ext cx="200869" cy="225277"/>
              <a:chOff x="0" y="0"/>
              <a:chExt cx="200867" cy="225276"/>
            </a:xfrm>
          </p:grpSpPr>
          <p:grpSp>
            <p:nvGrpSpPr>
              <p:cNvPr id="846" name="Group"/>
              <p:cNvGrpSpPr/>
              <p:nvPr/>
            </p:nvGrpSpPr>
            <p:grpSpPr>
              <a:xfrm>
                <a:off x="0" y="0"/>
                <a:ext cx="156383" cy="202513"/>
                <a:chOff x="0" y="0"/>
                <a:chExt cx="156382" cy="202512"/>
              </a:xfrm>
            </p:grpSpPr>
            <p:sp>
              <p:nvSpPr>
                <p:cNvPr id="844" name="Square"/>
                <p:cNvSpPr/>
                <p:nvPr/>
              </p:nvSpPr>
              <p:spPr>
                <a:xfrm>
                  <a:off x="21716" y="63606"/>
                  <a:ext cx="112950" cy="112950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845" name="Text Document"/>
                <p:cNvSpPr/>
                <p:nvPr/>
              </p:nvSpPr>
              <p:spPr>
                <a:xfrm>
                  <a:off x="0" y="0"/>
                  <a:ext cx="156383" cy="20251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" y="0"/>
                      </a:moveTo>
                      <a:cubicBezTo>
                        <a:pt x="96" y="0"/>
                        <a:pt x="0" y="72"/>
                        <a:pt x="0" y="162"/>
                      </a:cubicBezTo>
                      <a:lnTo>
                        <a:pt x="0" y="21438"/>
                      </a:lnTo>
                      <a:cubicBezTo>
                        <a:pt x="0" y="21528"/>
                        <a:pt x="96" y="21600"/>
                        <a:pt x="213" y="21600"/>
                      </a:cubicBezTo>
                      <a:lnTo>
                        <a:pt x="21387" y="21600"/>
                      </a:lnTo>
                      <a:cubicBezTo>
                        <a:pt x="21504" y="21600"/>
                        <a:pt x="21600" y="21528"/>
                        <a:pt x="21600" y="21438"/>
                      </a:cubicBezTo>
                      <a:lnTo>
                        <a:pt x="21600" y="5895"/>
                      </a:lnTo>
                      <a:cubicBezTo>
                        <a:pt x="21600" y="5863"/>
                        <a:pt x="21567" y="5837"/>
                        <a:pt x="21525" y="5837"/>
                      </a:cubicBezTo>
                      <a:lnTo>
                        <a:pt x="14257" y="5837"/>
                      </a:lnTo>
                      <a:cubicBezTo>
                        <a:pt x="14140" y="5837"/>
                        <a:pt x="14044" y="5765"/>
                        <a:pt x="14044" y="5674"/>
                      </a:cubicBezTo>
                      <a:lnTo>
                        <a:pt x="14044" y="58"/>
                      </a:lnTo>
                      <a:cubicBezTo>
                        <a:pt x="14044" y="26"/>
                        <a:pt x="14011" y="0"/>
                        <a:pt x="13969" y="0"/>
                      </a:cubicBezTo>
                      <a:lnTo>
                        <a:pt x="213" y="0"/>
                      </a:lnTo>
                      <a:close/>
                      <a:moveTo>
                        <a:pt x="15018" y="86"/>
                      </a:moveTo>
                      <a:cubicBezTo>
                        <a:pt x="14992" y="94"/>
                        <a:pt x="14972" y="114"/>
                        <a:pt x="14972" y="140"/>
                      </a:cubicBezTo>
                      <a:lnTo>
                        <a:pt x="14972" y="4958"/>
                      </a:lnTo>
                      <a:cubicBezTo>
                        <a:pt x="14972" y="5048"/>
                        <a:pt x="15068" y="5120"/>
                        <a:pt x="15185" y="5120"/>
                      </a:cubicBezTo>
                      <a:lnTo>
                        <a:pt x="21419" y="5120"/>
                      </a:lnTo>
                      <a:cubicBezTo>
                        <a:pt x="21486" y="5120"/>
                        <a:pt x="21519" y="5058"/>
                        <a:pt x="21472" y="5021"/>
                      </a:cubicBezTo>
                      <a:lnTo>
                        <a:pt x="15100" y="99"/>
                      </a:lnTo>
                      <a:cubicBezTo>
                        <a:pt x="15077" y="81"/>
                        <a:pt x="15044" y="78"/>
                        <a:pt x="15018" y="86"/>
                      </a:cubicBezTo>
                      <a:close/>
                      <a:moveTo>
                        <a:pt x="3916" y="7813"/>
                      </a:moveTo>
                      <a:lnTo>
                        <a:pt x="17684" y="7813"/>
                      </a:lnTo>
                      <a:cubicBezTo>
                        <a:pt x="17718" y="7813"/>
                        <a:pt x="17747" y="7836"/>
                        <a:pt x="17747" y="7862"/>
                      </a:cubicBezTo>
                      <a:lnTo>
                        <a:pt x="17747" y="8842"/>
                      </a:lnTo>
                      <a:cubicBezTo>
                        <a:pt x="17747" y="8868"/>
                        <a:pt x="17718" y="8890"/>
                        <a:pt x="17684" y="8890"/>
                      </a:cubicBezTo>
                      <a:lnTo>
                        <a:pt x="3916" y="8890"/>
                      </a:lnTo>
                      <a:cubicBezTo>
                        <a:pt x="3882" y="8890"/>
                        <a:pt x="3853" y="8868"/>
                        <a:pt x="3853" y="8842"/>
                      </a:cubicBezTo>
                      <a:lnTo>
                        <a:pt x="3853" y="7862"/>
                      </a:lnTo>
                      <a:cubicBezTo>
                        <a:pt x="3853" y="7836"/>
                        <a:pt x="3882" y="7813"/>
                        <a:pt x="3916" y="7813"/>
                      </a:cubicBezTo>
                      <a:close/>
                      <a:moveTo>
                        <a:pt x="3916" y="10498"/>
                      </a:moveTo>
                      <a:lnTo>
                        <a:pt x="17684" y="10498"/>
                      </a:lnTo>
                      <a:cubicBezTo>
                        <a:pt x="17718" y="10498"/>
                        <a:pt x="17747" y="10520"/>
                        <a:pt x="17747" y="10546"/>
                      </a:cubicBezTo>
                      <a:lnTo>
                        <a:pt x="17747" y="11526"/>
                      </a:lnTo>
                      <a:cubicBezTo>
                        <a:pt x="17747" y="11552"/>
                        <a:pt x="17718" y="11573"/>
                        <a:pt x="17684" y="11573"/>
                      </a:cubicBezTo>
                      <a:lnTo>
                        <a:pt x="3916" y="11573"/>
                      </a:lnTo>
                      <a:cubicBezTo>
                        <a:pt x="3882" y="11573"/>
                        <a:pt x="3853" y="11552"/>
                        <a:pt x="3853" y="11526"/>
                      </a:cubicBezTo>
                      <a:lnTo>
                        <a:pt x="3853" y="10546"/>
                      </a:lnTo>
                      <a:cubicBezTo>
                        <a:pt x="3853" y="10520"/>
                        <a:pt x="3882" y="10498"/>
                        <a:pt x="3916" y="10498"/>
                      </a:cubicBezTo>
                      <a:close/>
                      <a:moveTo>
                        <a:pt x="3916" y="13182"/>
                      </a:moveTo>
                      <a:lnTo>
                        <a:pt x="17684" y="13182"/>
                      </a:lnTo>
                      <a:cubicBezTo>
                        <a:pt x="17718" y="13182"/>
                        <a:pt x="17747" y="13204"/>
                        <a:pt x="17747" y="13230"/>
                      </a:cubicBezTo>
                      <a:lnTo>
                        <a:pt x="17747" y="14210"/>
                      </a:lnTo>
                      <a:cubicBezTo>
                        <a:pt x="17747" y="14237"/>
                        <a:pt x="17718" y="14257"/>
                        <a:pt x="17684" y="14257"/>
                      </a:cubicBezTo>
                      <a:lnTo>
                        <a:pt x="3916" y="14257"/>
                      </a:lnTo>
                      <a:cubicBezTo>
                        <a:pt x="3882" y="14257"/>
                        <a:pt x="3853" y="14237"/>
                        <a:pt x="3853" y="14210"/>
                      </a:cubicBezTo>
                      <a:lnTo>
                        <a:pt x="3853" y="13230"/>
                      </a:lnTo>
                      <a:cubicBezTo>
                        <a:pt x="3853" y="13204"/>
                        <a:pt x="3882" y="13182"/>
                        <a:pt x="3916" y="13182"/>
                      </a:cubicBezTo>
                      <a:close/>
                      <a:moveTo>
                        <a:pt x="3916" y="15866"/>
                      </a:moveTo>
                      <a:lnTo>
                        <a:pt x="17684" y="15866"/>
                      </a:lnTo>
                      <a:cubicBezTo>
                        <a:pt x="17718" y="15866"/>
                        <a:pt x="17747" y="15888"/>
                        <a:pt x="17747" y="15914"/>
                      </a:cubicBezTo>
                      <a:lnTo>
                        <a:pt x="17747" y="16894"/>
                      </a:lnTo>
                      <a:cubicBezTo>
                        <a:pt x="17747" y="16921"/>
                        <a:pt x="17718" y="16941"/>
                        <a:pt x="17684" y="16941"/>
                      </a:cubicBezTo>
                      <a:lnTo>
                        <a:pt x="3916" y="16941"/>
                      </a:lnTo>
                      <a:cubicBezTo>
                        <a:pt x="3882" y="16941"/>
                        <a:pt x="3853" y="16921"/>
                        <a:pt x="3853" y="16894"/>
                      </a:cubicBezTo>
                      <a:lnTo>
                        <a:pt x="3853" y="15914"/>
                      </a:lnTo>
                      <a:cubicBezTo>
                        <a:pt x="3853" y="15888"/>
                        <a:pt x="3882" y="15866"/>
                        <a:pt x="3916" y="15866"/>
                      </a:cubicBezTo>
                      <a:close/>
                    </a:path>
                  </a:pathLst>
                </a:custGeom>
                <a:solidFill>
                  <a:srgbClr val="DDDDDD"/>
                </a:solidFill>
                <a:ln w="3175" cap="flat">
                  <a:solidFill>
                    <a:schemeClr val="accent6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</p:grpSp>
          <p:sp>
            <p:nvSpPr>
              <p:cNvPr id="847" name="Approved"/>
              <p:cNvSpPr/>
              <p:nvPr/>
            </p:nvSpPr>
            <p:spPr>
              <a:xfrm>
                <a:off x="99611" y="124019"/>
                <a:ext cx="101257" cy="1012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99" y="0"/>
                    </a:moveTo>
                    <a:cubicBezTo>
                      <a:pt x="4834" y="0"/>
                      <a:pt x="0" y="4836"/>
                      <a:pt x="0" y="10801"/>
                    </a:cubicBezTo>
                    <a:cubicBezTo>
                      <a:pt x="0" y="16765"/>
                      <a:pt x="4835" y="21600"/>
                      <a:pt x="10799" y="21600"/>
                    </a:cubicBezTo>
                    <a:cubicBezTo>
                      <a:pt x="16764" y="21600"/>
                      <a:pt x="21600" y="16765"/>
                      <a:pt x="21600" y="10801"/>
                    </a:cubicBezTo>
                    <a:cubicBezTo>
                      <a:pt x="21600" y="4836"/>
                      <a:pt x="16764" y="0"/>
                      <a:pt x="10799" y="0"/>
                    </a:cubicBezTo>
                    <a:close/>
                    <a:moveTo>
                      <a:pt x="16449" y="5521"/>
                    </a:moveTo>
                    <a:cubicBezTo>
                      <a:pt x="16477" y="5521"/>
                      <a:pt x="16505" y="5532"/>
                      <a:pt x="16527" y="5553"/>
                    </a:cubicBezTo>
                    <a:lnTo>
                      <a:pt x="18129" y="7155"/>
                    </a:lnTo>
                    <a:cubicBezTo>
                      <a:pt x="18171" y="7198"/>
                      <a:pt x="18171" y="7268"/>
                      <a:pt x="18129" y="7311"/>
                    </a:cubicBezTo>
                    <a:lnTo>
                      <a:pt x="8340" y="17100"/>
                    </a:lnTo>
                    <a:cubicBezTo>
                      <a:pt x="8297" y="17142"/>
                      <a:pt x="8227" y="17142"/>
                      <a:pt x="8185" y="17100"/>
                    </a:cubicBezTo>
                    <a:lnTo>
                      <a:pt x="7693" y="16608"/>
                    </a:lnTo>
                    <a:lnTo>
                      <a:pt x="6505" y="15420"/>
                    </a:lnTo>
                    <a:lnTo>
                      <a:pt x="3062" y="11977"/>
                    </a:lnTo>
                    <a:cubicBezTo>
                      <a:pt x="3020" y="11934"/>
                      <a:pt x="3020" y="11866"/>
                      <a:pt x="3062" y="11823"/>
                    </a:cubicBezTo>
                    <a:lnTo>
                      <a:pt x="4664" y="10221"/>
                    </a:lnTo>
                    <a:cubicBezTo>
                      <a:pt x="4707" y="10178"/>
                      <a:pt x="4777" y="10178"/>
                      <a:pt x="4820" y="10221"/>
                    </a:cubicBezTo>
                    <a:lnTo>
                      <a:pt x="8185" y="13586"/>
                    </a:lnTo>
                    <a:cubicBezTo>
                      <a:pt x="8227" y="13629"/>
                      <a:pt x="8297" y="13629"/>
                      <a:pt x="8340" y="13586"/>
                    </a:cubicBezTo>
                    <a:lnTo>
                      <a:pt x="16373" y="5553"/>
                    </a:lnTo>
                    <a:cubicBezTo>
                      <a:pt x="16394" y="5532"/>
                      <a:pt x="16421" y="5521"/>
                      <a:pt x="16449" y="552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</p:grpSp>
        <p:grpSp>
          <p:nvGrpSpPr>
            <p:cNvPr id="853" name="Group"/>
            <p:cNvGrpSpPr/>
            <p:nvPr/>
          </p:nvGrpSpPr>
          <p:grpSpPr>
            <a:xfrm>
              <a:off x="4102305" y="1351463"/>
              <a:ext cx="192345" cy="248266"/>
              <a:chOff x="0" y="0"/>
              <a:chExt cx="192343" cy="248264"/>
            </a:xfrm>
          </p:grpSpPr>
          <p:grpSp>
            <p:nvGrpSpPr>
              <p:cNvPr id="851" name="Group"/>
              <p:cNvGrpSpPr/>
              <p:nvPr/>
            </p:nvGrpSpPr>
            <p:grpSpPr>
              <a:xfrm>
                <a:off x="0" y="-1"/>
                <a:ext cx="164886" cy="213526"/>
                <a:chOff x="0" y="0"/>
                <a:chExt cx="164885" cy="213524"/>
              </a:xfrm>
            </p:grpSpPr>
            <p:sp>
              <p:nvSpPr>
                <p:cNvPr id="849" name="Square"/>
                <p:cNvSpPr/>
                <p:nvPr/>
              </p:nvSpPr>
              <p:spPr>
                <a:xfrm>
                  <a:off x="22897" y="67065"/>
                  <a:ext cx="119091" cy="119092"/>
                </a:xfrm>
                <a:prstGeom prst="rect">
                  <a:avLst/>
                </a:prstGeom>
                <a:solidFill>
                  <a:srgbClr val="FFFFFF"/>
                </a:solidFill>
                <a:ln w="12700" cap="flat">
                  <a:noFill/>
                  <a:miter lim="400000"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  <p:sp>
              <p:nvSpPr>
                <p:cNvPr id="850" name="Text Document"/>
                <p:cNvSpPr/>
                <p:nvPr/>
              </p:nvSpPr>
              <p:spPr>
                <a:xfrm>
                  <a:off x="0" y="0"/>
                  <a:ext cx="164886" cy="213525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3" y="0"/>
                      </a:moveTo>
                      <a:cubicBezTo>
                        <a:pt x="96" y="0"/>
                        <a:pt x="0" y="72"/>
                        <a:pt x="0" y="162"/>
                      </a:cubicBezTo>
                      <a:lnTo>
                        <a:pt x="0" y="21438"/>
                      </a:lnTo>
                      <a:cubicBezTo>
                        <a:pt x="0" y="21528"/>
                        <a:pt x="96" y="21600"/>
                        <a:pt x="213" y="21600"/>
                      </a:cubicBezTo>
                      <a:lnTo>
                        <a:pt x="21387" y="21600"/>
                      </a:lnTo>
                      <a:cubicBezTo>
                        <a:pt x="21504" y="21600"/>
                        <a:pt x="21600" y="21528"/>
                        <a:pt x="21600" y="21438"/>
                      </a:cubicBezTo>
                      <a:lnTo>
                        <a:pt x="21600" y="5895"/>
                      </a:lnTo>
                      <a:cubicBezTo>
                        <a:pt x="21600" y="5863"/>
                        <a:pt x="21567" y="5837"/>
                        <a:pt x="21525" y="5837"/>
                      </a:cubicBezTo>
                      <a:lnTo>
                        <a:pt x="14257" y="5837"/>
                      </a:lnTo>
                      <a:cubicBezTo>
                        <a:pt x="14140" y="5837"/>
                        <a:pt x="14044" y="5765"/>
                        <a:pt x="14044" y="5674"/>
                      </a:cubicBezTo>
                      <a:lnTo>
                        <a:pt x="14044" y="58"/>
                      </a:lnTo>
                      <a:cubicBezTo>
                        <a:pt x="14044" y="26"/>
                        <a:pt x="14011" y="0"/>
                        <a:pt x="13969" y="0"/>
                      </a:cubicBezTo>
                      <a:lnTo>
                        <a:pt x="213" y="0"/>
                      </a:lnTo>
                      <a:close/>
                      <a:moveTo>
                        <a:pt x="15018" y="86"/>
                      </a:moveTo>
                      <a:cubicBezTo>
                        <a:pt x="14992" y="94"/>
                        <a:pt x="14972" y="114"/>
                        <a:pt x="14972" y="140"/>
                      </a:cubicBezTo>
                      <a:lnTo>
                        <a:pt x="14972" y="4958"/>
                      </a:lnTo>
                      <a:cubicBezTo>
                        <a:pt x="14972" y="5048"/>
                        <a:pt x="15068" y="5120"/>
                        <a:pt x="15185" y="5120"/>
                      </a:cubicBezTo>
                      <a:lnTo>
                        <a:pt x="21419" y="5120"/>
                      </a:lnTo>
                      <a:cubicBezTo>
                        <a:pt x="21486" y="5120"/>
                        <a:pt x="21519" y="5058"/>
                        <a:pt x="21472" y="5021"/>
                      </a:cubicBezTo>
                      <a:lnTo>
                        <a:pt x="15100" y="99"/>
                      </a:lnTo>
                      <a:cubicBezTo>
                        <a:pt x="15077" y="81"/>
                        <a:pt x="15044" y="77"/>
                        <a:pt x="15018" y="86"/>
                      </a:cubicBezTo>
                      <a:close/>
                      <a:moveTo>
                        <a:pt x="3916" y="7813"/>
                      </a:moveTo>
                      <a:lnTo>
                        <a:pt x="17684" y="7813"/>
                      </a:lnTo>
                      <a:cubicBezTo>
                        <a:pt x="17718" y="7813"/>
                        <a:pt x="17747" y="7836"/>
                        <a:pt x="17747" y="7862"/>
                      </a:cubicBezTo>
                      <a:lnTo>
                        <a:pt x="17747" y="8842"/>
                      </a:lnTo>
                      <a:cubicBezTo>
                        <a:pt x="17747" y="8868"/>
                        <a:pt x="17718" y="8890"/>
                        <a:pt x="17684" y="8890"/>
                      </a:cubicBezTo>
                      <a:lnTo>
                        <a:pt x="3916" y="8890"/>
                      </a:lnTo>
                      <a:cubicBezTo>
                        <a:pt x="3882" y="8890"/>
                        <a:pt x="3853" y="8868"/>
                        <a:pt x="3853" y="8842"/>
                      </a:cubicBezTo>
                      <a:lnTo>
                        <a:pt x="3853" y="7862"/>
                      </a:lnTo>
                      <a:cubicBezTo>
                        <a:pt x="3853" y="7836"/>
                        <a:pt x="3882" y="7813"/>
                        <a:pt x="3916" y="7813"/>
                      </a:cubicBezTo>
                      <a:close/>
                      <a:moveTo>
                        <a:pt x="3916" y="10498"/>
                      </a:moveTo>
                      <a:lnTo>
                        <a:pt x="17684" y="10498"/>
                      </a:lnTo>
                      <a:cubicBezTo>
                        <a:pt x="17718" y="10498"/>
                        <a:pt x="17747" y="10520"/>
                        <a:pt x="17747" y="10546"/>
                      </a:cubicBezTo>
                      <a:lnTo>
                        <a:pt x="17747" y="11526"/>
                      </a:lnTo>
                      <a:cubicBezTo>
                        <a:pt x="17747" y="11552"/>
                        <a:pt x="17718" y="11573"/>
                        <a:pt x="17684" y="11573"/>
                      </a:cubicBezTo>
                      <a:lnTo>
                        <a:pt x="3916" y="11573"/>
                      </a:lnTo>
                      <a:cubicBezTo>
                        <a:pt x="3882" y="11573"/>
                        <a:pt x="3853" y="11552"/>
                        <a:pt x="3853" y="11526"/>
                      </a:cubicBezTo>
                      <a:lnTo>
                        <a:pt x="3853" y="10546"/>
                      </a:lnTo>
                      <a:cubicBezTo>
                        <a:pt x="3853" y="10520"/>
                        <a:pt x="3882" y="10498"/>
                        <a:pt x="3916" y="10498"/>
                      </a:cubicBezTo>
                      <a:close/>
                      <a:moveTo>
                        <a:pt x="3916" y="13182"/>
                      </a:moveTo>
                      <a:lnTo>
                        <a:pt x="17684" y="13182"/>
                      </a:lnTo>
                      <a:cubicBezTo>
                        <a:pt x="17718" y="13182"/>
                        <a:pt x="17747" y="13204"/>
                        <a:pt x="17747" y="13230"/>
                      </a:cubicBezTo>
                      <a:lnTo>
                        <a:pt x="17747" y="14210"/>
                      </a:lnTo>
                      <a:cubicBezTo>
                        <a:pt x="17747" y="14237"/>
                        <a:pt x="17718" y="14257"/>
                        <a:pt x="17684" y="14257"/>
                      </a:cubicBezTo>
                      <a:lnTo>
                        <a:pt x="3916" y="14257"/>
                      </a:lnTo>
                      <a:cubicBezTo>
                        <a:pt x="3882" y="14257"/>
                        <a:pt x="3853" y="14237"/>
                        <a:pt x="3853" y="14210"/>
                      </a:cubicBezTo>
                      <a:lnTo>
                        <a:pt x="3853" y="13230"/>
                      </a:lnTo>
                      <a:cubicBezTo>
                        <a:pt x="3853" y="13204"/>
                        <a:pt x="3882" y="13182"/>
                        <a:pt x="3916" y="13182"/>
                      </a:cubicBezTo>
                      <a:close/>
                      <a:moveTo>
                        <a:pt x="3916" y="15866"/>
                      </a:moveTo>
                      <a:lnTo>
                        <a:pt x="17684" y="15866"/>
                      </a:lnTo>
                      <a:cubicBezTo>
                        <a:pt x="17718" y="15866"/>
                        <a:pt x="17747" y="15888"/>
                        <a:pt x="17747" y="15914"/>
                      </a:cubicBezTo>
                      <a:lnTo>
                        <a:pt x="17747" y="16894"/>
                      </a:lnTo>
                      <a:cubicBezTo>
                        <a:pt x="17747" y="16921"/>
                        <a:pt x="17718" y="16941"/>
                        <a:pt x="17684" y="16941"/>
                      </a:cubicBezTo>
                      <a:lnTo>
                        <a:pt x="3916" y="16941"/>
                      </a:lnTo>
                      <a:cubicBezTo>
                        <a:pt x="3882" y="16941"/>
                        <a:pt x="3853" y="16921"/>
                        <a:pt x="3853" y="16894"/>
                      </a:cubicBezTo>
                      <a:lnTo>
                        <a:pt x="3853" y="15914"/>
                      </a:lnTo>
                      <a:cubicBezTo>
                        <a:pt x="3853" y="15888"/>
                        <a:pt x="3882" y="15866"/>
                        <a:pt x="3916" y="15866"/>
                      </a:cubicBezTo>
                      <a:close/>
                    </a:path>
                  </a:pathLst>
                </a:custGeom>
                <a:solidFill>
                  <a:srgbClr val="DDDDDD"/>
                </a:solidFill>
                <a:ln w="3175" cap="flat">
                  <a:solidFill>
                    <a:schemeClr val="accent6"/>
                  </a:solidFill>
                  <a:prstDash val="solid"/>
                  <a:round/>
                </a:ln>
                <a:effectLst/>
              </p:spPr>
              <p:txBody>
                <a:bodyPr wrap="square" lIns="0" tIns="0" rIns="0" bIns="0" numCol="1" anchor="t">
                  <a:noAutofit/>
                </a:bodyPr>
                <a:lstStyle/>
                <a:p>
                  <a:pPr>
                    <a:defRPr sz="1400"/>
                  </a:pPr>
                  <a:endParaRPr/>
                </a:p>
              </p:txBody>
            </p:sp>
          </p:grpSp>
          <p:sp>
            <p:nvSpPr>
              <p:cNvPr id="852" name="Cancel"/>
              <p:cNvSpPr/>
              <p:nvPr/>
            </p:nvSpPr>
            <p:spPr>
              <a:xfrm>
                <a:off x="90964" y="146883"/>
                <a:ext cx="101380" cy="1013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20595" extrusionOk="0">
                    <a:moveTo>
                      <a:pt x="9839" y="0"/>
                    </a:moveTo>
                    <a:cubicBezTo>
                      <a:pt x="7321" y="0"/>
                      <a:pt x="4803" y="1006"/>
                      <a:pt x="2881" y="3016"/>
                    </a:cubicBezTo>
                    <a:cubicBezTo>
                      <a:pt x="-961" y="7037"/>
                      <a:pt x="-961" y="13558"/>
                      <a:pt x="2881" y="17579"/>
                    </a:cubicBezTo>
                    <a:cubicBezTo>
                      <a:pt x="6724" y="21600"/>
                      <a:pt x="12954" y="21600"/>
                      <a:pt x="16797" y="17579"/>
                    </a:cubicBezTo>
                    <a:cubicBezTo>
                      <a:pt x="20639" y="13558"/>
                      <a:pt x="20639" y="7037"/>
                      <a:pt x="16797" y="3016"/>
                    </a:cubicBezTo>
                    <a:cubicBezTo>
                      <a:pt x="14875" y="1006"/>
                      <a:pt x="12357" y="0"/>
                      <a:pt x="9839" y="0"/>
                    </a:cubicBezTo>
                    <a:close/>
                    <a:moveTo>
                      <a:pt x="6165" y="4684"/>
                    </a:moveTo>
                    <a:cubicBezTo>
                      <a:pt x="6180" y="4684"/>
                      <a:pt x="6194" y="4690"/>
                      <a:pt x="6205" y="4702"/>
                    </a:cubicBezTo>
                    <a:lnTo>
                      <a:pt x="9799" y="8462"/>
                    </a:lnTo>
                    <a:cubicBezTo>
                      <a:pt x="9822" y="8486"/>
                      <a:pt x="9858" y="8486"/>
                      <a:pt x="9881" y="8462"/>
                    </a:cubicBezTo>
                    <a:lnTo>
                      <a:pt x="13474" y="4702"/>
                    </a:lnTo>
                    <a:cubicBezTo>
                      <a:pt x="13497" y="4678"/>
                      <a:pt x="13533" y="4678"/>
                      <a:pt x="13556" y="4702"/>
                    </a:cubicBezTo>
                    <a:lnTo>
                      <a:pt x="15186" y="6408"/>
                    </a:lnTo>
                    <a:cubicBezTo>
                      <a:pt x="15209" y="6432"/>
                      <a:pt x="15209" y="6471"/>
                      <a:pt x="15186" y="6495"/>
                    </a:cubicBezTo>
                    <a:lnTo>
                      <a:pt x="11593" y="10254"/>
                    </a:lnTo>
                    <a:cubicBezTo>
                      <a:pt x="11570" y="10278"/>
                      <a:pt x="11570" y="10317"/>
                      <a:pt x="11593" y="10341"/>
                    </a:cubicBezTo>
                    <a:lnTo>
                      <a:pt x="15186" y="14100"/>
                    </a:lnTo>
                    <a:cubicBezTo>
                      <a:pt x="15209" y="14124"/>
                      <a:pt x="15209" y="14162"/>
                      <a:pt x="15186" y="14186"/>
                    </a:cubicBezTo>
                    <a:lnTo>
                      <a:pt x="13556" y="15892"/>
                    </a:lnTo>
                    <a:cubicBezTo>
                      <a:pt x="13533" y="15916"/>
                      <a:pt x="13497" y="15916"/>
                      <a:pt x="13474" y="15892"/>
                    </a:cubicBezTo>
                    <a:lnTo>
                      <a:pt x="9881" y="12133"/>
                    </a:lnTo>
                    <a:cubicBezTo>
                      <a:pt x="9858" y="12109"/>
                      <a:pt x="9822" y="12109"/>
                      <a:pt x="9799" y="12133"/>
                    </a:cubicBezTo>
                    <a:lnTo>
                      <a:pt x="6205" y="15892"/>
                    </a:lnTo>
                    <a:cubicBezTo>
                      <a:pt x="6183" y="15916"/>
                      <a:pt x="6147" y="15916"/>
                      <a:pt x="6124" y="15892"/>
                    </a:cubicBezTo>
                    <a:lnTo>
                      <a:pt x="4493" y="14186"/>
                    </a:lnTo>
                    <a:cubicBezTo>
                      <a:pt x="4471" y="14162"/>
                      <a:pt x="4471" y="14124"/>
                      <a:pt x="4493" y="14100"/>
                    </a:cubicBezTo>
                    <a:lnTo>
                      <a:pt x="8085" y="10341"/>
                    </a:lnTo>
                    <a:cubicBezTo>
                      <a:pt x="8108" y="10317"/>
                      <a:pt x="8108" y="10278"/>
                      <a:pt x="8085" y="10254"/>
                    </a:cubicBezTo>
                    <a:lnTo>
                      <a:pt x="4493" y="6495"/>
                    </a:lnTo>
                    <a:cubicBezTo>
                      <a:pt x="4471" y="6471"/>
                      <a:pt x="4471" y="6432"/>
                      <a:pt x="4493" y="6408"/>
                    </a:cubicBezTo>
                    <a:lnTo>
                      <a:pt x="6124" y="4702"/>
                    </a:lnTo>
                    <a:cubicBezTo>
                      <a:pt x="6135" y="4690"/>
                      <a:pt x="6151" y="4684"/>
                      <a:pt x="6165" y="4684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</p:grpSp>
        <p:sp>
          <p:nvSpPr>
            <p:cNvPr id="854" name="Record Store (RS)"/>
            <p:cNvSpPr txBox="1"/>
            <p:nvPr/>
          </p:nvSpPr>
          <p:spPr>
            <a:xfrm>
              <a:off x="4742351" y="814900"/>
              <a:ext cx="842540" cy="22527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defRPr sz="800" b="1"/>
              </a:lvl1pPr>
            </a:lstStyle>
            <a:p>
              <a:r>
                <a:t>Record Store (RS)</a:t>
              </a:r>
            </a:p>
          </p:txBody>
        </p:sp>
        <p:sp>
          <p:nvSpPr>
            <p:cNvPr id="855" name="Becomes Member"/>
            <p:cNvSpPr txBox="1"/>
            <p:nvPr/>
          </p:nvSpPr>
          <p:spPr>
            <a:xfrm>
              <a:off x="810375" y="1988274"/>
              <a:ext cx="828579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>
                <a:defRPr sz="700">
                  <a:solidFill>
                    <a:srgbClr val="535353"/>
                  </a:solidFill>
                  <a:latin typeface="Monaco"/>
                  <a:ea typeface="Monaco"/>
                  <a:cs typeface="Monaco"/>
                  <a:sym typeface="Monaco"/>
                </a:defRPr>
              </a:lvl1pPr>
            </a:lstStyle>
            <a:p>
              <a:r>
                <a:t>Becomes Member</a:t>
              </a:r>
            </a:p>
          </p:txBody>
        </p:sp>
      </p:grpSp>
      <p:sp>
        <p:nvSpPr>
          <p:cNvPr id="857" name="Line"/>
          <p:cNvSpPr/>
          <p:nvPr/>
        </p:nvSpPr>
        <p:spPr>
          <a:xfrm>
            <a:off x="1816372" y="3279326"/>
            <a:ext cx="266183" cy="380884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grpSp>
        <p:nvGrpSpPr>
          <p:cNvPr id="860" name="Group"/>
          <p:cNvGrpSpPr/>
          <p:nvPr/>
        </p:nvGrpSpPr>
        <p:grpSpPr>
          <a:xfrm>
            <a:off x="201958" y="2848966"/>
            <a:ext cx="1615297" cy="431801"/>
            <a:chOff x="0" y="0"/>
            <a:chExt cx="1615295" cy="431800"/>
          </a:xfrm>
        </p:grpSpPr>
        <p:sp>
          <p:nvSpPr>
            <p:cNvPr id="858" name="Rectangle"/>
            <p:cNvSpPr/>
            <p:nvPr/>
          </p:nvSpPr>
          <p:spPr>
            <a:xfrm>
              <a:off x="0" y="0"/>
              <a:ext cx="1615296" cy="4318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>
                  <a:solidFill>
                    <a:schemeClr val="accent2"/>
                  </a:solidFill>
                </a:defRPr>
              </a:pPr>
              <a:endParaRPr/>
            </a:p>
          </p:txBody>
        </p:sp>
        <p:sp>
          <p:nvSpPr>
            <p:cNvPr id="859" name="Registration and receiving…"/>
            <p:cNvSpPr txBox="1"/>
            <p:nvPr/>
          </p:nvSpPr>
          <p:spPr>
            <a:xfrm>
              <a:off x="120502" y="78277"/>
              <a:ext cx="1374292" cy="3021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algn="ctr">
                <a:defRPr sz="1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Registration and receiving </a:t>
              </a:r>
            </a:p>
            <a:p>
              <a:pPr algn="ctr">
                <a:defRPr sz="1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membership certificate</a:t>
              </a:r>
            </a:p>
          </p:txBody>
        </p:sp>
      </p:grpSp>
      <p:sp>
        <p:nvSpPr>
          <p:cNvPr id="861" name="Line"/>
          <p:cNvSpPr/>
          <p:nvPr/>
        </p:nvSpPr>
        <p:spPr>
          <a:xfrm flipH="1" flipV="1">
            <a:off x="5996512" y="4105097"/>
            <a:ext cx="435734" cy="354070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grpSp>
        <p:nvGrpSpPr>
          <p:cNvPr id="864" name="Group"/>
          <p:cNvGrpSpPr/>
          <p:nvPr/>
        </p:nvGrpSpPr>
        <p:grpSpPr>
          <a:xfrm>
            <a:off x="6430038" y="4462914"/>
            <a:ext cx="2077649" cy="1348278"/>
            <a:chOff x="0" y="0"/>
            <a:chExt cx="2077647" cy="1348277"/>
          </a:xfrm>
        </p:grpSpPr>
        <p:sp>
          <p:nvSpPr>
            <p:cNvPr id="862" name="Rectangle"/>
            <p:cNvSpPr/>
            <p:nvPr/>
          </p:nvSpPr>
          <p:spPr>
            <a:xfrm>
              <a:off x="0" y="0"/>
              <a:ext cx="1615296" cy="28633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>
                  <a:solidFill>
                    <a:schemeClr val="accent2"/>
                  </a:solidFill>
                </a:defRPr>
              </a:pPr>
              <a:endParaRPr/>
            </a:p>
          </p:txBody>
        </p:sp>
        <p:sp>
          <p:nvSpPr>
            <p:cNvPr id="863" name="Sign on behalf of the group"/>
            <p:cNvSpPr/>
            <p:nvPr/>
          </p:nvSpPr>
          <p:spPr>
            <a:xfrm>
              <a:off x="807647" y="7827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>
                <a:defRPr sz="10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Sign on behalf of the group</a:t>
              </a:r>
            </a:p>
          </p:txBody>
        </p:sp>
      </p:grpSp>
      <p:sp>
        <p:nvSpPr>
          <p:cNvPr id="865" name="Line"/>
          <p:cNvSpPr/>
          <p:nvPr/>
        </p:nvSpPr>
        <p:spPr>
          <a:xfrm flipH="1">
            <a:off x="5140054" y="2710781"/>
            <a:ext cx="334866" cy="212743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grpSp>
        <p:nvGrpSpPr>
          <p:cNvPr id="868" name="Group"/>
          <p:cNvGrpSpPr/>
          <p:nvPr/>
        </p:nvGrpSpPr>
        <p:grpSpPr>
          <a:xfrm>
            <a:off x="5467609" y="2426531"/>
            <a:ext cx="2077649" cy="1348279"/>
            <a:chOff x="0" y="0"/>
            <a:chExt cx="2077647" cy="1348277"/>
          </a:xfrm>
        </p:grpSpPr>
        <p:sp>
          <p:nvSpPr>
            <p:cNvPr id="866" name="Rectangle"/>
            <p:cNvSpPr/>
            <p:nvPr/>
          </p:nvSpPr>
          <p:spPr>
            <a:xfrm>
              <a:off x="0" y="0"/>
              <a:ext cx="1615296" cy="286337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>
                  <a:solidFill>
                    <a:schemeClr val="accent2"/>
                  </a:solidFill>
                </a:defRPr>
              </a:pPr>
              <a:endParaRPr/>
            </a:p>
          </p:txBody>
        </p:sp>
        <p:sp>
          <p:nvSpPr>
            <p:cNvPr id="867" name="A member can be revoked"/>
            <p:cNvSpPr/>
            <p:nvPr/>
          </p:nvSpPr>
          <p:spPr>
            <a:xfrm>
              <a:off x="807647" y="7827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 algn="ctr">
                <a:defRPr sz="10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A member can be revoked</a:t>
              </a:r>
            </a:p>
          </p:txBody>
        </p:sp>
      </p:grpSp>
      <p:sp>
        <p:nvSpPr>
          <p:cNvPr id="869" name="Line"/>
          <p:cNvSpPr/>
          <p:nvPr/>
        </p:nvSpPr>
        <p:spPr>
          <a:xfrm>
            <a:off x="3307606" y="2532189"/>
            <a:ext cx="860276" cy="566269"/>
          </a:xfrm>
          <a:prstGeom prst="line">
            <a:avLst/>
          </a:prstGeom>
          <a:ln w="25400">
            <a:solidFill>
              <a:schemeClr val="accent2"/>
            </a:solidFill>
            <a:tailEnd type="triangle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grpSp>
        <p:nvGrpSpPr>
          <p:cNvPr id="872" name="Group"/>
          <p:cNvGrpSpPr/>
          <p:nvPr/>
        </p:nvGrpSpPr>
        <p:grpSpPr>
          <a:xfrm>
            <a:off x="1685318" y="2122661"/>
            <a:ext cx="2077649" cy="1348278"/>
            <a:chOff x="0" y="0"/>
            <a:chExt cx="2077647" cy="1348277"/>
          </a:xfrm>
        </p:grpSpPr>
        <p:sp>
          <p:nvSpPr>
            <p:cNvPr id="870" name="Rectangle"/>
            <p:cNvSpPr/>
            <p:nvPr/>
          </p:nvSpPr>
          <p:spPr>
            <a:xfrm>
              <a:off x="0" y="0"/>
              <a:ext cx="1615296" cy="40812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2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>
                  <a:solidFill>
                    <a:schemeClr val="accent2"/>
                  </a:solidFill>
                </a:defRPr>
              </a:pPr>
              <a:endParaRPr/>
            </a:p>
          </p:txBody>
        </p:sp>
        <p:sp>
          <p:nvSpPr>
            <p:cNvPr id="871" name="Signatures can be opened…"/>
            <p:cNvSpPr/>
            <p:nvPr/>
          </p:nvSpPr>
          <p:spPr>
            <a:xfrm>
              <a:off x="807647" y="78277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algn="ctr">
                <a:defRPr sz="1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Signatures can be opened</a:t>
              </a:r>
            </a:p>
            <a:p>
              <a:pPr algn="ctr">
                <a:defRPr sz="1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to reveal signer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4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"/>
                            </p:stCondLst>
                            <p:childTnLst>
                              <p:par>
                                <p:cTn id="23" presetID="9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400"/>
                                        <p:tgtEl>
                                          <p:spTgt spid="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"/>
                            </p:stCondLst>
                            <p:childTnLst>
                              <p:par>
                                <p:cTn id="32" presetID="9" presetClass="entr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4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"/>
                            </p:stCondLst>
                            <p:childTnLst>
                              <p:par>
                                <p:cTn id="41" presetID="9" presetClass="entr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4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6" grpId="1" animBg="1" advAuto="0"/>
      <p:bldP spid="857" grpId="3" animBg="1" advAuto="0"/>
      <p:bldP spid="860" grpId="2" animBg="1" advAuto="0"/>
      <p:bldP spid="861" grpId="5" animBg="1" advAuto="0"/>
      <p:bldP spid="864" grpId="4" animBg="1" advAuto="0"/>
      <p:bldP spid="865" grpId="7" animBg="1" advAuto="0"/>
      <p:bldP spid="868" grpId="6" animBg="1" advAuto="0"/>
      <p:bldP spid="869" grpId="9" animBg="1" advAuto="0"/>
      <p:bldP spid="872" grpId="8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System Architectur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System Architecture</a:t>
            </a:r>
          </a:p>
        </p:txBody>
      </p:sp>
      <p:grpSp>
        <p:nvGrpSpPr>
          <p:cNvPr id="878" name="Group"/>
          <p:cNvGrpSpPr/>
          <p:nvPr/>
        </p:nvGrpSpPr>
        <p:grpSpPr>
          <a:xfrm>
            <a:off x="1774039" y="1616304"/>
            <a:ext cx="1665042" cy="784473"/>
            <a:chOff x="0" y="0"/>
            <a:chExt cx="1665041" cy="784472"/>
          </a:xfrm>
        </p:grpSpPr>
        <p:sp>
          <p:nvSpPr>
            <p:cNvPr id="875" name="Rounded Rectangle"/>
            <p:cNvSpPr/>
            <p:nvPr/>
          </p:nvSpPr>
          <p:spPr>
            <a:xfrm>
              <a:off x="0" y="0"/>
              <a:ext cx="1665042" cy="784473"/>
            </a:xfrm>
            <a:prstGeom prst="roundRect">
              <a:avLst>
                <a:gd name="adj" fmla="val 9999"/>
              </a:avLst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876" name="Membership (TA)"/>
            <p:cNvSpPr txBox="1"/>
            <p:nvPr/>
          </p:nvSpPr>
          <p:spPr>
            <a:xfrm>
              <a:off x="127613" y="74159"/>
              <a:ext cx="922475" cy="1370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000" b="1" u="sng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Membership (TA)</a:t>
              </a:r>
            </a:p>
          </p:txBody>
        </p:sp>
        <p:sp>
          <p:nvSpPr>
            <p:cNvPr id="877" name="Registers carriers…"/>
            <p:cNvSpPr txBox="1"/>
            <p:nvPr/>
          </p:nvSpPr>
          <p:spPr>
            <a:xfrm>
              <a:off x="132995" y="262012"/>
              <a:ext cx="1054263" cy="4672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marL="107975" indent="-107975">
                <a:buSzPct val="100000"/>
                <a:buChar char="-"/>
                <a:defRPr sz="1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Registers carriers</a:t>
              </a:r>
            </a:p>
            <a:p>
              <a:pPr marL="107975" indent="-107975">
                <a:buSzPct val="100000"/>
                <a:buChar char="-"/>
                <a:defRPr sz="1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Trace traitors</a:t>
              </a:r>
            </a:p>
            <a:p>
              <a:pPr marL="107975" indent="-107975">
                <a:buSzPct val="100000"/>
                <a:buChar char="-"/>
                <a:defRPr sz="1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Remove members</a:t>
              </a:r>
            </a:p>
          </p:txBody>
        </p:sp>
      </p:grpSp>
      <p:grpSp>
        <p:nvGrpSpPr>
          <p:cNvPr id="882" name="Group"/>
          <p:cNvGrpSpPr/>
          <p:nvPr/>
        </p:nvGrpSpPr>
        <p:grpSpPr>
          <a:xfrm>
            <a:off x="5713531" y="1616304"/>
            <a:ext cx="1665042" cy="784473"/>
            <a:chOff x="0" y="0"/>
            <a:chExt cx="1665041" cy="784472"/>
          </a:xfrm>
        </p:grpSpPr>
        <p:sp>
          <p:nvSpPr>
            <p:cNvPr id="879" name="Rounded Rectangle"/>
            <p:cNvSpPr/>
            <p:nvPr/>
          </p:nvSpPr>
          <p:spPr>
            <a:xfrm>
              <a:off x="0" y="0"/>
              <a:ext cx="1665042" cy="784473"/>
            </a:xfrm>
            <a:prstGeom prst="roundRect">
              <a:avLst>
                <a:gd name="adj" fmla="val 10200"/>
              </a:avLst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880" name="Authorization (TA)"/>
            <p:cNvSpPr txBox="1"/>
            <p:nvPr/>
          </p:nvSpPr>
          <p:spPr>
            <a:xfrm>
              <a:off x="68346" y="74159"/>
              <a:ext cx="974317" cy="1370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000" b="1" u="sng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Authorization (TA)</a:t>
              </a:r>
            </a:p>
          </p:txBody>
        </p:sp>
        <p:sp>
          <p:nvSpPr>
            <p:cNvPr id="881" name="Authorizes tracebacks…"/>
            <p:cNvSpPr txBox="1"/>
            <p:nvPr/>
          </p:nvSpPr>
          <p:spPr>
            <a:xfrm>
              <a:off x="182168" y="274712"/>
              <a:ext cx="1267584" cy="3021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marL="107975" indent="-107975">
                <a:buSzPct val="100000"/>
                <a:buChar char="-"/>
                <a:defRPr sz="1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Authorizes tracebacks</a:t>
              </a:r>
            </a:p>
            <a:p>
              <a:pPr marL="107975" indent="-107975">
                <a:buSzPct val="100000"/>
                <a:buChar char="-"/>
                <a:defRPr sz="1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Uses digital signatures</a:t>
              </a:r>
            </a:p>
          </p:txBody>
        </p:sp>
      </p:grpSp>
      <p:grpSp>
        <p:nvGrpSpPr>
          <p:cNvPr id="886" name="Group"/>
          <p:cNvGrpSpPr/>
          <p:nvPr/>
        </p:nvGrpSpPr>
        <p:grpSpPr>
          <a:xfrm>
            <a:off x="3807998" y="1616304"/>
            <a:ext cx="1665042" cy="784473"/>
            <a:chOff x="0" y="0"/>
            <a:chExt cx="1665041" cy="784472"/>
          </a:xfrm>
        </p:grpSpPr>
        <p:sp>
          <p:nvSpPr>
            <p:cNvPr id="883" name="Rounded Rectangle"/>
            <p:cNvSpPr/>
            <p:nvPr/>
          </p:nvSpPr>
          <p:spPr>
            <a:xfrm>
              <a:off x="0" y="0"/>
              <a:ext cx="1665042" cy="784473"/>
            </a:xfrm>
            <a:prstGeom prst="roundRect">
              <a:avLst>
                <a:gd name="adj" fmla="val 9416"/>
              </a:avLst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884" name="Label Generation (TA)"/>
            <p:cNvSpPr txBox="1"/>
            <p:nvPr/>
          </p:nvSpPr>
          <p:spPr>
            <a:xfrm>
              <a:off x="165032" y="74159"/>
              <a:ext cx="1151236" cy="13707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000" b="1" u="sng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Label Generation (TA)</a:t>
              </a:r>
            </a:p>
          </p:txBody>
        </p:sp>
        <p:sp>
          <p:nvSpPr>
            <p:cNvPr id="885" name="Generates Labels…"/>
            <p:cNvSpPr txBox="1"/>
            <p:nvPr/>
          </p:nvSpPr>
          <p:spPr>
            <a:xfrm>
              <a:off x="147476" y="280806"/>
              <a:ext cx="1000933" cy="3021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marL="107975" indent="-107975">
                <a:buSzPct val="100000"/>
                <a:buChar char="-"/>
                <a:defRPr sz="1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Generates Labels</a:t>
              </a:r>
            </a:p>
            <a:p>
              <a:pPr marL="107975" indent="-107975">
                <a:buSzPct val="100000"/>
                <a:buChar char="-"/>
                <a:defRPr sz="1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Uses OPRF </a:t>
              </a:r>
            </a:p>
          </p:txBody>
        </p:sp>
      </p:grpSp>
      <p:grpSp>
        <p:nvGrpSpPr>
          <p:cNvPr id="890" name="Group"/>
          <p:cNvGrpSpPr/>
          <p:nvPr/>
        </p:nvGrpSpPr>
        <p:grpSpPr>
          <a:xfrm>
            <a:off x="5716420" y="3787356"/>
            <a:ext cx="1665042" cy="784473"/>
            <a:chOff x="0" y="0"/>
            <a:chExt cx="1665041" cy="784472"/>
          </a:xfrm>
        </p:grpSpPr>
        <p:sp>
          <p:nvSpPr>
            <p:cNvPr id="887" name="Rounded Rectangle"/>
            <p:cNvSpPr/>
            <p:nvPr/>
          </p:nvSpPr>
          <p:spPr>
            <a:xfrm>
              <a:off x="0" y="0"/>
              <a:ext cx="1665042" cy="784473"/>
            </a:xfrm>
            <a:prstGeom prst="roundRect">
              <a:avLst>
                <a:gd name="adj" fmla="val 8695"/>
              </a:avLst>
            </a:prstGeom>
            <a:solidFill>
              <a:srgbClr val="FFFFFF"/>
            </a:solidFill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888" name="Record Store (RS)"/>
            <p:cNvSpPr txBox="1"/>
            <p:nvPr/>
          </p:nvSpPr>
          <p:spPr>
            <a:xfrm>
              <a:off x="109999" y="75278"/>
              <a:ext cx="924397" cy="1370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000" b="1" u="sng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t>Record Store (RS)</a:t>
              </a:r>
            </a:p>
          </p:txBody>
        </p:sp>
        <p:sp>
          <p:nvSpPr>
            <p:cNvPr id="889" name="Stores ciphertexts…"/>
            <p:cNvSpPr txBox="1"/>
            <p:nvPr/>
          </p:nvSpPr>
          <p:spPr>
            <a:xfrm>
              <a:off x="96676" y="283216"/>
              <a:ext cx="1282528" cy="30217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marL="107975" indent="-107975">
                <a:buSzPct val="100000"/>
                <a:buChar char="-"/>
                <a:defRPr sz="1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Stores ciphertexts</a:t>
              </a:r>
            </a:p>
            <a:p>
              <a:pPr marL="107975" indent="-107975">
                <a:buSzPct val="100000"/>
                <a:buChar char="-"/>
                <a:defRPr sz="1000">
                  <a:latin typeface="Calibri"/>
                  <a:ea typeface="Calibri"/>
                  <a:cs typeface="Calibri"/>
                  <a:sym typeface="Calibri"/>
                </a:defRPr>
              </a:pPr>
              <a:r>
                <a:t>Respond to tracebacks</a:t>
              </a:r>
            </a:p>
          </p:txBody>
        </p:sp>
      </p:grpSp>
      <p:sp>
        <p:nvSpPr>
          <p:cNvPr id="891" name="Line"/>
          <p:cNvSpPr/>
          <p:nvPr/>
        </p:nvSpPr>
        <p:spPr>
          <a:xfrm flipV="1">
            <a:off x="2606559" y="2496297"/>
            <a:ext cx="1" cy="1298461"/>
          </a:xfrm>
          <a:prstGeom prst="line">
            <a:avLst/>
          </a:prstGeom>
          <a:ln w="12700">
            <a:solidFill>
              <a:srgbClr val="000000"/>
            </a:solidFill>
            <a:headEnd type="arrow"/>
            <a:tailEnd type="arrow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892" name="Line"/>
          <p:cNvSpPr/>
          <p:nvPr/>
        </p:nvSpPr>
        <p:spPr>
          <a:xfrm flipV="1">
            <a:off x="2837119" y="2455423"/>
            <a:ext cx="1746142" cy="1515292"/>
          </a:xfrm>
          <a:prstGeom prst="line">
            <a:avLst/>
          </a:prstGeom>
          <a:ln w="12700">
            <a:solidFill>
              <a:srgbClr val="000000"/>
            </a:solidFill>
            <a:headEnd type="arrow"/>
            <a:tailEnd type="arrow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893" name="Line"/>
          <p:cNvSpPr/>
          <p:nvPr/>
        </p:nvSpPr>
        <p:spPr>
          <a:xfrm flipV="1">
            <a:off x="3255144" y="2506974"/>
            <a:ext cx="3216206" cy="1575039"/>
          </a:xfrm>
          <a:prstGeom prst="line">
            <a:avLst/>
          </a:prstGeom>
          <a:ln w="12700">
            <a:solidFill>
              <a:srgbClr val="000000"/>
            </a:solidFill>
            <a:headEnd type="arrow"/>
            <a:tailEnd type="arrow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894" name="Line"/>
          <p:cNvSpPr/>
          <p:nvPr/>
        </p:nvSpPr>
        <p:spPr>
          <a:xfrm>
            <a:off x="3167664" y="4311498"/>
            <a:ext cx="2467716" cy="1"/>
          </a:xfrm>
          <a:prstGeom prst="line">
            <a:avLst/>
          </a:prstGeom>
          <a:ln w="12700">
            <a:solidFill>
              <a:srgbClr val="000000"/>
            </a:solidFill>
            <a:headEnd type="arrow"/>
            <a:tailEnd type="arrow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895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503597" y="4780053"/>
            <a:ext cx="183204" cy="2482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896" name="Contribute or retrieve…"/>
          <p:cNvSpPr txBox="1"/>
          <p:nvPr/>
        </p:nvSpPr>
        <p:spPr>
          <a:xfrm>
            <a:off x="3577948" y="4188209"/>
            <a:ext cx="1453116" cy="2465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defRPr sz="700">
                <a:latin typeface="Monaco"/>
                <a:ea typeface="Monaco"/>
                <a:cs typeface="Monaco"/>
                <a:sym typeface="Monaco"/>
              </a:defRPr>
            </a:pPr>
            <a:r>
              <a:t>Contribute or retrieve</a:t>
            </a:r>
          </a:p>
          <a:p>
            <a:pPr algn="ctr">
              <a:defRPr sz="700">
                <a:latin typeface="Monaco"/>
                <a:ea typeface="Monaco"/>
                <a:cs typeface="Monaco"/>
                <a:sym typeface="Monaco"/>
              </a:defRPr>
            </a:pPr>
            <a:r>
              <a:t>(Witness Encryption Scheme)</a:t>
            </a:r>
          </a:p>
        </p:txBody>
      </p:sp>
      <p:sp>
        <p:nvSpPr>
          <p:cNvPr id="897" name="Generate call labels…"/>
          <p:cNvSpPr txBox="1"/>
          <p:nvPr/>
        </p:nvSpPr>
        <p:spPr>
          <a:xfrm>
            <a:off x="3402527" y="2907839"/>
            <a:ext cx="1293069" cy="2465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defRPr sz="700">
                <a:latin typeface="Monaco"/>
                <a:ea typeface="Monaco"/>
                <a:cs typeface="Monaco"/>
                <a:sym typeface="Monaco"/>
              </a:defRPr>
            </a:pPr>
            <a:r>
              <a:t>Generate call labels</a:t>
            </a:r>
          </a:p>
          <a:p>
            <a:pPr algn="ctr">
              <a:defRPr sz="700">
                <a:latin typeface="Monaco"/>
                <a:ea typeface="Monaco"/>
                <a:cs typeface="Monaco"/>
                <a:sym typeface="Monaco"/>
              </a:defRPr>
            </a:pPr>
            <a:r>
              <a:t>(Oblivious PRF Protocol)</a:t>
            </a:r>
          </a:p>
        </p:txBody>
      </p:sp>
      <p:sp>
        <p:nvSpPr>
          <p:cNvPr id="898" name="Authorizing Tracebacks…"/>
          <p:cNvSpPr txBox="1"/>
          <p:nvPr/>
        </p:nvSpPr>
        <p:spPr>
          <a:xfrm>
            <a:off x="4894635" y="2898950"/>
            <a:ext cx="1186372" cy="2465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defRPr sz="700">
                <a:latin typeface="Monaco"/>
                <a:ea typeface="Monaco"/>
                <a:cs typeface="Monaco"/>
                <a:sym typeface="Monaco"/>
              </a:defRPr>
            </a:pPr>
            <a:r>
              <a:t>Authorizing Tracebacks</a:t>
            </a:r>
          </a:p>
          <a:p>
            <a:pPr algn="ctr">
              <a:defRPr sz="700">
                <a:latin typeface="Monaco"/>
                <a:ea typeface="Monaco"/>
                <a:cs typeface="Monaco"/>
                <a:sym typeface="Monaco"/>
              </a:defRPr>
            </a:pPr>
            <a:r>
              <a:t>(Digital Signatures)</a:t>
            </a:r>
          </a:p>
        </p:txBody>
      </p:sp>
      <p:sp>
        <p:nvSpPr>
          <p:cNvPr id="899" name="Anonymity &amp; Accountability…"/>
          <p:cNvSpPr txBox="1"/>
          <p:nvPr/>
        </p:nvSpPr>
        <p:spPr>
          <a:xfrm>
            <a:off x="1853328" y="2903674"/>
            <a:ext cx="1506464" cy="24657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 algn="ctr">
              <a:defRPr sz="700">
                <a:latin typeface="Monaco"/>
                <a:ea typeface="Monaco"/>
                <a:cs typeface="Monaco"/>
                <a:sym typeface="Monaco"/>
              </a:defRPr>
            </a:pPr>
            <a:r>
              <a:t>Anonymity &amp; Accountability</a:t>
            </a:r>
          </a:p>
          <a:p>
            <a:pPr algn="ctr">
              <a:defRPr sz="700">
                <a:latin typeface="Monaco"/>
                <a:ea typeface="Monaco"/>
                <a:cs typeface="Monaco"/>
                <a:sym typeface="Monaco"/>
              </a:defRPr>
            </a:pPr>
            <a:r>
              <a:t>(Anonymous Group Signatures)</a:t>
            </a:r>
          </a:p>
        </p:txBody>
      </p:sp>
      <p:grpSp>
        <p:nvGrpSpPr>
          <p:cNvPr id="914" name="Group"/>
          <p:cNvGrpSpPr/>
          <p:nvPr/>
        </p:nvGrpSpPr>
        <p:grpSpPr>
          <a:xfrm>
            <a:off x="2126495" y="3890279"/>
            <a:ext cx="960129" cy="578628"/>
            <a:chOff x="0" y="0"/>
            <a:chExt cx="960128" cy="578627"/>
          </a:xfrm>
        </p:grpSpPr>
        <p:sp>
          <p:nvSpPr>
            <p:cNvPr id="900" name="Line"/>
            <p:cNvSpPr/>
            <p:nvPr/>
          </p:nvSpPr>
          <p:spPr>
            <a:xfrm flipV="1">
              <a:off x="459895" y="107188"/>
              <a:ext cx="1" cy="162752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901" name="Line"/>
            <p:cNvSpPr/>
            <p:nvPr/>
          </p:nvSpPr>
          <p:spPr>
            <a:xfrm flipV="1">
              <a:off x="475296" y="210863"/>
              <a:ext cx="161208" cy="72339"/>
            </a:xfrm>
            <a:prstGeom prst="line">
              <a:avLst/>
            </a:prstGeom>
            <a:noFill/>
            <a:ln w="317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grpSp>
          <p:nvGrpSpPr>
            <p:cNvPr id="913" name="Group"/>
            <p:cNvGrpSpPr/>
            <p:nvPr/>
          </p:nvGrpSpPr>
          <p:grpSpPr>
            <a:xfrm>
              <a:off x="-1" y="0"/>
              <a:ext cx="960130" cy="578628"/>
              <a:chOff x="0" y="0"/>
              <a:chExt cx="960128" cy="578627"/>
            </a:xfrm>
          </p:grpSpPr>
          <p:sp>
            <p:nvSpPr>
              <p:cNvPr id="902" name="Cloud"/>
              <p:cNvSpPr/>
              <p:nvPr/>
            </p:nvSpPr>
            <p:spPr>
              <a:xfrm>
                <a:off x="0" y="0"/>
                <a:ext cx="960129" cy="5786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03" y="0"/>
                    </a:moveTo>
                    <a:cubicBezTo>
                      <a:pt x="7967" y="0"/>
                      <a:pt x="5720" y="2939"/>
                      <a:pt x="4858" y="7062"/>
                    </a:cubicBezTo>
                    <a:cubicBezTo>
                      <a:pt x="4628" y="6992"/>
                      <a:pt x="4391" y="6953"/>
                      <a:pt x="4150" y="6953"/>
                    </a:cubicBezTo>
                    <a:cubicBezTo>
                      <a:pt x="1857" y="6953"/>
                      <a:pt x="0" y="10233"/>
                      <a:pt x="0" y="14278"/>
                    </a:cubicBezTo>
                    <a:cubicBezTo>
                      <a:pt x="0" y="18323"/>
                      <a:pt x="1857" y="21600"/>
                      <a:pt x="4150" y="21600"/>
                    </a:cubicBezTo>
                    <a:cubicBezTo>
                      <a:pt x="4193" y="21600"/>
                      <a:pt x="4237" y="21597"/>
                      <a:pt x="4280" y="21594"/>
                    </a:cubicBezTo>
                    <a:lnTo>
                      <a:pt x="10532" y="21597"/>
                    </a:lnTo>
                    <a:cubicBezTo>
                      <a:pt x="10555" y="21598"/>
                      <a:pt x="10579" y="21600"/>
                      <a:pt x="10603" y="21600"/>
                    </a:cubicBezTo>
                    <a:cubicBezTo>
                      <a:pt x="10626" y="21600"/>
                      <a:pt x="10648" y="21598"/>
                      <a:pt x="10672" y="21597"/>
                    </a:cubicBezTo>
                    <a:lnTo>
                      <a:pt x="18141" y="21600"/>
                    </a:lnTo>
                    <a:cubicBezTo>
                      <a:pt x="20051" y="21600"/>
                      <a:pt x="21600" y="18868"/>
                      <a:pt x="21600" y="15496"/>
                    </a:cubicBezTo>
                    <a:cubicBezTo>
                      <a:pt x="21600" y="12124"/>
                      <a:pt x="20051" y="9389"/>
                      <a:pt x="18141" y="9389"/>
                    </a:cubicBezTo>
                    <a:cubicBezTo>
                      <a:pt x="17627" y="9389"/>
                      <a:pt x="17139" y="9589"/>
                      <a:pt x="16701" y="9943"/>
                    </a:cubicBezTo>
                    <a:cubicBezTo>
                      <a:pt x="16453" y="4379"/>
                      <a:pt x="13819" y="0"/>
                      <a:pt x="10603" y="0"/>
                    </a:cubicBezTo>
                    <a:close/>
                  </a:path>
                </a:pathLst>
              </a:cu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sp>
            <p:nvSpPr>
              <p:cNvPr id="903" name="Line"/>
              <p:cNvSpPr/>
              <p:nvPr/>
            </p:nvSpPr>
            <p:spPr>
              <a:xfrm flipH="1" flipV="1">
                <a:off x="302922" y="248717"/>
                <a:ext cx="314058" cy="136579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sp>
            <p:nvSpPr>
              <p:cNvPr id="904" name="Line"/>
              <p:cNvSpPr/>
              <p:nvPr/>
            </p:nvSpPr>
            <p:spPr>
              <a:xfrm flipH="1" flipV="1">
                <a:off x="114158" y="374603"/>
                <a:ext cx="691586" cy="1"/>
              </a:xfrm>
              <a:prstGeom prst="line">
                <a:avLst/>
              </a:prstGeom>
              <a:noFill/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sp>
            <p:nvSpPr>
              <p:cNvPr id="905" name="Circle"/>
              <p:cNvSpPr/>
              <p:nvPr/>
            </p:nvSpPr>
            <p:spPr>
              <a:xfrm>
                <a:off x="762556" y="308832"/>
                <a:ext cx="103850" cy="103850"/>
              </a:xfrm>
              <a:prstGeom prst="ellipse">
                <a:avLst/>
              </a:prstGeom>
              <a:solidFill>
                <a:srgbClr val="DDDDDD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sp>
            <p:nvSpPr>
              <p:cNvPr id="906" name="Circle"/>
              <p:cNvSpPr/>
              <p:nvPr/>
            </p:nvSpPr>
            <p:spPr>
              <a:xfrm>
                <a:off x="547357" y="308832"/>
                <a:ext cx="103850" cy="103850"/>
              </a:xfrm>
              <a:prstGeom prst="ellipse">
                <a:avLst/>
              </a:prstGeom>
              <a:solidFill>
                <a:srgbClr val="DDDDDD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sp>
            <p:nvSpPr>
              <p:cNvPr id="907" name="Circle"/>
              <p:cNvSpPr/>
              <p:nvPr/>
            </p:nvSpPr>
            <p:spPr>
              <a:xfrm>
                <a:off x="586589" y="147288"/>
                <a:ext cx="103850" cy="103851"/>
              </a:xfrm>
              <a:prstGeom prst="ellipse">
                <a:avLst/>
              </a:prstGeom>
              <a:solidFill>
                <a:srgbClr val="DDDDDD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sp>
            <p:nvSpPr>
              <p:cNvPr id="908" name="Circle"/>
              <p:cNvSpPr/>
              <p:nvPr/>
            </p:nvSpPr>
            <p:spPr>
              <a:xfrm>
                <a:off x="227732" y="161135"/>
                <a:ext cx="103850" cy="103850"/>
              </a:xfrm>
              <a:prstGeom prst="ellipse">
                <a:avLst/>
              </a:prstGeom>
              <a:solidFill>
                <a:srgbClr val="DDDDDD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sp>
            <p:nvSpPr>
              <p:cNvPr id="909" name="Circle"/>
              <p:cNvSpPr/>
              <p:nvPr/>
            </p:nvSpPr>
            <p:spPr>
              <a:xfrm>
                <a:off x="53496" y="308832"/>
                <a:ext cx="103850" cy="103850"/>
              </a:xfrm>
              <a:prstGeom prst="ellipse">
                <a:avLst/>
              </a:prstGeom>
              <a:solidFill>
                <a:srgbClr val="DDDDDD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sp>
            <p:nvSpPr>
              <p:cNvPr id="910" name="Circle"/>
              <p:cNvSpPr/>
              <p:nvPr/>
            </p:nvSpPr>
            <p:spPr>
              <a:xfrm>
                <a:off x="410622" y="27424"/>
                <a:ext cx="103850" cy="103850"/>
              </a:xfrm>
              <a:prstGeom prst="ellipse">
                <a:avLst/>
              </a:prstGeom>
              <a:solidFill>
                <a:srgbClr val="DDDDDD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sp>
            <p:nvSpPr>
              <p:cNvPr id="911" name="Circle"/>
              <p:cNvSpPr/>
              <p:nvPr/>
            </p:nvSpPr>
            <p:spPr>
              <a:xfrm>
                <a:off x="300426" y="308832"/>
                <a:ext cx="103851" cy="103850"/>
              </a:xfrm>
              <a:prstGeom prst="ellipse">
                <a:avLst/>
              </a:prstGeom>
              <a:solidFill>
                <a:srgbClr val="DDDDDD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sp>
            <p:nvSpPr>
              <p:cNvPr id="912" name="Circle"/>
              <p:cNvSpPr/>
              <p:nvPr/>
            </p:nvSpPr>
            <p:spPr>
              <a:xfrm>
                <a:off x="410622" y="194597"/>
                <a:ext cx="103850" cy="103851"/>
              </a:xfrm>
              <a:prstGeom prst="ellipse">
                <a:avLst/>
              </a:prstGeom>
              <a:solidFill>
                <a:srgbClr val="DDDDDD"/>
              </a:solidFill>
              <a:ln w="3175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30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800"/>
                            </p:stCondLst>
                            <p:childTnLst>
                              <p:par>
                                <p:cTn id="13" presetID="10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9" presetClass="entr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30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"/>
                            </p:stCondLst>
                            <p:childTnLst>
                              <p:par>
                                <p:cTn id="26" presetID="10" presetClass="entr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9" presetClass="entr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30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00"/>
                            </p:stCondLst>
                            <p:childTnLst>
                              <p:par>
                                <p:cTn id="39" presetID="10" presetClass="entr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3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9" presetClass="entr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30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800"/>
                            </p:stCondLst>
                            <p:childTnLst>
                              <p:par>
                                <p:cTn id="52" presetID="10" presetClass="entr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8" grpId="1" animBg="1" advAuto="0"/>
      <p:bldP spid="882" grpId="7" animBg="1" advAuto="0"/>
      <p:bldP spid="886" grpId="4" animBg="1" advAuto="0"/>
      <p:bldP spid="890" grpId="10" animBg="1" advAuto="0"/>
      <p:bldP spid="891" grpId="2" animBg="1" advAuto="0"/>
      <p:bldP spid="892" grpId="5" animBg="1" advAuto="0"/>
      <p:bldP spid="893" grpId="8" animBg="1" advAuto="0"/>
      <p:bldP spid="894" grpId="11" animBg="1" advAuto="0"/>
      <p:bldP spid="896" grpId="12" animBg="1" advAuto="0"/>
      <p:bldP spid="897" grpId="6" animBg="1" advAuto="0"/>
      <p:bldP spid="898" grpId="9" animBg="1" advAuto="0"/>
      <p:bldP spid="899" grpId="3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egulatory Resources Can't Keep Up With Abuse"/>
          <p:cNvSpPr txBox="1">
            <a:spLocks noGrp="1"/>
          </p:cNvSpPr>
          <p:nvPr>
            <p:ph type="title"/>
          </p:nvPr>
        </p:nvSpPr>
        <p:spPr>
          <a:xfrm>
            <a:off x="457200" y="675085"/>
            <a:ext cx="8229600" cy="457201"/>
          </a:xfrm>
          <a:prstGeom prst="rect">
            <a:avLst/>
          </a:prstGeom>
        </p:spPr>
        <p:txBody>
          <a:bodyPr/>
          <a:lstStyle>
            <a:lvl1pPr defTabSz="777240">
              <a:defRPr sz="2125" b="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Regulatory Resources Can't Keep Up With Abuse</a:t>
            </a:r>
          </a:p>
        </p:txBody>
      </p:sp>
      <p:grpSp>
        <p:nvGrpSpPr>
          <p:cNvPr id="150" name="Group"/>
          <p:cNvGrpSpPr/>
          <p:nvPr/>
        </p:nvGrpSpPr>
        <p:grpSpPr>
          <a:xfrm>
            <a:off x="5851166" y="1799662"/>
            <a:ext cx="2219666" cy="858695"/>
            <a:chOff x="0" y="0"/>
            <a:chExt cx="2219664" cy="858694"/>
          </a:xfrm>
        </p:grpSpPr>
        <p:sp>
          <p:nvSpPr>
            <p:cNvPr id="140" name="INDUSTRY…"/>
            <p:cNvSpPr txBox="1"/>
            <p:nvPr/>
          </p:nvSpPr>
          <p:spPr>
            <a:xfrm>
              <a:off x="0" y="0"/>
              <a:ext cx="1849336" cy="8586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600">
                  <a:solidFill>
                    <a:srgbClr val="A7A7A7"/>
                  </a:solidFill>
                  <a:latin typeface="Avenir Book Oblique"/>
                  <a:ea typeface="Avenir Book Oblique"/>
                  <a:cs typeface="Avenir Book Oblique"/>
                  <a:sym typeface="Avenir Book Oblique"/>
                </a:defRPr>
              </a:pPr>
              <a:r>
                <a:t>INDUSTRY</a:t>
              </a:r>
            </a:p>
            <a:p>
              <a:r>
                <a:rPr b="1" i="1">
                  <a:solidFill>
                    <a:srgbClr val="E4372B"/>
                  </a:solidFill>
                </a:rPr>
                <a:t>TRACE</a:t>
              </a:r>
              <a:r>
                <a:rPr b="1" i="1"/>
                <a:t>BACK</a:t>
              </a:r>
              <a:r>
                <a:t> </a:t>
              </a:r>
            </a:p>
            <a:p>
              <a:pPr>
                <a:defRPr sz="1600">
                  <a:solidFill>
                    <a:srgbClr val="A7A7A7"/>
                  </a:solidFill>
                  <a:latin typeface="Avenir Book Oblique"/>
                  <a:ea typeface="Avenir Book Oblique"/>
                  <a:cs typeface="Avenir Book Oblique"/>
                  <a:sym typeface="Avenir Book Oblique"/>
                </a:defRPr>
              </a:pPr>
              <a:r>
                <a:t>GROUP</a:t>
              </a:r>
            </a:p>
          </p:txBody>
        </p:sp>
        <p:grpSp>
          <p:nvGrpSpPr>
            <p:cNvPr id="143" name="Group"/>
            <p:cNvGrpSpPr/>
            <p:nvPr/>
          </p:nvGrpSpPr>
          <p:grpSpPr>
            <a:xfrm>
              <a:off x="1905472" y="337116"/>
              <a:ext cx="169517" cy="206522"/>
              <a:chOff x="-189" y="0"/>
              <a:chExt cx="169515" cy="206520"/>
            </a:xfrm>
          </p:grpSpPr>
          <p:sp>
            <p:nvSpPr>
              <p:cNvPr id="141" name="Shape"/>
              <p:cNvSpPr/>
              <p:nvPr/>
            </p:nvSpPr>
            <p:spPr>
              <a:xfrm>
                <a:off x="-190" y="0"/>
                <a:ext cx="169517" cy="972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795" y="0"/>
                    </a:moveTo>
                    <a:lnTo>
                      <a:pt x="21600" y="426"/>
                    </a:lnTo>
                    <a:lnTo>
                      <a:pt x="7954" y="21171"/>
                    </a:lnTo>
                    <a:lnTo>
                      <a:pt x="0" y="21600"/>
                    </a:lnTo>
                    <a:lnTo>
                      <a:pt x="13795" y="0"/>
                    </a:lnTo>
                    <a:close/>
                  </a:path>
                </a:pathLst>
              </a:cu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sp>
            <p:nvSpPr>
              <p:cNvPr id="142" name="Shape"/>
              <p:cNvSpPr/>
              <p:nvPr/>
            </p:nvSpPr>
            <p:spPr>
              <a:xfrm rot="10800000" flipH="1">
                <a:off x="0" y="92627"/>
                <a:ext cx="134890" cy="1138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580" y="0"/>
                    </a:moveTo>
                    <a:lnTo>
                      <a:pt x="21600" y="191"/>
                    </a:lnTo>
                    <a:lnTo>
                      <a:pt x="9940" y="21600"/>
                    </a:lnTo>
                    <a:lnTo>
                      <a:pt x="0" y="21081"/>
                    </a:lnTo>
                    <a:lnTo>
                      <a:pt x="12580" y="0"/>
                    </a:lnTo>
                    <a:close/>
                  </a:path>
                </a:pathLst>
              </a:custGeom>
              <a:solidFill>
                <a:srgbClr val="A7A7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</p:grpSp>
        <p:grpSp>
          <p:nvGrpSpPr>
            <p:cNvPr id="146" name="Group"/>
            <p:cNvGrpSpPr/>
            <p:nvPr/>
          </p:nvGrpSpPr>
          <p:grpSpPr>
            <a:xfrm>
              <a:off x="2050149" y="337116"/>
              <a:ext cx="169516" cy="206522"/>
              <a:chOff x="-189" y="0"/>
              <a:chExt cx="169515" cy="206520"/>
            </a:xfrm>
          </p:grpSpPr>
          <p:sp>
            <p:nvSpPr>
              <p:cNvPr id="144" name="Shape"/>
              <p:cNvSpPr/>
              <p:nvPr/>
            </p:nvSpPr>
            <p:spPr>
              <a:xfrm>
                <a:off x="-190" y="0"/>
                <a:ext cx="169517" cy="972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795" y="0"/>
                    </a:moveTo>
                    <a:lnTo>
                      <a:pt x="21600" y="426"/>
                    </a:lnTo>
                    <a:lnTo>
                      <a:pt x="7954" y="21171"/>
                    </a:lnTo>
                    <a:lnTo>
                      <a:pt x="0" y="21600"/>
                    </a:lnTo>
                    <a:lnTo>
                      <a:pt x="13795" y="0"/>
                    </a:lnTo>
                    <a:close/>
                  </a:path>
                </a:pathLst>
              </a:cu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sp>
            <p:nvSpPr>
              <p:cNvPr id="145" name="Shape"/>
              <p:cNvSpPr/>
              <p:nvPr/>
            </p:nvSpPr>
            <p:spPr>
              <a:xfrm rot="10800000" flipH="1">
                <a:off x="0" y="92627"/>
                <a:ext cx="134890" cy="1138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580" y="0"/>
                    </a:moveTo>
                    <a:lnTo>
                      <a:pt x="21600" y="191"/>
                    </a:lnTo>
                    <a:lnTo>
                      <a:pt x="9940" y="21600"/>
                    </a:lnTo>
                    <a:lnTo>
                      <a:pt x="0" y="21081"/>
                    </a:lnTo>
                    <a:lnTo>
                      <a:pt x="12580" y="0"/>
                    </a:lnTo>
                    <a:close/>
                  </a:path>
                </a:pathLst>
              </a:custGeom>
              <a:solidFill>
                <a:srgbClr val="DDDDD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</p:grpSp>
        <p:grpSp>
          <p:nvGrpSpPr>
            <p:cNvPr id="149" name="Group"/>
            <p:cNvGrpSpPr/>
            <p:nvPr/>
          </p:nvGrpSpPr>
          <p:grpSpPr>
            <a:xfrm>
              <a:off x="1760796" y="337116"/>
              <a:ext cx="169516" cy="206522"/>
              <a:chOff x="-189" y="0"/>
              <a:chExt cx="169515" cy="206520"/>
            </a:xfrm>
          </p:grpSpPr>
          <p:sp>
            <p:nvSpPr>
              <p:cNvPr id="147" name="Shape"/>
              <p:cNvSpPr/>
              <p:nvPr/>
            </p:nvSpPr>
            <p:spPr>
              <a:xfrm>
                <a:off x="-190" y="0"/>
                <a:ext cx="169517" cy="972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3795" y="0"/>
                    </a:moveTo>
                    <a:lnTo>
                      <a:pt x="21600" y="426"/>
                    </a:lnTo>
                    <a:lnTo>
                      <a:pt x="7954" y="21171"/>
                    </a:lnTo>
                    <a:lnTo>
                      <a:pt x="0" y="21600"/>
                    </a:lnTo>
                    <a:lnTo>
                      <a:pt x="13795" y="0"/>
                    </a:lnTo>
                    <a:close/>
                  </a:path>
                </a:pathLst>
              </a:custGeom>
              <a:solidFill>
                <a:srgbClr val="53535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sp>
            <p:nvSpPr>
              <p:cNvPr id="148" name="Shape"/>
              <p:cNvSpPr/>
              <p:nvPr/>
            </p:nvSpPr>
            <p:spPr>
              <a:xfrm rot="10800000" flipH="1">
                <a:off x="0" y="92627"/>
                <a:ext cx="134890" cy="1138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580" y="0"/>
                    </a:moveTo>
                    <a:lnTo>
                      <a:pt x="21600" y="191"/>
                    </a:lnTo>
                    <a:lnTo>
                      <a:pt x="9940" y="21600"/>
                    </a:lnTo>
                    <a:lnTo>
                      <a:pt x="0" y="21081"/>
                    </a:lnTo>
                    <a:lnTo>
                      <a:pt x="12580" y="0"/>
                    </a:lnTo>
                    <a:close/>
                  </a:path>
                </a:pathLst>
              </a:custGeom>
              <a:solidFill>
                <a:srgbClr val="53535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</p:grpSp>
      </p:grpSp>
      <p:sp>
        <p:nvSpPr>
          <p:cNvPr id="151" name="Rectangle"/>
          <p:cNvSpPr/>
          <p:nvPr/>
        </p:nvSpPr>
        <p:spPr>
          <a:xfrm>
            <a:off x="5728793" y="1737346"/>
            <a:ext cx="2464415" cy="983327"/>
          </a:xfrm>
          <a:prstGeom prst="rect">
            <a:avLst/>
          </a:prstGeom>
          <a:ln w="50800">
            <a:solidFill>
              <a:srgbClr val="CC0001"/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grpSp>
        <p:nvGrpSpPr>
          <p:cNvPr id="154" name="Group"/>
          <p:cNvGrpSpPr/>
          <p:nvPr/>
        </p:nvGrpSpPr>
        <p:grpSpPr>
          <a:xfrm>
            <a:off x="4935820" y="3487522"/>
            <a:ext cx="3919107" cy="1293648"/>
            <a:chOff x="0" y="0"/>
            <a:chExt cx="3919106" cy="1293647"/>
          </a:xfrm>
        </p:grpSpPr>
        <p:sp>
          <p:nvSpPr>
            <p:cNvPr id="152" name="The Industry Traceback Group…"/>
            <p:cNvSpPr txBox="1"/>
            <p:nvPr/>
          </p:nvSpPr>
          <p:spPr>
            <a:xfrm>
              <a:off x="761049" y="0"/>
              <a:ext cx="3158058" cy="12936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600">
                  <a:latin typeface="Avenir Book"/>
                  <a:ea typeface="Avenir Book"/>
                  <a:cs typeface="Avenir Book"/>
                  <a:sym typeface="Avenir Book"/>
                </a:defRPr>
              </a:pPr>
              <a:r>
                <a:t>The Industry Traceback Group</a:t>
              </a:r>
            </a:p>
            <a:p>
              <a:pPr>
                <a:defRPr sz="1600">
                  <a:latin typeface="Avenir Book"/>
                  <a:ea typeface="Avenir Book"/>
                  <a:cs typeface="Avenir Book"/>
                  <a:sym typeface="Avenir Book"/>
                </a:defRPr>
              </a:pPr>
              <a:r>
                <a:t>Completes About</a:t>
              </a:r>
            </a:p>
            <a:p>
              <a:pPr>
                <a:defRPr sz="2500">
                  <a:solidFill>
                    <a:srgbClr val="CC0001"/>
                  </a:solidFill>
                  <a:latin typeface="Arial Black"/>
                  <a:ea typeface="Arial Black"/>
                  <a:cs typeface="Arial Black"/>
                  <a:sym typeface="Arial Black"/>
                </a:defRPr>
              </a:pPr>
              <a:r>
                <a:t>~ 300</a:t>
              </a:r>
            </a:p>
            <a:p>
              <a:pPr>
                <a:defRPr sz="1500">
                  <a:solidFill>
                    <a:srgbClr val="CC0001"/>
                  </a:solidFill>
                  <a:latin typeface="Avenir Heavy"/>
                  <a:ea typeface="Avenir Heavy"/>
                  <a:cs typeface="Avenir Heavy"/>
                  <a:sym typeface="Avenir Heavy"/>
                </a:defRPr>
              </a:pPr>
              <a:r>
                <a:t>TRACEBACKS PER MONTH</a:t>
              </a:r>
            </a:p>
          </p:txBody>
        </p:sp>
        <p:sp>
          <p:nvSpPr>
            <p:cNvPr id="153" name="Bar Chart"/>
            <p:cNvSpPr/>
            <p:nvPr/>
          </p:nvSpPr>
          <p:spPr>
            <a:xfrm>
              <a:off x="0" y="333919"/>
              <a:ext cx="627472" cy="625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lnTo>
                    <a:pt x="0" y="21404"/>
                  </a:lnTo>
                  <a:cubicBezTo>
                    <a:pt x="0" y="21511"/>
                    <a:pt x="87" y="21600"/>
                    <a:pt x="194" y="21600"/>
                  </a:cubicBezTo>
                  <a:lnTo>
                    <a:pt x="21406" y="21600"/>
                  </a:lnTo>
                  <a:cubicBezTo>
                    <a:pt x="21513" y="21600"/>
                    <a:pt x="21600" y="21511"/>
                    <a:pt x="21600" y="21404"/>
                  </a:cubicBezTo>
                  <a:lnTo>
                    <a:pt x="21600" y="20822"/>
                  </a:lnTo>
                  <a:cubicBezTo>
                    <a:pt x="21600" y="20715"/>
                    <a:pt x="21513" y="20628"/>
                    <a:pt x="21406" y="20628"/>
                  </a:cubicBezTo>
                  <a:lnTo>
                    <a:pt x="1163" y="20628"/>
                  </a:lnTo>
                  <a:cubicBezTo>
                    <a:pt x="1057" y="20628"/>
                    <a:pt x="970" y="20539"/>
                    <a:pt x="970" y="20432"/>
                  </a:cubicBezTo>
                  <a:lnTo>
                    <a:pt x="970" y="194"/>
                  </a:lnTo>
                  <a:cubicBezTo>
                    <a:pt x="970" y="87"/>
                    <a:pt x="883" y="0"/>
                    <a:pt x="776" y="0"/>
                  </a:cubicBezTo>
                  <a:lnTo>
                    <a:pt x="194" y="0"/>
                  </a:lnTo>
                  <a:close/>
                  <a:moveTo>
                    <a:pt x="16860" y="3004"/>
                  </a:moveTo>
                  <a:lnTo>
                    <a:pt x="16860" y="19065"/>
                  </a:lnTo>
                  <a:lnTo>
                    <a:pt x="19553" y="19065"/>
                  </a:lnTo>
                  <a:lnTo>
                    <a:pt x="19553" y="3004"/>
                  </a:lnTo>
                  <a:lnTo>
                    <a:pt x="16860" y="3004"/>
                  </a:lnTo>
                  <a:close/>
                  <a:moveTo>
                    <a:pt x="7272" y="6922"/>
                  </a:moveTo>
                  <a:lnTo>
                    <a:pt x="7272" y="19065"/>
                  </a:lnTo>
                  <a:lnTo>
                    <a:pt x="9965" y="19065"/>
                  </a:lnTo>
                  <a:lnTo>
                    <a:pt x="9965" y="6922"/>
                  </a:lnTo>
                  <a:lnTo>
                    <a:pt x="7272" y="6922"/>
                  </a:lnTo>
                  <a:close/>
                  <a:moveTo>
                    <a:pt x="12066" y="10127"/>
                  </a:moveTo>
                  <a:lnTo>
                    <a:pt x="12066" y="19065"/>
                  </a:lnTo>
                  <a:lnTo>
                    <a:pt x="14759" y="19065"/>
                  </a:lnTo>
                  <a:lnTo>
                    <a:pt x="14759" y="10127"/>
                  </a:lnTo>
                  <a:lnTo>
                    <a:pt x="12066" y="10127"/>
                  </a:lnTo>
                  <a:close/>
                  <a:moveTo>
                    <a:pt x="2478" y="15151"/>
                  </a:moveTo>
                  <a:lnTo>
                    <a:pt x="2478" y="19065"/>
                  </a:lnTo>
                  <a:lnTo>
                    <a:pt x="5171" y="19065"/>
                  </a:lnTo>
                  <a:lnTo>
                    <a:pt x="5171" y="15151"/>
                  </a:lnTo>
                  <a:lnTo>
                    <a:pt x="2478" y="15151"/>
                  </a:lnTo>
                  <a:close/>
                </a:path>
              </a:pathLst>
            </a:custGeom>
            <a:solidFill>
              <a:srgbClr val="A7A7A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</p:grpSp>
      <p:grpSp>
        <p:nvGrpSpPr>
          <p:cNvPr id="157" name="Group"/>
          <p:cNvGrpSpPr/>
          <p:nvPr/>
        </p:nvGrpSpPr>
        <p:grpSpPr>
          <a:xfrm>
            <a:off x="914329" y="3487522"/>
            <a:ext cx="3762696" cy="1230243"/>
            <a:chOff x="0" y="0"/>
            <a:chExt cx="3762694" cy="1230242"/>
          </a:xfrm>
        </p:grpSpPr>
        <p:sp>
          <p:nvSpPr>
            <p:cNvPr id="155" name="Federal Communications Commission Reports…"/>
            <p:cNvSpPr txBox="1"/>
            <p:nvPr/>
          </p:nvSpPr>
          <p:spPr>
            <a:xfrm>
              <a:off x="691253" y="0"/>
              <a:ext cx="3071442" cy="123024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600">
                  <a:latin typeface="Avenir Book"/>
                  <a:ea typeface="Avenir Book"/>
                  <a:cs typeface="Avenir Book"/>
                  <a:sym typeface="Avenir Book"/>
                </a:defRPr>
              </a:pPr>
              <a:r>
                <a:t>Federal Communications Commission Reports</a:t>
              </a:r>
            </a:p>
            <a:p>
              <a:pPr>
                <a:defRPr sz="2500">
                  <a:solidFill>
                    <a:srgbClr val="CC0001"/>
                  </a:solidFill>
                  <a:latin typeface="Arial Black"/>
                  <a:ea typeface="Arial Black"/>
                  <a:cs typeface="Arial Black"/>
                  <a:sym typeface="Arial Black"/>
                </a:defRPr>
              </a:pPr>
              <a:r>
                <a:t>~ 4 billion</a:t>
              </a:r>
            </a:p>
            <a:p>
              <a:pPr>
                <a:defRPr sz="1500">
                  <a:solidFill>
                    <a:srgbClr val="CC0001"/>
                  </a:solidFill>
                  <a:latin typeface="Avenir Heavy"/>
                  <a:ea typeface="Avenir Heavy"/>
                  <a:cs typeface="Avenir Heavy"/>
                  <a:sym typeface="Avenir Heavy"/>
                </a:defRPr>
              </a:pPr>
              <a:r>
                <a:t>ROBOCALLS PER MONTH</a:t>
              </a:r>
            </a:p>
          </p:txBody>
        </p:sp>
        <p:sp>
          <p:nvSpPr>
            <p:cNvPr id="156" name="Phone"/>
            <p:cNvSpPr/>
            <p:nvPr/>
          </p:nvSpPr>
          <p:spPr>
            <a:xfrm>
              <a:off x="0" y="309974"/>
              <a:ext cx="610262" cy="610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9" h="21372" extrusionOk="0">
                  <a:moveTo>
                    <a:pt x="4456" y="0"/>
                  </a:moveTo>
                  <a:cubicBezTo>
                    <a:pt x="4319" y="3"/>
                    <a:pt x="4182" y="47"/>
                    <a:pt x="4065" y="134"/>
                  </a:cubicBezTo>
                  <a:lnTo>
                    <a:pt x="2615" y="1212"/>
                  </a:lnTo>
                  <a:lnTo>
                    <a:pt x="6378" y="6378"/>
                  </a:lnTo>
                  <a:lnTo>
                    <a:pt x="7829" y="5299"/>
                  </a:lnTo>
                  <a:cubicBezTo>
                    <a:pt x="8140" y="5067"/>
                    <a:pt x="8206" y="4624"/>
                    <a:pt x="7975" y="4311"/>
                  </a:cubicBezTo>
                  <a:lnTo>
                    <a:pt x="5072" y="311"/>
                  </a:lnTo>
                  <a:cubicBezTo>
                    <a:pt x="4920" y="104"/>
                    <a:pt x="4686" y="-4"/>
                    <a:pt x="4456" y="0"/>
                  </a:cubicBezTo>
                  <a:close/>
                  <a:moveTo>
                    <a:pt x="2209" y="1514"/>
                  </a:moveTo>
                  <a:cubicBezTo>
                    <a:pt x="2209" y="1514"/>
                    <a:pt x="-223" y="3454"/>
                    <a:pt x="16" y="7120"/>
                  </a:cubicBezTo>
                  <a:cubicBezTo>
                    <a:pt x="16" y="7120"/>
                    <a:pt x="1473" y="11065"/>
                    <a:pt x="5867" y="15478"/>
                  </a:cubicBezTo>
                  <a:cubicBezTo>
                    <a:pt x="10261" y="19891"/>
                    <a:pt x="14189" y="21356"/>
                    <a:pt x="14189" y="21356"/>
                  </a:cubicBezTo>
                  <a:cubicBezTo>
                    <a:pt x="17838" y="21596"/>
                    <a:pt x="19772" y="19154"/>
                    <a:pt x="19772" y="19154"/>
                  </a:cubicBezTo>
                  <a:lnTo>
                    <a:pt x="14628" y="15374"/>
                  </a:lnTo>
                  <a:cubicBezTo>
                    <a:pt x="13735" y="16397"/>
                    <a:pt x="12393" y="16575"/>
                    <a:pt x="11402" y="15580"/>
                  </a:cubicBezTo>
                  <a:lnTo>
                    <a:pt x="5767" y="9920"/>
                  </a:lnTo>
                  <a:cubicBezTo>
                    <a:pt x="4776" y="8925"/>
                    <a:pt x="4954" y="7577"/>
                    <a:pt x="5972" y="6680"/>
                  </a:cubicBezTo>
                  <a:lnTo>
                    <a:pt x="2209" y="1514"/>
                  </a:lnTo>
                  <a:close/>
                  <a:moveTo>
                    <a:pt x="16463" y="13230"/>
                  </a:moveTo>
                  <a:cubicBezTo>
                    <a:pt x="16285" y="13257"/>
                    <a:pt x="16117" y="13351"/>
                    <a:pt x="16002" y="13508"/>
                  </a:cubicBezTo>
                  <a:lnTo>
                    <a:pt x="14929" y="14965"/>
                  </a:lnTo>
                  <a:lnTo>
                    <a:pt x="20071" y="18746"/>
                  </a:lnTo>
                  <a:lnTo>
                    <a:pt x="21146" y="17289"/>
                  </a:lnTo>
                  <a:cubicBezTo>
                    <a:pt x="21377" y="16976"/>
                    <a:pt x="21297" y="16523"/>
                    <a:pt x="20968" y="16278"/>
                  </a:cubicBezTo>
                  <a:lnTo>
                    <a:pt x="16985" y="13361"/>
                  </a:lnTo>
                  <a:cubicBezTo>
                    <a:pt x="16829" y="13245"/>
                    <a:pt x="16641" y="13204"/>
                    <a:pt x="16463" y="13230"/>
                  </a:cubicBezTo>
                  <a:close/>
                </a:path>
              </a:pathLst>
            </a:custGeom>
            <a:solidFill>
              <a:srgbClr val="A7A7A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</p:grpSp>
      <p:grpSp>
        <p:nvGrpSpPr>
          <p:cNvPr id="170" name="Group"/>
          <p:cNvGrpSpPr/>
          <p:nvPr/>
        </p:nvGrpSpPr>
        <p:grpSpPr>
          <a:xfrm>
            <a:off x="1011805" y="1799520"/>
            <a:ext cx="4494591" cy="1241372"/>
            <a:chOff x="0" y="-141"/>
            <a:chExt cx="4494590" cy="1241370"/>
          </a:xfrm>
        </p:grpSpPr>
        <p:grpSp>
          <p:nvGrpSpPr>
            <p:cNvPr id="160" name="Group"/>
            <p:cNvGrpSpPr/>
            <p:nvPr/>
          </p:nvGrpSpPr>
          <p:grpSpPr>
            <a:xfrm>
              <a:off x="0" y="35718"/>
              <a:ext cx="808940" cy="1169794"/>
              <a:chOff x="0" y="0"/>
              <a:chExt cx="808939" cy="1169792"/>
            </a:xfrm>
          </p:grpSpPr>
          <p:pic>
            <p:nvPicPr>
              <p:cNvPr id="158" name="fcc-logo-blue-2020.png" descr="fcc-logo-blue-2020.png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28827" y="0"/>
                <a:ext cx="751364" cy="631145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59" name="Federal…"/>
              <p:cNvSpPr txBox="1"/>
              <p:nvPr/>
            </p:nvSpPr>
            <p:spPr>
              <a:xfrm>
                <a:off x="0" y="750692"/>
                <a:ext cx="808940" cy="419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/>
              <a:p>
                <a:pPr algn="ctr">
                  <a:defRPr sz="800">
                    <a:solidFill>
                      <a:srgbClr val="535353"/>
                    </a:solidFill>
                    <a:latin typeface="Avenir Medium"/>
                    <a:ea typeface="Avenir Medium"/>
                    <a:cs typeface="Avenir Medium"/>
                    <a:sym typeface="Avenir Medium"/>
                  </a:defRPr>
                </a:pPr>
                <a:r>
                  <a:t>Federal </a:t>
                </a:r>
              </a:p>
              <a:p>
                <a:pPr algn="ctr">
                  <a:defRPr sz="800">
                    <a:solidFill>
                      <a:srgbClr val="535353"/>
                    </a:solidFill>
                    <a:latin typeface="Avenir Medium"/>
                    <a:ea typeface="Avenir Medium"/>
                    <a:cs typeface="Avenir Medium"/>
                    <a:sym typeface="Avenir Medium"/>
                  </a:defRPr>
                </a:pPr>
                <a:r>
                  <a:t>Communications </a:t>
                </a:r>
              </a:p>
              <a:p>
                <a:pPr algn="ctr">
                  <a:defRPr sz="800">
                    <a:solidFill>
                      <a:srgbClr val="535353"/>
                    </a:solidFill>
                    <a:latin typeface="Avenir Medium"/>
                    <a:ea typeface="Avenir Medium"/>
                    <a:cs typeface="Avenir Medium"/>
                    <a:sym typeface="Avenir Medium"/>
                  </a:defRPr>
                </a:pPr>
                <a:r>
                  <a:t>Commission </a:t>
                </a:r>
              </a:p>
            </p:txBody>
          </p:sp>
        </p:grpSp>
        <p:grpSp>
          <p:nvGrpSpPr>
            <p:cNvPr id="163" name="Group"/>
            <p:cNvGrpSpPr/>
            <p:nvPr/>
          </p:nvGrpSpPr>
          <p:grpSpPr>
            <a:xfrm>
              <a:off x="1298387" y="0"/>
              <a:ext cx="731894" cy="1220224"/>
              <a:chOff x="0" y="0"/>
              <a:chExt cx="731893" cy="1220223"/>
            </a:xfrm>
          </p:grpSpPr>
          <p:pic>
            <p:nvPicPr>
              <p:cNvPr id="161" name="ftc-logo.jpg" descr="ftc-logo.jp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731894" cy="731894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62" name="Federal…"/>
              <p:cNvSpPr txBox="1"/>
              <p:nvPr/>
            </p:nvSpPr>
            <p:spPr>
              <a:xfrm>
                <a:off x="65058" y="801123"/>
                <a:ext cx="601777" cy="419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/>
              <a:p>
                <a:pPr algn="ctr">
                  <a:defRPr sz="800">
                    <a:solidFill>
                      <a:srgbClr val="535353"/>
                    </a:solidFill>
                    <a:latin typeface="Avenir Medium"/>
                    <a:ea typeface="Avenir Medium"/>
                    <a:cs typeface="Avenir Medium"/>
                    <a:sym typeface="Avenir Medium"/>
                  </a:defRPr>
                </a:pPr>
                <a:r>
                  <a:t>Federal </a:t>
                </a:r>
              </a:p>
              <a:p>
                <a:pPr algn="ctr">
                  <a:defRPr sz="800">
                    <a:solidFill>
                      <a:srgbClr val="535353"/>
                    </a:solidFill>
                    <a:latin typeface="Avenir Medium"/>
                    <a:ea typeface="Avenir Medium"/>
                    <a:cs typeface="Avenir Medium"/>
                    <a:sym typeface="Avenir Medium"/>
                  </a:defRPr>
                </a:pPr>
                <a:r>
                  <a:t>Trade </a:t>
                </a:r>
              </a:p>
              <a:p>
                <a:pPr algn="ctr">
                  <a:defRPr sz="800">
                    <a:solidFill>
                      <a:srgbClr val="535353"/>
                    </a:solidFill>
                    <a:latin typeface="Avenir Medium"/>
                    <a:ea typeface="Avenir Medium"/>
                    <a:cs typeface="Avenir Medium"/>
                    <a:sym typeface="Avenir Medium"/>
                  </a:defRPr>
                </a:pPr>
                <a:r>
                  <a:t>Commission </a:t>
                </a:r>
              </a:p>
            </p:txBody>
          </p:sp>
        </p:grpSp>
        <p:grpSp>
          <p:nvGrpSpPr>
            <p:cNvPr id="166" name="Group"/>
            <p:cNvGrpSpPr/>
            <p:nvPr/>
          </p:nvGrpSpPr>
          <p:grpSpPr>
            <a:xfrm>
              <a:off x="2519728" y="-142"/>
              <a:ext cx="743876" cy="1226590"/>
              <a:chOff x="0" y="-141"/>
              <a:chExt cx="743874" cy="1226588"/>
            </a:xfrm>
          </p:grpSpPr>
          <p:pic>
            <p:nvPicPr>
              <p:cNvPr id="164" name="doj-logo.svg" descr="doj-logo.svg"/>
              <p:cNvPicPr>
                <a:picLocks noChangeAspect="1"/>
              </p:cNvPicPr>
              <p:nvPr/>
            </p:nvPicPr>
            <p:blipFill>
              <a:blip r:embed="rId5"/>
              <a:srcRect l="136" t="122" r="125" b="38"/>
              <a:stretch>
                <a:fillRect/>
              </a:stretch>
            </p:blipFill>
            <p:spPr>
              <a:xfrm>
                <a:off x="-1" y="-142"/>
                <a:ext cx="743876" cy="7446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63" h="21561" extrusionOk="0">
                    <a:moveTo>
                      <a:pt x="10412" y="39"/>
                    </a:moveTo>
                    <a:cubicBezTo>
                      <a:pt x="10280" y="-16"/>
                      <a:pt x="9944" y="8"/>
                      <a:pt x="9768" y="85"/>
                    </a:cubicBezTo>
                    <a:cubicBezTo>
                      <a:pt x="9659" y="132"/>
                      <a:pt x="9613" y="132"/>
                      <a:pt x="9526" y="108"/>
                    </a:cubicBezTo>
                    <a:cubicBezTo>
                      <a:pt x="9380" y="68"/>
                      <a:pt x="9131" y="109"/>
                      <a:pt x="8882" y="211"/>
                    </a:cubicBezTo>
                    <a:cubicBezTo>
                      <a:pt x="8835" y="230"/>
                      <a:pt x="8691" y="255"/>
                      <a:pt x="8560" y="257"/>
                    </a:cubicBezTo>
                    <a:cubicBezTo>
                      <a:pt x="8356" y="261"/>
                      <a:pt x="8296" y="264"/>
                      <a:pt x="8146" y="338"/>
                    </a:cubicBezTo>
                    <a:cubicBezTo>
                      <a:pt x="8032" y="393"/>
                      <a:pt x="7906" y="436"/>
                      <a:pt x="7812" y="441"/>
                    </a:cubicBezTo>
                    <a:cubicBezTo>
                      <a:pt x="7634" y="450"/>
                      <a:pt x="7420" y="515"/>
                      <a:pt x="7306" y="602"/>
                    </a:cubicBezTo>
                    <a:cubicBezTo>
                      <a:pt x="7254" y="641"/>
                      <a:pt x="7158" y="682"/>
                      <a:pt x="7064" y="694"/>
                    </a:cubicBezTo>
                    <a:cubicBezTo>
                      <a:pt x="6830" y="723"/>
                      <a:pt x="6563" y="822"/>
                      <a:pt x="6443" y="935"/>
                    </a:cubicBezTo>
                    <a:cubicBezTo>
                      <a:pt x="6401" y="974"/>
                      <a:pt x="6318" y="1015"/>
                      <a:pt x="6247" y="1027"/>
                    </a:cubicBezTo>
                    <a:cubicBezTo>
                      <a:pt x="6065" y="1058"/>
                      <a:pt x="5794" y="1191"/>
                      <a:pt x="5684" y="1303"/>
                    </a:cubicBezTo>
                    <a:cubicBezTo>
                      <a:pt x="5618" y="1369"/>
                      <a:pt x="5525" y="1422"/>
                      <a:pt x="5396" y="1464"/>
                    </a:cubicBezTo>
                    <a:cubicBezTo>
                      <a:pt x="5195" y="1529"/>
                      <a:pt x="4980" y="1662"/>
                      <a:pt x="4924" y="1763"/>
                    </a:cubicBezTo>
                    <a:cubicBezTo>
                      <a:pt x="4906" y="1796"/>
                      <a:pt x="4831" y="1855"/>
                      <a:pt x="4752" y="1889"/>
                    </a:cubicBezTo>
                    <a:cubicBezTo>
                      <a:pt x="4468" y="2012"/>
                      <a:pt x="4412" y="2045"/>
                      <a:pt x="4326" y="2153"/>
                    </a:cubicBezTo>
                    <a:cubicBezTo>
                      <a:pt x="4183" y="2332"/>
                      <a:pt x="4069" y="2425"/>
                      <a:pt x="3969" y="2452"/>
                    </a:cubicBezTo>
                    <a:cubicBezTo>
                      <a:pt x="3829" y="2491"/>
                      <a:pt x="3701" y="2604"/>
                      <a:pt x="3613" y="2762"/>
                    </a:cubicBezTo>
                    <a:cubicBezTo>
                      <a:pt x="3550" y="2874"/>
                      <a:pt x="3498" y="2915"/>
                      <a:pt x="3383" y="2969"/>
                    </a:cubicBezTo>
                    <a:cubicBezTo>
                      <a:pt x="3224" y="3044"/>
                      <a:pt x="3055" y="3217"/>
                      <a:pt x="3003" y="3360"/>
                    </a:cubicBezTo>
                    <a:cubicBezTo>
                      <a:pt x="2980" y="3422"/>
                      <a:pt x="2920" y="3484"/>
                      <a:pt x="2807" y="3555"/>
                    </a:cubicBezTo>
                    <a:cubicBezTo>
                      <a:pt x="2647" y="3657"/>
                      <a:pt x="2519" y="3833"/>
                      <a:pt x="2451" y="4015"/>
                    </a:cubicBezTo>
                    <a:cubicBezTo>
                      <a:pt x="2434" y="4060"/>
                      <a:pt x="2339" y="4155"/>
                      <a:pt x="2244" y="4233"/>
                    </a:cubicBezTo>
                    <a:cubicBezTo>
                      <a:pt x="2076" y="4370"/>
                      <a:pt x="1910" y="4614"/>
                      <a:pt x="1910" y="4727"/>
                    </a:cubicBezTo>
                    <a:cubicBezTo>
                      <a:pt x="1910" y="4775"/>
                      <a:pt x="1881" y="4806"/>
                      <a:pt x="1714" y="4946"/>
                    </a:cubicBezTo>
                    <a:cubicBezTo>
                      <a:pt x="1599" y="5042"/>
                      <a:pt x="1537" y="5153"/>
                      <a:pt x="1473" y="5382"/>
                    </a:cubicBezTo>
                    <a:cubicBezTo>
                      <a:pt x="1438" y="5508"/>
                      <a:pt x="1405" y="5574"/>
                      <a:pt x="1323" y="5647"/>
                    </a:cubicBezTo>
                    <a:cubicBezTo>
                      <a:pt x="1185" y="5771"/>
                      <a:pt x="1108" y="5913"/>
                      <a:pt x="1082" y="6106"/>
                    </a:cubicBezTo>
                    <a:cubicBezTo>
                      <a:pt x="1057" y="6290"/>
                      <a:pt x="1013" y="6376"/>
                      <a:pt x="898" y="6486"/>
                    </a:cubicBezTo>
                    <a:cubicBezTo>
                      <a:pt x="801" y="6578"/>
                      <a:pt x="775" y="6665"/>
                      <a:pt x="748" y="6899"/>
                    </a:cubicBezTo>
                    <a:cubicBezTo>
                      <a:pt x="734" y="7020"/>
                      <a:pt x="697" y="7100"/>
                      <a:pt x="621" y="7210"/>
                    </a:cubicBezTo>
                    <a:cubicBezTo>
                      <a:pt x="508" y="7375"/>
                      <a:pt x="467" y="7516"/>
                      <a:pt x="472" y="7715"/>
                    </a:cubicBezTo>
                    <a:cubicBezTo>
                      <a:pt x="475" y="7823"/>
                      <a:pt x="458" y="7890"/>
                      <a:pt x="368" y="8060"/>
                    </a:cubicBezTo>
                    <a:cubicBezTo>
                      <a:pt x="258" y="8269"/>
                      <a:pt x="247" y="8280"/>
                      <a:pt x="253" y="8531"/>
                    </a:cubicBezTo>
                    <a:cubicBezTo>
                      <a:pt x="259" y="8760"/>
                      <a:pt x="253" y="8802"/>
                      <a:pt x="184" y="8945"/>
                    </a:cubicBezTo>
                    <a:cubicBezTo>
                      <a:pt x="103" y="9114"/>
                      <a:pt x="90" y="9304"/>
                      <a:pt x="138" y="9473"/>
                    </a:cubicBezTo>
                    <a:cubicBezTo>
                      <a:pt x="159" y="9545"/>
                      <a:pt x="148" y="9602"/>
                      <a:pt x="104" y="9726"/>
                    </a:cubicBezTo>
                    <a:cubicBezTo>
                      <a:pt x="14" y="9979"/>
                      <a:pt x="3" y="10120"/>
                      <a:pt x="35" y="10312"/>
                    </a:cubicBezTo>
                    <a:cubicBezTo>
                      <a:pt x="55" y="10435"/>
                      <a:pt x="56" y="10533"/>
                      <a:pt x="35" y="10634"/>
                    </a:cubicBezTo>
                    <a:cubicBezTo>
                      <a:pt x="-8" y="10835"/>
                      <a:pt x="-14" y="11140"/>
                      <a:pt x="35" y="11278"/>
                    </a:cubicBezTo>
                    <a:cubicBezTo>
                      <a:pt x="64" y="11361"/>
                      <a:pt x="77" y="11411"/>
                      <a:pt x="58" y="11461"/>
                    </a:cubicBezTo>
                    <a:cubicBezTo>
                      <a:pt x="-1" y="11617"/>
                      <a:pt x="55" y="12134"/>
                      <a:pt x="138" y="12185"/>
                    </a:cubicBezTo>
                    <a:cubicBezTo>
                      <a:pt x="151" y="12193"/>
                      <a:pt x="153" y="12267"/>
                      <a:pt x="138" y="12346"/>
                    </a:cubicBezTo>
                    <a:cubicBezTo>
                      <a:pt x="108" y="12512"/>
                      <a:pt x="157" y="12801"/>
                      <a:pt x="253" y="12967"/>
                    </a:cubicBezTo>
                    <a:cubicBezTo>
                      <a:pt x="295" y="13039"/>
                      <a:pt x="312" y="13085"/>
                      <a:pt x="299" y="13162"/>
                    </a:cubicBezTo>
                    <a:cubicBezTo>
                      <a:pt x="272" y="13330"/>
                      <a:pt x="352" y="13623"/>
                      <a:pt x="483" y="13817"/>
                    </a:cubicBezTo>
                    <a:cubicBezTo>
                      <a:pt x="518" y="13869"/>
                      <a:pt x="529" y="13939"/>
                      <a:pt x="529" y="14059"/>
                    </a:cubicBezTo>
                    <a:cubicBezTo>
                      <a:pt x="529" y="14239"/>
                      <a:pt x="605" y="14422"/>
                      <a:pt x="748" y="14610"/>
                    </a:cubicBezTo>
                    <a:cubicBezTo>
                      <a:pt x="788" y="14663"/>
                      <a:pt x="817" y="14735"/>
                      <a:pt x="817" y="14794"/>
                    </a:cubicBezTo>
                    <a:cubicBezTo>
                      <a:pt x="817" y="14973"/>
                      <a:pt x="891" y="15177"/>
                      <a:pt x="1036" y="15357"/>
                    </a:cubicBezTo>
                    <a:cubicBezTo>
                      <a:pt x="1130" y="15475"/>
                      <a:pt x="1185" y="15555"/>
                      <a:pt x="1185" y="15610"/>
                    </a:cubicBezTo>
                    <a:cubicBezTo>
                      <a:pt x="1185" y="15729"/>
                      <a:pt x="1305" y="15972"/>
                      <a:pt x="1461" y="16139"/>
                    </a:cubicBezTo>
                    <a:cubicBezTo>
                      <a:pt x="1566" y="16250"/>
                      <a:pt x="1599" y="16300"/>
                      <a:pt x="1599" y="16368"/>
                    </a:cubicBezTo>
                    <a:cubicBezTo>
                      <a:pt x="1599" y="16489"/>
                      <a:pt x="1769" y="16752"/>
                      <a:pt x="1898" y="16839"/>
                    </a:cubicBezTo>
                    <a:cubicBezTo>
                      <a:pt x="1964" y="16884"/>
                      <a:pt x="2026" y="16965"/>
                      <a:pt x="2060" y="17046"/>
                    </a:cubicBezTo>
                    <a:cubicBezTo>
                      <a:pt x="2170" y="17313"/>
                      <a:pt x="2302" y="17486"/>
                      <a:pt x="2451" y="17563"/>
                    </a:cubicBezTo>
                    <a:cubicBezTo>
                      <a:pt x="2497" y="17588"/>
                      <a:pt x="2545" y="17650"/>
                      <a:pt x="2577" y="17736"/>
                    </a:cubicBezTo>
                    <a:cubicBezTo>
                      <a:pt x="2636" y="17893"/>
                      <a:pt x="2826" y="18109"/>
                      <a:pt x="2980" y="18184"/>
                    </a:cubicBezTo>
                    <a:cubicBezTo>
                      <a:pt x="3045" y="18216"/>
                      <a:pt x="3115" y="18278"/>
                      <a:pt x="3141" y="18333"/>
                    </a:cubicBezTo>
                    <a:cubicBezTo>
                      <a:pt x="3214" y="18487"/>
                      <a:pt x="3411" y="18678"/>
                      <a:pt x="3567" y="18747"/>
                    </a:cubicBezTo>
                    <a:cubicBezTo>
                      <a:pt x="3647" y="18783"/>
                      <a:pt x="3732" y="18839"/>
                      <a:pt x="3751" y="18873"/>
                    </a:cubicBezTo>
                    <a:cubicBezTo>
                      <a:pt x="3847" y="19053"/>
                      <a:pt x="4195" y="19345"/>
                      <a:pt x="4314" y="19345"/>
                    </a:cubicBezTo>
                    <a:cubicBezTo>
                      <a:pt x="4334" y="19345"/>
                      <a:pt x="4422" y="19423"/>
                      <a:pt x="4510" y="19517"/>
                    </a:cubicBezTo>
                    <a:cubicBezTo>
                      <a:pt x="4666" y="19682"/>
                      <a:pt x="4897" y="19827"/>
                      <a:pt x="5016" y="19827"/>
                    </a:cubicBezTo>
                    <a:cubicBezTo>
                      <a:pt x="5046" y="19827"/>
                      <a:pt x="5142" y="19893"/>
                      <a:pt x="5223" y="19977"/>
                    </a:cubicBezTo>
                    <a:cubicBezTo>
                      <a:pt x="5370" y="20126"/>
                      <a:pt x="5598" y="20252"/>
                      <a:pt x="5741" y="20252"/>
                    </a:cubicBezTo>
                    <a:cubicBezTo>
                      <a:pt x="5773" y="20252"/>
                      <a:pt x="5862" y="20294"/>
                      <a:pt x="5937" y="20356"/>
                    </a:cubicBezTo>
                    <a:cubicBezTo>
                      <a:pt x="6096" y="20489"/>
                      <a:pt x="6271" y="20570"/>
                      <a:pt x="6454" y="20597"/>
                    </a:cubicBezTo>
                    <a:cubicBezTo>
                      <a:pt x="6527" y="20608"/>
                      <a:pt x="6596" y="20643"/>
                      <a:pt x="6615" y="20666"/>
                    </a:cubicBezTo>
                    <a:cubicBezTo>
                      <a:pt x="6730" y="20805"/>
                      <a:pt x="7020" y="20918"/>
                      <a:pt x="7237" y="20919"/>
                    </a:cubicBezTo>
                    <a:cubicBezTo>
                      <a:pt x="7331" y="20919"/>
                      <a:pt x="7403" y="20937"/>
                      <a:pt x="7478" y="20988"/>
                    </a:cubicBezTo>
                    <a:cubicBezTo>
                      <a:pt x="7615" y="21081"/>
                      <a:pt x="7859" y="21157"/>
                      <a:pt x="8053" y="21160"/>
                    </a:cubicBezTo>
                    <a:cubicBezTo>
                      <a:pt x="8161" y="21162"/>
                      <a:pt x="8238" y="21187"/>
                      <a:pt x="8307" y="21229"/>
                    </a:cubicBezTo>
                    <a:cubicBezTo>
                      <a:pt x="8459" y="21323"/>
                      <a:pt x="8716" y="21369"/>
                      <a:pt x="8882" y="21344"/>
                    </a:cubicBezTo>
                    <a:cubicBezTo>
                      <a:pt x="9001" y="21326"/>
                      <a:pt x="9034" y="21334"/>
                      <a:pt x="9135" y="21390"/>
                    </a:cubicBezTo>
                    <a:cubicBezTo>
                      <a:pt x="9272" y="21466"/>
                      <a:pt x="9608" y="21502"/>
                      <a:pt x="9768" y="21459"/>
                    </a:cubicBezTo>
                    <a:cubicBezTo>
                      <a:pt x="9841" y="21439"/>
                      <a:pt x="9883" y="21453"/>
                      <a:pt x="9929" y="21482"/>
                    </a:cubicBezTo>
                    <a:cubicBezTo>
                      <a:pt x="9963" y="21504"/>
                      <a:pt x="10050" y="21526"/>
                      <a:pt x="10124" y="21540"/>
                    </a:cubicBezTo>
                    <a:cubicBezTo>
                      <a:pt x="10284" y="21568"/>
                      <a:pt x="10562" y="21559"/>
                      <a:pt x="10642" y="21517"/>
                    </a:cubicBezTo>
                    <a:cubicBezTo>
                      <a:pt x="10685" y="21494"/>
                      <a:pt x="10731" y="21492"/>
                      <a:pt x="10826" y="21528"/>
                    </a:cubicBezTo>
                    <a:cubicBezTo>
                      <a:pt x="10973" y="21584"/>
                      <a:pt x="11262" y="21566"/>
                      <a:pt x="11436" y="21494"/>
                    </a:cubicBezTo>
                    <a:cubicBezTo>
                      <a:pt x="11523" y="21457"/>
                      <a:pt x="11571" y="21455"/>
                      <a:pt x="11700" y="21482"/>
                    </a:cubicBezTo>
                    <a:cubicBezTo>
                      <a:pt x="11883" y="21520"/>
                      <a:pt x="12065" y="21504"/>
                      <a:pt x="12241" y="21425"/>
                    </a:cubicBezTo>
                    <a:cubicBezTo>
                      <a:pt x="12344" y="21378"/>
                      <a:pt x="12420" y="21363"/>
                      <a:pt x="12644" y="21367"/>
                    </a:cubicBezTo>
                    <a:cubicBezTo>
                      <a:pt x="12902" y="21372"/>
                      <a:pt x="12931" y="21368"/>
                      <a:pt x="13081" y="21287"/>
                    </a:cubicBezTo>
                    <a:cubicBezTo>
                      <a:pt x="13218" y="21212"/>
                      <a:pt x="13265" y="21207"/>
                      <a:pt x="13449" y="21206"/>
                    </a:cubicBezTo>
                    <a:cubicBezTo>
                      <a:pt x="13677" y="21206"/>
                      <a:pt x="13840" y="21154"/>
                      <a:pt x="14013" y="21022"/>
                    </a:cubicBezTo>
                    <a:cubicBezTo>
                      <a:pt x="14085" y="20968"/>
                      <a:pt x="14138" y="20953"/>
                      <a:pt x="14266" y="20953"/>
                    </a:cubicBezTo>
                    <a:cubicBezTo>
                      <a:pt x="14452" y="20953"/>
                      <a:pt x="14599" y="20883"/>
                      <a:pt x="14772" y="20735"/>
                    </a:cubicBezTo>
                    <a:cubicBezTo>
                      <a:pt x="14835" y="20682"/>
                      <a:pt x="14889" y="20645"/>
                      <a:pt x="14899" y="20655"/>
                    </a:cubicBezTo>
                    <a:cubicBezTo>
                      <a:pt x="14946" y="20702"/>
                      <a:pt x="15347" y="20541"/>
                      <a:pt x="15439" y="20436"/>
                    </a:cubicBezTo>
                    <a:cubicBezTo>
                      <a:pt x="15502" y="20366"/>
                      <a:pt x="15699" y="20276"/>
                      <a:pt x="15785" y="20275"/>
                    </a:cubicBezTo>
                    <a:cubicBezTo>
                      <a:pt x="15882" y="20274"/>
                      <a:pt x="16128" y="20141"/>
                      <a:pt x="16268" y="20011"/>
                    </a:cubicBezTo>
                    <a:cubicBezTo>
                      <a:pt x="16338" y="19945"/>
                      <a:pt x="16440" y="19873"/>
                      <a:pt x="16486" y="19862"/>
                    </a:cubicBezTo>
                    <a:cubicBezTo>
                      <a:pt x="16693" y="19812"/>
                      <a:pt x="16887" y="19677"/>
                      <a:pt x="17062" y="19460"/>
                    </a:cubicBezTo>
                    <a:cubicBezTo>
                      <a:pt x="17082" y="19435"/>
                      <a:pt x="17153" y="19394"/>
                      <a:pt x="17223" y="19368"/>
                    </a:cubicBezTo>
                    <a:cubicBezTo>
                      <a:pt x="17394" y="19302"/>
                      <a:pt x="17510" y="19206"/>
                      <a:pt x="17637" y="19034"/>
                    </a:cubicBezTo>
                    <a:cubicBezTo>
                      <a:pt x="17708" y="18938"/>
                      <a:pt x="17787" y="18873"/>
                      <a:pt x="17867" y="18839"/>
                    </a:cubicBezTo>
                    <a:cubicBezTo>
                      <a:pt x="18025" y="18771"/>
                      <a:pt x="18202" y="18610"/>
                      <a:pt x="18293" y="18448"/>
                    </a:cubicBezTo>
                    <a:cubicBezTo>
                      <a:pt x="18342" y="18360"/>
                      <a:pt x="18391" y="18300"/>
                      <a:pt x="18465" y="18264"/>
                    </a:cubicBezTo>
                    <a:cubicBezTo>
                      <a:pt x="18611" y="18194"/>
                      <a:pt x="18774" y="18020"/>
                      <a:pt x="18856" y="17839"/>
                    </a:cubicBezTo>
                    <a:cubicBezTo>
                      <a:pt x="18893" y="17759"/>
                      <a:pt x="18954" y="17687"/>
                      <a:pt x="18983" y="17678"/>
                    </a:cubicBezTo>
                    <a:cubicBezTo>
                      <a:pt x="19097" y="17642"/>
                      <a:pt x="19363" y="17334"/>
                      <a:pt x="19363" y="17242"/>
                    </a:cubicBezTo>
                    <a:cubicBezTo>
                      <a:pt x="19363" y="17193"/>
                      <a:pt x="19485" y="16989"/>
                      <a:pt x="19512" y="16989"/>
                    </a:cubicBezTo>
                    <a:cubicBezTo>
                      <a:pt x="19527" y="16989"/>
                      <a:pt x="19583" y="16946"/>
                      <a:pt x="19639" y="16897"/>
                    </a:cubicBezTo>
                    <a:cubicBezTo>
                      <a:pt x="19749" y="16801"/>
                      <a:pt x="19858" y="16605"/>
                      <a:pt x="19892" y="16449"/>
                    </a:cubicBezTo>
                    <a:cubicBezTo>
                      <a:pt x="19903" y="16395"/>
                      <a:pt x="19961" y="16305"/>
                      <a:pt x="20018" y="16242"/>
                    </a:cubicBezTo>
                    <a:cubicBezTo>
                      <a:pt x="20162" y="16085"/>
                      <a:pt x="20257" y="15904"/>
                      <a:pt x="20306" y="15713"/>
                    </a:cubicBezTo>
                    <a:cubicBezTo>
                      <a:pt x="20330" y="15619"/>
                      <a:pt x="20386" y="15509"/>
                      <a:pt x="20444" y="15438"/>
                    </a:cubicBezTo>
                    <a:cubicBezTo>
                      <a:pt x="20590" y="15256"/>
                      <a:pt x="20686" y="15032"/>
                      <a:pt x="20686" y="14886"/>
                    </a:cubicBezTo>
                    <a:cubicBezTo>
                      <a:pt x="20686" y="14852"/>
                      <a:pt x="20753" y="14747"/>
                      <a:pt x="20824" y="14656"/>
                    </a:cubicBezTo>
                    <a:cubicBezTo>
                      <a:pt x="20962" y="14478"/>
                      <a:pt x="21003" y="14341"/>
                      <a:pt x="21008" y="14139"/>
                    </a:cubicBezTo>
                    <a:cubicBezTo>
                      <a:pt x="21009" y="14069"/>
                      <a:pt x="21038" y="13985"/>
                      <a:pt x="21065" y="13944"/>
                    </a:cubicBezTo>
                    <a:cubicBezTo>
                      <a:pt x="21165" y="13791"/>
                      <a:pt x="21226" y="13584"/>
                      <a:pt x="21226" y="13404"/>
                    </a:cubicBezTo>
                    <a:cubicBezTo>
                      <a:pt x="21226" y="13261"/>
                      <a:pt x="21245" y="13203"/>
                      <a:pt x="21307" y="13093"/>
                    </a:cubicBezTo>
                    <a:cubicBezTo>
                      <a:pt x="21377" y="12969"/>
                      <a:pt x="21383" y="12919"/>
                      <a:pt x="21387" y="12634"/>
                    </a:cubicBezTo>
                    <a:cubicBezTo>
                      <a:pt x="21391" y="12414"/>
                      <a:pt x="21405" y="12300"/>
                      <a:pt x="21433" y="12254"/>
                    </a:cubicBezTo>
                    <a:cubicBezTo>
                      <a:pt x="21489" y="12165"/>
                      <a:pt x="21513" y="11856"/>
                      <a:pt x="21479" y="11680"/>
                    </a:cubicBezTo>
                    <a:cubicBezTo>
                      <a:pt x="21458" y="11567"/>
                      <a:pt x="21459" y="11515"/>
                      <a:pt x="21491" y="11438"/>
                    </a:cubicBezTo>
                    <a:cubicBezTo>
                      <a:pt x="21539" y="11324"/>
                      <a:pt x="21546" y="10841"/>
                      <a:pt x="21502" y="10726"/>
                    </a:cubicBezTo>
                    <a:cubicBezTo>
                      <a:pt x="21481" y="10671"/>
                      <a:pt x="21494" y="10637"/>
                      <a:pt x="21525" y="10577"/>
                    </a:cubicBezTo>
                    <a:cubicBezTo>
                      <a:pt x="21586" y="10460"/>
                      <a:pt x="21572" y="10180"/>
                      <a:pt x="21502" y="9979"/>
                    </a:cubicBezTo>
                    <a:cubicBezTo>
                      <a:pt x="21455" y="9842"/>
                      <a:pt x="21455" y="9795"/>
                      <a:pt x="21479" y="9726"/>
                    </a:cubicBezTo>
                    <a:cubicBezTo>
                      <a:pt x="21522" y="9605"/>
                      <a:pt x="21486" y="9315"/>
                      <a:pt x="21410" y="9163"/>
                    </a:cubicBezTo>
                    <a:cubicBezTo>
                      <a:pt x="21357" y="9057"/>
                      <a:pt x="21340" y="9014"/>
                      <a:pt x="21353" y="8876"/>
                    </a:cubicBezTo>
                    <a:cubicBezTo>
                      <a:pt x="21369" y="8694"/>
                      <a:pt x="21336" y="8551"/>
                      <a:pt x="21215" y="8324"/>
                    </a:cubicBezTo>
                    <a:cubicBezTo>
                      <a:pt x="21162" y="8225"/>
                      <a:pt x="21142" y="8135"/>
                      <a:pt x="21134" y="7968"/>
                    </a:cubicBezTo>
                    <a:cubicBezTo>
                      <a:pt x="21125" y="7769"/>
                      <a:pt x="21116" y="7729"/>
                      <a:pt x="21008" y="7543"/>
                    </a:cubicBezTo>
                    <a:cubicBezTo>
                      <a:pt x="20901" y="7358"/>
                      <a:pt x="20893" y="7315"/>
                      <a:pt x="20893" y="7152"/>
                    </a:cubicBezTo>
                    <a:cubicBezTo>
                      <a:pt x="20893" y="6950"/>
                      <a:pt x="20849" y="6866"/>
                      <a:pt x="20686" y="6681"/>
                    </a:cubicBezTo>
                    <a:cubicBezTo>
                      <a:pt x="20608" y="6593"/>
                      <a:pt x="20583" y="6541"/>
                      <a:pt x="20593" y="6486"/>
                    </a:cubicBezTo>
                    <a:cubicBezTo>
                      <a:pt x="20616" y="6367"/>
                      <a:pt x="20527" y="6157"/>
                      <a:pt x="20375" y="5969"/>
                    </a:cubicBezTo>
                    <a:cubicBezTo>
                      <a:pt x="20271" y="5840"/>
                      <a:pt x="20225" y="5753"/>
                      <a:pt x="20214" y="5670"/>
                    </a:cubicBezTo>
                    <a:cubicBezTo>
                      <a:pt x="20192" y="5503"/>
                      <a:pt x="20127" y="5384"/>
                      <a:pt x="19949" y="5210"/>
                    </a:cubicBezTo>
                    <a:cubicBezTo>
                      <a:pt x="19848" y="5111"/>
                      <a:pt x="19788" y="5034"/>
                      <a:pt x="19788" y="4992"/>
                    </a:cubicBezTo>
                    <a:cubicBezTo>
                      <a:pt x="19788" y="4876"/>
                      <a:pt x="19658" y="4656"/>
                      <a:pt x="19489" y="4498"/>
                    </a:cubicBezTo>
                    <a:cubicBezTo>
                      <a:pt x="19380" y="4395"/>
                      <a:pt x="19290" y="4283"/>
                      <a:pt x="19224" y="4153"/>
                    </a:cubicBezTo>
                    <a:cubicBezTo>
                      <a:pt x="19142" y="3989"/>
                      <a:pt x="19097" y="3937"/>
                      <a:pt x="18948" y="3831"/>
                    </a:cubicBezTo>
                    <a:cubicBezTo>
                      <a:pt x="18816" y="3737"/>
                      <a:pt x="18759" y="3671"/>
                      <a:pt x="18718" y="3578"/>
                    </a:cubicBezTo>
                    <a:cubicBezTo>
                      <a:pt x="18632" y="3382"/>
                      <a:pt x="18533" y="3277"/>
                      <a:pt x="18350" y="3176"/>
                    </a:cubicBezTo>
                    <a:cubicBezTo>
                      <a:pt x="18257" y="3125"/>
                      <a:pt x="18176" y="3057"/>
                      <a:pt x="18166" y="3027"/>
                    </a:cubicBezTo>
                    <a:cubicBezTo>
                      <a:pt x="18133" y="2923"/>
                      <a:pt x="17836" y="2640"/>
                      <a:pt x="17683" y="2567"/>
                    </a:cubicBezTo>
                    <a:cubicBezTo>
                      <a:pt x="17582" y="2519"/>
                      <a:pt x="17529" y="2479"/>
                      <a:pt x="17510" y="2429"/>
                    </a:cubicBezTo>
                    <a:cubicBezTo>
                      <a:pt x="17458" y="2291"/>
                      <a:pt x="17333" y="2163"/>
                      <a:pt x="17188" y="2096"/>
                    </a:cubicBezTo>
                    <a:cubicBezTo>
                      <a:pt x="17109" y="2059"/>
                      <a:pt x="17019" y="2027"/>
                      <a:pt x="16993" y="2027"/>
                    </a:cubicBezTo>
                    <a:cubicBezTo>
                      <a:pt x="16966" y="2027"/>
                      <a:pt x="16871" y="1944"/>
                      <a:pt x="16774" y="1843"/>
                    </a:cubicBezTo>
                    <a:cubicBezTo>
                      <a:pt x="16641" y="1705"/>
                      <a:pt x="16557" y="1644"/>
                      <a:pt x="16440" y="1602"/>
                    </a:cubicBezTo>
                    <a:cubicBezTo>
                      <a:pt x="16355" y="1571"/>
                      <a:pt x="16269" y="1544"/>
                      <a:pt x="16245" y="1544"/>
                    </a:cubicBezTo>
                    <a:cubicBezTo>
                      <a:pt x="16220" y="1544"/>
                      <a:pt x="16149" y="1508"/>
                      <a:pt x="16095" y="1452"/>
                    </a:cubicBezTo>
                    <a:cubicBezTo>
                      <a:pt x="15926" y="1274"/>
                      <a:pt x="15797" y="1188"/>
                      <a:pt x="15681" y="1188"/>
                    </a:cubicBezTo>
                    <a:cubicBezTo>
                      <a:pt x="15561" y="1188"/>
                      <a:pt x="15424" y="1136"/>
                      <a:pt x="15382" y="1085"/>
                    </a:cubicBezTo>
                    <a:cubicBezTo>
                      <a:pt x="15352" y="1048"/>
                      <a:pt x="15232" y="975"/>
                      <a:pt x="15117" y="912"/>
                    </a:cubicBezTo>
                    <a:cubicBezTo>
                      <a:pt x="15017" y="857"/>
                      <a:pt x="14803" y="786"/>
                      <a:pt x="14715" y="786"/>
                    </a:cubicBezTo>
                    <a:cubicBezTo>
                      <a:pt x="14673" y="786"/>
                      <a:pt x="14609" y="765"/>
                      <a:pt x="14565" y="728"/>
                    </a:cubicBezTo>
                    <a:cubicBezTo>
                      <a:pt x="14413" y="602"/>
                      <a:pt x="14259" y="536"/>
                      <a:pt x="14036" y="522"/>
                    </a:cubicBezTo>
                    <a:cubicBezTo>
                      <a:pt x="13865" y="511"/>
                      <a:pt x="13798" y="496"/>
                      <a:pt x="13725" y="441"/>
                    </a:cubicBezTo>
                    <a:cubicBezTo>
                      <a:pt x="13561" y="317"/>
                      <a:pt x="13413" y="276"/>
                      <a:pt x="13196" y="292"/>
                    </a:cubicBezTo>
                    <a:cubicBezTo>
                      <a:pt x="13027" y="304"/>
                      <a:pt x="12986" y="298"/>
                      <a:pt x="12908" y="246"/>
                    </a:cubicBezTo>
                    <a:cubicBezTo>
                      <a:pt x="12753" y="141"/>
                      <a:pt x="12605" y="99"/>
                      <a:pt x="12391" y="119"/>
                    </a:cubicBezTo>
                    <a:cubicBezTo>
                      <a:pt x="12230" y="134"/>
                      <a:pt x="12165" y="131"/>
                      <a:pt x="12057" y="85"/>
                    </a:cubicBezTo>
                    <a:cubicBezTo>
                      <a:pt x="11913" y="23"/>
                      <a:pt x="11668" y="16"/>
                      <a:pt x="11470" y="62"/>
                    </a:cubicBezTo>
                    <a:cubicBezTo>
                      <a:pt x="11380" y="83"/>
                      <a:pt x="11325" y="71"/>
                      <a:pt x="11263" y="39"/>
                    </a:cubicBezTo>
                    <a:cubicBezTo>
                      <a:pt x="11164" y="-13"/>
                      <a:pt x="10749" y="-12"/>
                      <a:pt x="10607" y="39"/>
                    </a:cubicBezTo>
                    <a:cubicBezTo>
                      <a:pt x="10526" y="69"/>
                      <a:pt x="10494" y="73"/>
                      <a:pt x="10412" y="39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165" name="Department…"/>
              <p:cNvSpPr txBox="1"/>
              <p:nvPr/>
            </p:nvSpPr>
            <p:spPr>
              <a:xfrm>
                <a:off x="86136" y="807347"/>
                <a:ext cx="571602" cy="419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/>
              <a:p>
                <a:pPr algn="ctr">
                  <a:defRPr sz="800">
                    <a:solidFill>
                      <a:srgbClr val="535353"/>
                    </a:solidFill>
                    <a:latin typeface="Avenir Medium"/>
                    <a:ea typeface="Avenir Medium"/>
                    <a:cs typeface="Avenir Medium"/>
                    <a:sym typeface="Avenir Medium"/>
                  </a:defRPr>
                </a:pPr>
                <a:r>
                  <a:t>Department</a:t>
                </a:r>
              </a:p>
              <a:p>
                <a:pPr algn="ctr">
                  <a:defRPr sz="800">
                    <a:solidFill>
                      <a:srgbClr val="535353"/>
                    </a:solidFill>
                    <a:latin typeface="Avenir Medium"/>
                    <a:ea typeface="Avenir Medium"/>
                    <a:cs typeface="Avenir Medium"/>
                    <a:sym typeface="Avenir Medium"/>
                  </a:defRPr>
                </a:pPr>
                <a:r>
                  <a:t>Of</a:t>
                </a:r>
              </a:p>
              <a:p>
                <a:pPr algn="ctr">
                  <a:defRPr sz="800">
                    <a:solidFill>
                      <a:srgbClr val="535353"/>
                    </a:solidFill>
                    <a:latin typeface="Avenir Medium"/>
                    <a:ea typeface="Avenir Medium"/>
                    <a:cs typeface="Avenir Medium"/>
                    <a:sym typeface="Avenir Medium"/>
                  </a:defRPr>
                </a:pPr>
                <a:r>
                  <a:t>Justice</a:t>
                </a:r>
              </a:p>
            </p:txBody>
          </p:sp>
        </p:grpSp>
        <p:grpSp>
          <p:nvGrpSpPr>
            <p:cNvPr id="169" name="Group"/>
            <p:cNvGrpSpPr/>
            <p:nvPr/>
          </p:nvGrpSpPr>
          <p:grpSpPr>
            <a:xfrm>
              <a:off x="3743356" y="0"/>
              <a:ext cx="751235" cy="1241230"/>
              <a:chOff x="0" y="0"/>
              <a:chExt cx="751234" cy="1241229"/>
            </a:xfrm>
          </p:grpSpPr>
          <p:pic>
            <p:nvPicPr>
              <p:cNvPr id="167" name="fbi-logo.png" descr="fbi-logo.png"/>
              <p:cNvPicPr>
                <a:picLocks noChangeAspect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>
              <a:xfrm>
                <a:off x="0" y="0"/>
                <a:ext cx="751235" cy="7738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794" y="0"/>
                    </a:moveTo>
                    <a:cubicBezTo>
                      <a:pt x="10782" y="0"/>
                      <a:pt x="10502" y="217"/>
                      <a:pt x="10167" y="476"/>
                    </a:cubicBezTo>
                    <a:lnTo>
                      <a:pt x="9562" y="942"/>
                    </a:lnTo>
                    <a:lnTo>
                      <a:pt x="9436" y="908"/>
                    </a:lnTo>
                    <a:cubicBezTo>
                      <a:pt x="9368" y="890"/>
                      <a:pt x="9091" y="802"/>
                      <a:pt x="8820" y="720"/>
                    </a:cubicBezTo>
                    <a:cubicBezTo>
                      <a:pt x="8549" y="638"/>
                      <a:pt x="8311" y="576"/>
                      <a:pt x="8295" y="576"/>
                    </a:cubicBezTo>
                    <a:cubicBezTo>
                      <a:pt x="8257" y="576"/>
                      <a:pt x="8255" y="580"/>
                      <a:pt x="8341" y="842"/>
                    </a:cubicBezTo>
                    <a:cubicBezTo>
                      <a:pt x="8430" y="1113"/>
                      <a:pt x="8433" y="1092"/>
                      <a:pt x="8398" y="1075"/>
                    </a:cubicBezTo>
                    <a:cubicBezTo>
                      <a:pt x="8383" y="1067"/>
                      <a:pt x="8387" y="1079"/>
                      <a:pt x="8410" y="1097"/>
                    </a:cubicBezTo>
                    <a:cubicBezTo>
                      <a:pt x="8458" y="1135"/>
                      <a:pt x="8490" y="1134"/>
                      <a:pt x="7953" y="1052"/>
                    </a:cubicBezTo>
                    <a:cubicBezTo>
                      <a:pt x="7763" y="1023"/>
                      <a:pt x="7591" y="997"/>
                      <a:pt x="7565" y="997"/>
                    </a:cubicBezTo>
                    <a:cubicBezTo>
                      <a:pt x="7533" y="997"/>
                      <a:pt x="7407" y="1108"/>
                      <a:pt x="7189" y="1318"/>
                    </a:cubicBezTo>
                    <a:lnTo>
                      <a:pt x="6858" y="1628"/>
                    </a:lnTo>
                    <a:lnTo>
                      <a:pt x="6766" y="1363"/>
                    </a:lnTo>
                    <a:cubicBezTo>
                      <a:pt x="6716" y="1217"/>
                      <a:pt x="6664" y="1100"/>
                      <a:pt x="6652" y="1097"/>
                    </a:cubicBezTo>
                    <a:cubicBezTo>
                      <a:pt x="6641" y="1093"/>
                      <a:pt x="6459" y="1314"/>
                      <a:pt x="6242" y="1595"/>
                    </a:cubicBezTo>
                    <a:cubicBezTo>
                      <a:pt x="5879" y="2064"/>
                      <a:pt x="5834" y="2105"/>
                      <a:pt x="5774" y="2105"/>
                    </a:cubicBezTo>
                    <a:cubicBezTo>
                      <a:pt x="5676" y="2105"/>
                      <a:pt x="4719" y="2075"/>
                      <a:pt x="4473" y="2060"/>
                    </a:cubicBezTo>
                    <a:lnTo>
                      <a:pt x="4256" y="2038"/>
                    </a:lnTo>
                    <a:lnTo>
                      <a:pt x="4210" y="2182"/>
                    </a:lnTo>
                    <a:cubicBezTo>
                      <a:pt x="4187" y="2256"/>
                      <a:pt x="4100" y="2579"/>
                      <a:pt x="4005" y="2913"/>
                    </a:cubicBezTo>
                    <a:cubicBezTo>
                      <a:pt x="3910" y="3247"/>
                      <a:pt x="3812" y="3536"/>
                      <a:pt x="3800" y="3545"/>
                    </a:cubicBezTo>
                    <a:cubicBezTo>
                      <a:pt x="3787" y="3553"/>
                      <a:pt x="3507" y="3646"/>
                      <a:pt x="3172" y="3755"/>
                    </a:cubicBezTo>
                    <a:cubicBezTo>
                      <a:pt x="2837" y="3864"/>
                      <a:pt x="2567" y="3965"/>
                      <a:pt x="2567" y="3977"/>
                    </a:cubicBezTo>
                    <a:cubicBezTo>
                      <a:pt x="2568" y="3988"/>
                      <a:pt x="2668" y="4064"/>
                      <a:pt x="2796" y="4154"/>
                    </a:cubicBezTo>
                    <a:lnTo>
                      <a:pt x="3035" y="4320"/>
                    </a:lnTo>
                    <a:lnTo>
                      <a:pt x="2659" y="4508"/>
                    </a:lnTo>
                    <a:cubicBezTo>
                      <a:pt x="2456" y="4611"/>
                      <a:pt x="2273" y="4704"/>
                      <a:pt x="2248" y="4719"/>
                    </a:cubicBezTo>
                    <a:cubicBezTo>
                      <a:pt x="2209" y="4742"/>
                      <a:pt x="2196" y="4813"/>
                      <a:pt x="2134" y="5184"/>
                    </a:cubicBezTo>
                    <a:cubicBezTo>
                      <a:pt x="2094" y="5423"/>
                      <a:pt x="2057" y="5613"/>
                      <a:pt x="2054" y="5616"/>
                    </a:cubicBezTo>
                    <a:cubicBezTo>
                      <a:pt x="2051" y="5620"/>
                      <a:pt x="1943" y="5551"/>
                      <a:pt x="1814" y="5461"/>
                    </a:cubicBezTo>
                    <a:cubicBezTo>
                      <a:pt x="1686" y="5371"/>
                      <a:pt x="1572" y="5309"/>
                      <a:pt x="1563" y="5317"/>
                    </a:cubicBezTo>
                    <a:cubicBezTo>
                      <a:pt x="1555" y="5325"/>
                      <a:pt x="1545" y="5610"/>
                      <a:pt x="1540" y="5959"/>
                    </a:cubicBezTo>
                    <a:lnTo>
                      <a:pt x="1529" y="6602"/>
                    </a:lnTo>
                    <a:lnTo>
                      <a:pt x="867" y="7034"/>
                    </a:lnTo>
                    <a:lnTo>
                      <a:pt x="205" y="7466"/>
                    </a:lnTo>
                    <a:lnTo>
                      <a:pt x="240" y="7577"/>
                    </a:lnTo>
                    <a:cubicBezTo>
                      <a:pt x="264" y="7640"/>
                      <a:pt x="283" y="7696"/>
                      <a:pt x="274" y="7710"/>
                    </a:cubicBezTo>
                    <a:cubicBezTo>
                      <a:pt x="265" y="7723"/>
                      <a:pt x="262" y="7739"/>
                      <a:pt x="274" y="7732"/>
                    </a:cubicBezTo>
                    <a:cubicBezTo>
                      <a:pt x="301" y="7715"/>
                      <a:pt x="363" y="7854"/>
                      <a:pt x="342" y="7887"/>
                    </a:cubicBezTo>
                    <a:cubicBezTo>
                      <a:pt x="333" y="7901"/>
                      <a:pt x="330" y="7906"/>
                      <a:pt x="342" y="7898"/>
                    </a:cubicBezTo>
                    <a:cubicBezTo>
                      <a:pt x="367" y="7883"/>
                      <a:pt x="750" y="8849"/>
                      <a:pt x="742" y="8906"/>
                    </a:cubicBezTo>
                    <a:cubicBezTo>
                      <a:pt x="739" y="8925"/>
                      <a:pt x="567" y="9172"/>
                      <a:pt x="365" y="9449"/>
                    </a:cubicBezTo>
                    <a:cubicBezTo>
                      <a:pt x="164" y="9726"/>
                      <a:pt x="0" y="9958"/>
                      <a:pt x="0" y="9969"/>
                    </a:cubicBezTo>
                    <a:cubicBezTo>
                      <a:pt x="0" y="9981"/>
                      <a:pt x="124" y="9990"/>
                      <a:pt x="297" y="9991"/>
                    </a:cubicBezTo>
                    <a:cubicBezTo>
                      <a:pt x="462" y="9993"/>
                      <a:pt x="580" y="9997"/>
                      <a:pt x="559" y="10003"/>
                    </a:cubicBezTo>
                    <a:cubicBezTo>
                      <a:pt x="538" y="10008"/>
                      <a:pt x="525" y="10024"/>
                      <a:pt x="525" y="10036"/>
                    </a:cubicBezTo>
                    <a:cubicBezTo>
                      <a:pt x="525" y="10047"/>
                      <a:pt x="535" y="10054"/>
                      <a:pt x="548" y="10047"/>
                    </a:cubicBezTo>
                    <a:cubicBezTo>
                      <a:pt x="560" y="10039"/>
                      <a:pt x="551" y="10071"/>
                      <a:pt x="525" y="10124"/>
                    </a:cubicBezTo>
                    <a:cubicBezTo>
                      <a:pt x="498" y="10177"/>
                      <a:pt x="468" y="10220"/>
                      <a:pt x="456" y="10213"/>
                    </a:cubicBezTo>
                    <a:cubicBezTo>
                      <a:pt x="445" y="10206"/>
                      <a:pt x="437" y="10211"/>
                      <a:pt x="445" y="10224"/>
                    </a:cubicBezTo>
                    <a:cubicBezTo>
                      <a:pt x="464" y="10254"/>
                      <a:pt x="345" y="10483"/>
                      <a:pt x="319" y="10468"/>
                    </a:cubicBezTo>
                    <a:cubicBezTo>
                      <a:pt x="309" y="10461"/>
                      <a:pt x="306" y="10463"/>
                      <a:pt x="308" y="10479"/>
                    </a:cubicBezTo>
                    <a:cubicBezTo>
                      <a:pt x="316" y="10534"/>
                      <a:pt x="307" y="10569"/>
                      <a:pt x="285" y="10556"/>
                    </a:cubicBezTo>
                    <a:cubicBezTo>
                      <a:pt x="272" y="10549"/>
                      <a:pt x="265" y="10557"/>
                      <a:pt x="274" y="10579"/>
                    </a:cubicBezTo>
                    <a:cubicBezTo>
                      <a:pt x="284" y="10605"/>
                      <a:pt x="284" y="10613"/>
                      <a:pt x="262" y="10601"/>
                    </a:cubicBezTo>
                    <a:cubicBezTo>
                      <a:pt x="243" y="10589"/>
                      <a:pt x="241" y="10585"/>
                      <a:pt x="251" y="10601"/>
                    </a:cubicBezTo>
                    <a:cubicBezTo>
                      <a:pt x="259" y="10614"/>
                      <a:pt x="242" y="10664"/>
                      <a:pt x="217" y="10711"/>
                    </a:cubicBezTo>
                    <a:lnTo>
                      <a:pt x="171" y="10800"/>
                    </a:lnTo>
                    <a:lnTo>
                      <a:pt x="217" y="10889"/>
                    </a:lnTo>
                    <a:cubicBezTo>
                      <a:pt x="242" y="10936"/>
                      <a:pt x="259" y="10986"/>
                      <a:pt x="251" y="10999"/>
                    </a:cubicBezTo>
                    <a:cubicBezTo>
                      <a:pt x="241" y="11015"/>
                      <a:pt x="243" y="11011"/>
                      <a:pt x="262" y="10999"/>
                    </a:cubicBezTo>
                    <a:cubicBezTo>
                      <a:pt x="284" y="10987"/>
                      <a:pt x="284" y="10995"/>
                      <a:pt x="274" y="11022"/>
                    </a:cubicBezTo>
                    <a:cubicBezTo>
                      <a:pt x="265" y="11043"/>
                      <a:pt x="272" y="11051"/>
                      <a:pt x="285" y="11044"/>
                    </a:cubicBezTo>
                    <a:cubicBezTo>
                      <a:pt x="307" y="11031"/>
                      <a:pt x="316" y="11066"/>
                      <a:pt x="308" y="11121"/>
                    </a:cubicBezTo>
                    <a:cubicBezTo>
                      <a:pt x="306" y="11139"/>
                      <a:pt x="314" y="11142"/>
                      <a:pt x="331" y="11132"/>
                    </a:cubicBezTo>
                    <a:cubicBezTo>
                      <a:pt x="350" y="11121"/>
                      <a:pt x="352" y="11129"/>
                      <a:pt x="342" y="11155"/>
                    </a:cubicBezTo>
                    <a:cubicBezTo>
                      <a:pt x="334" y="11176"/>
                      <a:pt x="341" y="11184"/>
                      <a:pt x="354" y="11177"/>
                    </a:cubicBezTo>
                    <a:cubicBezTo>
                      <a:pt x="375" y="11164"/>
                      <a:pt x="384" y="11188"/>
                      <a:pt x="377" y="11243"/>
                    </a:cubicBezTo>
                    <a:cubicBezTo>
                      <a:pt x="374" y="11259"/>
                      <a:pt x="376" y="11272"/>
                      <a:pt x="388" y="11265"/>
                    </a:cubicBezTo>
                    <a:cubicBezTo>
                      <a:pt x="414" y="11250"/>
                      <a:pt x="442" y="11312"/>
                      <a:pt x="422" y="11343"/>
                    </a:cubicBezTo>
                    <a:cubicBezTo>
                      <a:pt x="413" y="11357"/>
                      <a:pt x="415" y="11354"/>
                      <a:pt x="434" y="11343"/>
                    </a:cubicBezTo>
                    <a:cubicBezTo>
                      <a:pt x="455" y="11330"/>
                      <a:pt x="467" y="11338"/>
                      <a:pt x="456" y="11365"/>
                    </a:cubicBezTo>
                    <a:cubicBezTo>
                      <a:pt x="448" y="11387"/>
                      <a:pt x="444" y="11395"/>
                      <a:pt x="456" y="11387"/>
                    </a:cubicBezTo>
                    <a:cubicBezTo>
                      <a:pt x="478" y="11374"/>
                      <a:pt x="487" y="11398"/>
                      <a:pt x="479" y="11454"/>
                    </a:cubicBezTo>
                    <a:cubicBezTo>
                      <a:pt x="477" y="11469"/>
                      <a:pt x="491" y="11482"/>
                      <a:pt x="502" y="11476"/>
                    </a:cubicBezTo>
                    <a:cubicBezTo>
                      <a:pt x="513" y="11469"/>
                      <a:pt x="534" y="11490"/>
                      <a:pt x="548" y="11520"/>
                    </a:cubicBezTo>
                    <a:cubicBezTo>
                      <a:pt x="562" y="11550"/>
                      <a:pt x="559" y="11560"/>
                      <a:pt x="548" y="11553"/>
                    </a:cubicBezTo>
                    <a:cubicBezTo>
                      <a:pt x="536" y="11546"/>
                      <a:pt x="521" y="11553"/>
                      <a:pt x="513" y="11564"/>
                    </a:cubicBezTo>
                    <a:cubicBezTo>
                      <a:pt x="506" y="11575"/>
                      <a:pt x="520" y="11592"/>
                      <a:pt x="548" y="11598"/>
                    </a:cubicBezTo>
                    <a:cubicBezTo>
                      <a:pt x="575" y="11603"/>
                      <a:pt x="462" y="11607"/>
                      <a:pt x="297" y="11609"/>
                    </a:cubicBezTo>
                    <a:cubicBezTo>
                      <a:pt x="131" y="11610"/>
                      <a:pt x="0" y="11620"/>
                      <a:pt x="0" y="11631"/>
                    </a:cubicBezTo>
                    <a:cubicBezTo>
                      <a:pt x="0" y="11642"/>
                      <a:pt x="172" y="11879"/>
                      <a:pt x="377" y="12162"/>
                    </a:cubicBezTo>
                    <a:cubicBezTo>
                      <a:pt x="707" y="12619"/>
                      <a:pt x="791" y="12771"/>
                      <a:pt x="719" y="12727"/>
                    </a:cubicBezTo>
                    <a:cubicBezTo>
                      <a:pt x="707" y="12720"/>
                      <a:pt x="713" y="12723"/>
                      <a:pt x="719" y="12738"/>
                    </a:cubicBezTo>
                    <a:cubicBezTo>
                      <a:pt x="725" y="12754"/>
                      <a:pt x="635" y="13006"/>
                      <a:pt x="525" y="13292"/>
                    </a:cubicBezTo>
                    <a:cubicBezTo>
                      <a:pt x="415" y="13579"/>
                      <a:pt x="297" y="13889"/>
                      <a:pt x="262" y="13979"/>
                    </a:cubicBezTo>
                    <a:lnTo>
                      <a:pt x="205" y="14145"/>
                    </a:lnTo>
                    <a:lnTo>
                      <a:pt x="822" y="14544"/>
                    </a:lnTo>
                    <a:cubicBezTo>
                      <a:pt x="1162" y="14763"/>
                      <a:pt x="1430" y="14952"/>
                      <a:pt x="1426" y="14965"/>
                    </a:cubicBezTo>
                    <a:cubicBezTo>
                      <a:pt x="1422" y="14978"/>
                      <a:pt x="1429" y="14973"/>
                      <a:pt x="1438" y="14965"/>
                    </a:cubicBezTo>
                    <a:cubicBezTo>
                      <a:pt x="1446" y="14957"/>
                      <a:pt x="1472" y="14964"/>
                      <a:pt x="1495" y="14976"/>
                    </a:cubicBezTo>
                    <a:cubicBezTo>
                      <a:pt x="1533" y="14996"/>
                      <a:pt x="1540" y="15032"/>
                      <a:pt x="1540" y="15441"/>
                    </a:cubicBezTo>
                    <a:cubicBezTo>
                      <a:pt x="1541" y="16019"/>
                      <a:pt x="1549" y="16297"/>
                      <a:pt x="1586" y="16283"/>
                    </a:cubicBezTo>
                    <a:cubicBezTo>
                      <a:pt x="1601" y="16277"/>
                      <a:pt x="1721" y="16212"/>
                      <a:pt x="1837" y="16128"/>
                    </a:cubicBezTo>
                    <a:cubicBezTo>
                      <a:pt x="1954" y="16044"/>
                      <a:pt x="2051" y="15980"/>
                      <a:pt x="2054" y="15984"/>
                    </a:cubicBezTo>
                    <a:cubicBezTo>
                      <a:pt x="2057" y="15988"/>
                      <a:pt x="2093" y="16187"/>
                      <a:pt x="2134" y="16427"/>
                    </a:cubicBezTo>
                    <a:lnTo>
                      <a:pt x="2202" y="16859"/>
                    </a:lnTo>
                    <a:lnTo>
                      <a:pt x="2579" y="17047"/>
                    </a:lnTo>
                    <a:cubicBezTo>
                      <a:pt x="2810" y="17165"/>
                      <a:pt x="2955" y="17260"/>
                      <a:pt x="2955" y="17280"/>
                    </a:cubicBezTo>
                    <a:cubicBezTo>
                      <a:pt x="2956" y="17306"/>
                      <a:pt x="2963" y="17304"/>
                      <a:pt x="2978" y="17280"/>
                    </a:cubicBezTo>
                    <a:cubicBezTo>
                      <a:pt x="2988" y="17264"/>
                      <a:pt x="3006" y="17259"/>
                      <a:pt x="3012" y="17269"/>
                    </a:cubicBezTo>
                    <a:cubicBezTo>
                      <a:pt x="3019" y="17279"/>
                      <a:pt x="2921" y="17359"/>
                      <a:pt x="2796" y="17446"/>
                    </a:cubicBezTo>
                    <a:cubicBezTo>
                      <a:pt x="2670" y="17533"/>
                      <a:pt x="2567" y="17611"/>
                      <a:pt x="2567" y="17623"/>
                    </a:cubicBezTo>
                    <a:cubicBezTo>
                      <a:pt x="2567" y="17635"/>
                      <a:pt x="2838" y="17735"/>
                      <a:pt x="3172" y="17845"/>
                    </a:cubicBezTo>
                    <a:cubicBezTo>
                      <a:pt x="3507" y="17955"/>
                      <a:pt x="3797" y="18061"/>
                      <a:pt x="3811" y="18078"/>
                    </a:cubicBezTo>
                    <a:cubicBezTo>
                      <a:pt x="3849" y="18123"/>
                      <a:pt x="3977" y="18592"/>
                      <a:pt x="3959" y="18620"/>
                    </a:cubicBezTo>
                    <a:cubicBezTo>
                      <a:pt x="3951" y="18634"/>
                      <a:pt x="3948" y="18638"/>
                      <a:pt x="3959" y="18631"/>
                    </a:cubicBezTo>
                    <a:cubicBezTo>
                      <a:pt x="3971" y="18624"/>
                      <a:pt x="4036" y="18820"/>
                      <a:pt x="4108" y="19074"/>
                    </a:cubicBezTo>
                    <a:cubicBezTo>
                      <a:pt x="4179" y="19326"/>
                      <a:pt x="4250" y="19536"/>
                      <a:pt x="4256" y="19540"/>
                    </a:cubicBezTo>
                    <a:cubicBezTo>
                      <a:pt x="4267" y="19546"/>
                      <a:pt x="4628" y="19533"/>
                      <a:pt x="5488" y="19495"/>
                    </a:cubicBezTo>
                    <a:lnTo>
                      <a:pt x="5842" y="19484"/>
                    </a:lnTo>
                    <a:lnTo>
                      <a:pt x="6242" y="19994"/>
                    </a:lnTo>
                    <a:cubicBezTo>
                      <a:pt x="6458" y="20277"/>
                      <a:pt x="6641" y="20507"/>
                      <a:pt x="6652" y="20503"/>
                    </a:cubicBezTo>
                    <a:cubicBezTo>
                      <a:pt x="6664" y="20500"/>
                      <a:pt x="6713" y="20404"/>
                      <a:pt x="6755" y="20282"/>
                    </a:cubicBezTo>
                    <a:cubicBezTo>
                      <a:pt x="6797" y="20160"/>
                      <a:pt x="6837" y="20053"/>
                      <a:pt x="6846" y="20049"/>
                    </a:cubicBezTo>
                    <a:cubicBezTo>
                      <a:pt x="6856" y="20046"/>
                      <a:pt x="6854" y="20025"/>
                      <a:pt x="6846" y="20005"/>
                    </a:cubicBezTo>
                    <a:cubicBezTo>
                      <a:pt x="6834" y="19973"/>
                      <a:pt x="6832" y="19976"/>
                      <a:pt x="6869" y="20005"/>
                    </a:cubicBezTo>
                    <a:cubicBezTo>
                      <a:pt x="6892" y="20022"/>
                      <a:pt x="7050" y="20163"/>
                      <a:pt x="7211" y="20315"/>
                    </a:cubicBezTo>
                    <a:cubicBezTo>
                      <a:pt x="7373" y="20467"/>
                      <a:pt x="7513" y="20588"/>
                      <a:pt x="7531" y="20592"/>
                    </a:cubicBezTo>
                    <a:cubicBezTo>
                      <a:pt x="7549" y="20596"/>
                      <a:pt x="7747" y="20581"/>
                      <a:pt x="7965" y="20548"/>
                    </a:cubicBezTo>
                    <a:cubicBezTo>
                      <a:pt x="8266" y="20502"/>
                      <a:pt x="8368" y="20484"/>
                      <a:pt x="8375" y="20503"/>
                    </a:cubicBezTo>
                    <a:cubicBezTo>
                      <a:pt x="8380" y="20518"/>
                      <a:pt x="8387" y="20532"/>
                      <a:pt x="8398" y="20526"/>
                    </a:cubicBezTo>
                    <a:cubicBezTo>
                      <a:pt x="8426" y="20509"/>
                      <a:pt x="8425" y="20493"/>
                      <a:pt x="8330" y="20769"/>
                    </a:cubicBezTo>
                    <a:cubicBezTo>
                      <a:pt x="8283" y="20905"/>
                      <a:pt x="8256" y="21030"/>
                      <a:pt x="8261" y="21035"/>
                    </a:cubicBezTo>
                    <a:cubicBezTo>
                      <a:pt x="8267" y="21040"/>
                      <a:pt x="8335" y="21024"/>
                      <a:pt x="8410" y="21002"/>
                    </a:cubicBezTo>
                    <a:cubicBezTo>
                      <a:pt x="8581" y="20950"/>
                      <a:pt x="9470" y="20682"/>
                      <a:pt x="9516" y="20670"/>
                    </a:cubicBezTo>
                    <a:cubicBezTo>
                      <a:pt x="9556" y="20659"/>
                      <a:pt x="10039" y="21013"/>
                      <a:pt x="10030" y="21046"/>
                    </a:cubicBezTo>
                    <a:cubicBezTo>
                      <a:pt x="10026" y="21058"/>
                      <a:pt x="10031" y="21063"/>
                      <a:pt x="10041" y="21057"/>
                    </a:cubicBezTo>
                    <a:cubicBezTo>
                      <a:pt x="10051" y="21051"/>
                      <a:pt x="10220" y="21171"/>
                      <a:pt x="10418" y="21323"/>
                    </a:cubicBezTo>
                    <a:cubicBezTo>
                      <a:pt x="10616" y="21475"/>
                      <a:pt x="10782" y="21600"/>
                      <a:pt x="10794" y="21600"/>
                    </a:cubicBezTo>
                    <a:cubicBezTo>
                      <a:pt x="10806" y="21600"/>
                      <a:pt x="11085" y="21387"/>
                      <a:pt x="11410" y="21135"/>
                    </a:cubicBezTo>
                    <a:cubicBezTo>
                      <a:pt x="11736" y="20882"/>
                      <a:pt x="12012" y="20676"/>
                      <a:pt x="12027" y="20670"/>
                    </a:cubicBezTo>
                    <a:cubicBezTo>
                      <a:pt x="12041" y="20663"/>
                      <a:pt x="12330" y="20746"/>
                      <a:pt x="12666" y="20847"/>
                    </a:cubicBezTo>
                    <a:cubicBezTo>
                      <a:pt x="13001" y="20947"/>
                      <a:pt x="13290" y="21024"/>
                      <a:pt x="13305" y="21024"/>
                    </a:cubicBezTo>
                    <a:cubicBezTo>
                      <a:pt x="13342" y="21024"/>
                      <a:pt x="13344" y="21018"/>
                      <a:pt x="13259" y="20758"/>
                    </a:cubicBezTo>
                    <a:cubicBezTo>
                      <a:pt x="13172" y="20492"/>
                      <a:pt x="13176" y="20510"/>
                      <a:pt x="13202" y="20526"/>
                    </a:cubicBezTo>
                    <a:cubicBezTo>
                      <a:pt x="13213" y="20532"/>
                      <a:pt x="13220" y="20527"/>
                      <a:pt x="13225" y="20514"/>
                    </a:cubicBezTo>
                    <a:cubicBezTo>
                      <a:pt x="13230" y="20499"/>
                      <a:pt x="13277" y="20493"/>
                      <a:pt x="13362" y="20503"/>
                    </a:cubicBezTo>
                    <a:cubicBezTo>
                      <a:pt x="13430" y="20512"/>
                      <a:pt x="13480" y="20529"/>
                      <a:pt x="13476" y="20537"/>
                    </a:cubicBezTo>
                    <a:cubicBezTo>
                      <a:pt x="13471" y="20544"/>
                      <a:pt x="13511" y="20547"/>
                      <a:pt x="13567" y="20548"/>
                    </a:cubicBezTo>
                    <a:cubicBezTo>
                      <a:pt x="13623" y="20548"/>
                      <a:pt x="13764" y="20564"/>
                      <a:pt x="13875" y="20581"/>
                    </a:cubicBezTo>
                    <a:lnTo>
                      <a:pt x="14081" y="20603"/>
                    </a:lnTo>
                    <a:lnTo>
                      <a:pt x="14411" y="20293"/>
                    </a:lnTo>
                    <a:lnTo>
                      <a:pt x="14742" y="19972"/>
                    </a:lnTo>
                    <a:lnTo>
                      <a:pt x="14834" y="20238"/>
                    </a:lnTo>
                    <a:cubicBezTo>
                      <a:pt x="14883" y="20383"/>
                      <a:pt x="14936" y="20500"/>
                      <a:pt x="14948" y="20503"/>
                    </a:cubicBezTo>
                    <a:cubicBezTo>
                      <a:pt x="14960" y="20507"/>
                      <a:pt x="15141" y="20287"/>
                      <a:pt x="15358" y="20005"/>
                    </a:cubicBezTo>
                    <a:lnTo>
                      <a:pt x="15758" y="19484"/>
                    </a:lnTo>
                    <a:lnTo>
                      <a:pt x="16055" y="19495"/>
                    </a:lnTo>
                    <a:cubicBezTo>
                      <a:pt x="16764" y="19528"/>
                      <a:pt x="17334" y="19549"/>
                      <a:pt x="17344" y="19540"/>
                    </a:cubicBezTo>
                    <a:cubicBezTo>
                      <a:pt x="17354" y="19530"/>
                      <a:pt x="17564" y="18818"/>
                      <a:pt x="17709" y="18299"/>
                    </a:cubicBezTo>
                    <a:lnTo>
                      <a:pt x="17777" y="18066"/>
                    </a:lnTo>
                    <a:lnTo>
                      <a:pt x="17892" y="18022"/>
                    </a:lnTo>
                    <a:cubicBezTo>
                      <a:pt x="17958" y="17999"/>
                      <a:pt x="18243" y="17903"/>
                      <a:pt x="18519" y="17812"/>
                    </a:cubicBezTo>
                    <a:cubicBezTo>
                      <a:pt x="18796" y="17720"/>
                      <a:pt x="19018" y="17635"/>
                      <a:pt x="19021" y="17623"/>
                    </a:cubicBezTo>
                    <a:cubicBezTo>
                      <a:pt x="19025" y="17612"/>
                      <a:pt x="18930" y="17534"/>
                      <a:pt x="18804" y="17446"/>
                    </a:cubicBezTo>
                    <a:cubicBezTo>
                      <a:pt x="18679" y="17358"/>
                      <a:pt x="18574" y="17282"/>
                      <a:pt x="18576" y="17280"/>
                    </a:cubicBezTo>
                    <a:cubicBezTo>
                      <a:pt x="18578" y="17278"/>
                      <a:pt x="18590" y="17281"/>
                      <a:pt x="18599" y="17280"/>
                    </a:cubicBezTo>
                    <a:cubicBezTo>
                      <a:pt x="18608" y="17279"/>
                      <a:pt x="18630" y="17271"/>
                      <a:pt x="18645" y="17258"/>
                    </a:cubicBezTo>
                    <a:cubicBezTo>
                      <a:pt x="18660" y="17245"/>
                      <a:pt x="18834" y="17149"/>
                      <a:pt x="19033" y="17047"/>
                    </a:cubicBezTo>
                    <a:lnTo>
                      <a:pt x="19398" y="16859"/>
                    </a:lnTo>
                    <a:lnTo>
                      <a:pt x="19466" y="16427"/>
                    </a:lnTo>
                    <a:cubicBezTo>
                      <a:pt x="19507" y="16187"/>
                      <a:pt x="19543" y="15987"/>
                      <a:pt x="19546" y="15984"/>
                    </a:cubicBezTo>
                    <a:cubicBezTo>
                      <a:pt x="19549" y="15981"/>
                      <a:pt x="19657" y="16049"/>
                      <a:pt x="19786" y="16139"/>
                    </a:cubicBezTo>
                    <a:cubicBezTo>
                      <a:pt x="19914" y="16229"/>
                      <a:pt x="20028" y="16291"/>
                      <a:pt x="20037" y="16283"/>
                    </a:cubicBezTo>
                    <a:cubicBezTo>
                      <a:pt x="20045" y="16275"/>
                      <a:pt x="20055" y="15990"/>
                      <a:pt x="20060" y="15641"/>
                    </a:cubicBezTo>
                    <a:lnTo>
                      <a:pt x="20071" y="14998"/>
                    </a:lnTo>
                    <a:lnTo>
                      <a:pt x="20721" y="14577"/>
                    </a:lnTo>
                    <a:cubicBezTo>
                      <a:pt x="21090" y="14339"/>
                      <a:pt x="21383" y="14141"/>
                      <a:pt x="21383" y="14123"/>
                    </a:cubicBezTo>
                    <a:cubicBezTo>
                      <a:pt x="21383" y="14106"/>
                      <a:pt x="21265" y="13788"/>
                      <a:pt x="21121" y="13414"/>
                    </a:cubicBezTo>
                    <a:cubicBezTo>
                      <a:pt x="20976" y="13040"/>
                      <a:pt x="20858" y="12721"/>
                      <a:pt x="20858" y="12705"/>
                    </a:cubicBezTo>
                    <a:cubicBezTo>
                      <a:pt x="20858" y="12690"/>
                      <a:pt x="21018" y="12444"/>
                      <a:pt x="21223" y="12162"/>
                    </a:cubicBezTo>
                    <a:cubicBezTo>
                      <a:pt x="21428" y="11881"/>
                      <a:pt x="21600" y="11642"/>
                      <a:pt x="21600" y="11631"/>
                    </a:cubicBezTo>
                    <a:cubicBezTo>
                      <a:pt x="21600" y="11619"/>
                      <a:pt x="21467" y="11610"/>
                      <a:pt x="21292" y="11609"/>
                    </a:cubicBezTo>
                    <a:cubicBezTo>
                      <a:pt x="21126" y="11607"/>
                      <a:pt x="21008" y="11603"/>
                      <a:pt x="21029" y="11598"/>
                    </a:cubicBezTo>
                    <a:cubicBezTo>
                      <a:pt x="21051" y="11592"/>
                      <a:pt x="21075" y="11576"/>
                      <a:pt x="21075" y="11564"/>
                    </a:cubicBezTo>
                    <a:cubicBezTo>
                      <a:pt x="21075" y="11553"/>
                      <a:pt x="21064" y="11546"/>
                      <a:pt x="21052" y="11553"/>
                    </a:cubicBezTo>
                    <a:cubicBezTo>
                      <a:pt x="21039" y="11561"/>
                      <a:pt x="21037" y="11552"/>
                      <a:pt x="21052" y="11520"/>
                    </a:cubicBezTo>
                    <a:cubicBezTo>
                      <a:pt x="21066" y="11490"/>
                      <a:pt x="21087" y="11469"/>
                      <a:pt x="21098" y="11476"/>
                    </a:cubicBezTo>
                    <a:cubicBezTo>
                      <a:pt x="21109" y="11482"/>
                      <a:pt x="21112" y="11469"/>
                      <a:pt x="21109" y="11454"/>
                    </a:cubicBezTo>
                    <a:cubicBezTo>
                      <a:pt x="21101" y="11398"/>
                      <a:pt x="21111" y="11374"/>
                      <a:pt x="21132" y="11387"/>
                    </a:cubicBezTo>
                    <a:cubicBezTo>
                      <a:pt x="21145" y="11395"/>
                      <a:pt x="21152" y="11387"/>
                      <a:pt x="21144" y="11365"/>
                    </a:cubicBezTo>
                    <a:cubicBezTo>
                      <a:pt x="21134" y="11340"/>
                      <a:pt x="21138" y="11333"/>
                      <a:pt x="21155" y="11343"/>
                    </a:cubicBezTo>
                    <a:cubicBezTo>
                      <a:pt x="21172" y="11353"/>
                      <a:pt x="21176" y="11345"/>
                      <a:pt x="21166" y="11321"/>
                    </a:cubicBezTo>
                    <a:cubicBezTo>
                      <a:pt x="21157" y="11296"/>
                      <a:pt x="21161" y="11288"/>
                      <a:pt x="21178" y="11299"/>
                    </a:cubicBezTo>
                    <a:cubicBezTo>
                      <a:pt x="21195" y="11309"/>
                      <a:pt x="21199" y="11301"/>
                      <a:pt x="21189" y="11276"/>
                    </a:cubicBezTo>
                    <a:cubicBezTo>
                      <a:pt x="21179" y="11250"/>
                      <a:pt x="21179" y="11241"/>
                      <a:pt x="21201" y="11254"/>
                    </a:cubicBezTo>
                    <a:cubicBezTo>
                      <a:pt x="21219" y="11265"/>
                      <a:pt x="21233" y="11269"/>
                      <a:pt x="21223" y="11254"/>
                    </a:cubicBezTo>
                    <a:cubicBezTo>
                      <a:pt x="21204" y="11224"/>
                      <a:pt x="21221" y="11162"/>
                      <a:pt x="21246" y="11177"/>
                    </a:cubicBezTo>
                    <a:cubicBezTo>
                      <a:pt x="21257" y="11183"/>
                      <a:pt x="21266" y="11175"/>
                      <a:pt x="21258" y="11155"/>
                    </a:cubicBezTo>
                    <a:cubicBezTo>
                      <a:pt x="21248" y="11129"/>
                      <a:pt x="21250" y="11121"/>
                      <a:pt x="21269" y="11132"/>
                    </a:cubicBezTo>
                    <a:cubicBezTo>
                      <a:pt x="21286" y="11142"/>
                      <a:pt x="21294" y="11139"/>
                      <a:pt x="21292" y="11121"/>
                    </a:cubicBezTo>
                    <a:cubicBezTo>
                      <a:pt x="21284" y="11066"/>
                      <a:pt x="21293" y="11031"/>
                      <a:pt x="21315" y="11044"/>
                    </a:cubicBezTo>
                    <a:cubicBezTo>
                      <a:pt x="21328" y="11051"/>
                      <a:pt x="21335" y="11043"/>
                      <a:pt x="21326" y="11022"/>
                    </a:cubicBezTo>
                    <a:cubicBezTo>
                      <a:pt x="21316" y="10995"/>
                      <a:pt x="21316" y="10987"/>
                      <a:pt x="21338" y="10999"/>
                    </a:cubicBezTo>
                    <a:cubicBezTo>
                      <a:pt x="21356" y="11011"/>
                      <a:pt x="21358" y="11014"/>
                      <a:pt x="21349" y="10999"/>
                    </a:cubicBezTo>
                    <a:cubicBezTo>
                      <a:pt x="21330" y="10970"/>
                      <a:pt x="21358" y="10907"/>
                      <a:pt x="21383" y="10922"/>
                    </a:cubicBezTo>
                    <a:cubicBezTo>
                      <a:pt x="21394" y="10928"/>
                      <a:pt x="21391" y="10909"/>
                      <a:pt x="21383" y="10889"/>
                    </a:cubicBezTo>
                    <a:cubicBezTo>
                      <a:pt x="21373" y="10864"/>
                      <a:pt x="21377" y="10867"/>
                      <a:pt x="21395" y="10878"/>
                    </a:cubicBezTo>
                    <a:cubicBezTo>
                      <a:pt x="21412" y="10888"/>
                      <a:pt x="21416" y="10880"/>
                      <a:pt x="21406" y="10855"/>
                    </a:cubicBezTo>
                    <a:cubicBezTo>
                      <a:pt x="21396" y="10830"/>
                      <a:pt x="21398" y="10822"/>
                      <a:pt x="21417" y="10833"/>
                    </a:cubicBezTo>
                    <a:cubicBezTo>
                      <a:pt x="21435" y="10844"/>
                      <a:pt x="21441" y="10821"/>
                      <a:pt x="21417" y="10778"/>
                    </a:cubicBezTo>
                    <a:cubicBezTo>
                      <a:pt x="21398" y="10741"/>
                      <a:pt x="21386" y="10702"/>
                      <a:pt x="21395" y="10689"/>
                    </a:cubicBezTo>
                    <a:cubicBezTo>
                      <a:pt x="21403" y="10676"/>
                      <a:pt x="21396" y="10670"/>
                      <a:pt x="21383" y="10678"/>
                    </a:cubicBezTo>
                    <a:cubicBezTo>
                      <a:pt x="21356" y="10695"/>
                      <a:pt x="21329" y="10633"/>
                      <a:pt x="21349" y="10601"/>
                    </a:cubicBezTo>
                    <a:cubicBezTo>
                      <a:pt x="21358" y="10586"/>
                      <a:pt x="21356" y="10590"/>
                      <a:pt x="21338" y="10601"/>
                    </a:cubicBezTo>
                    <a:cubicBezTo>
                      <a:pt x="21316" y="10613"/>
                      <a:pt x="21316" y="10605"/>
                      <a:pt x="21326" y="10579"/>
                    </a:cubicBezTo>
                    <a:cubicBezTo>
                      <a:pt x="21335" y="10557"/>
                      <a:pt x="21328" y="10549"/>
                      <a:pt x="21315" y="10556"/>
                    </a:cubicBezTo>
                    <a:cubicBezTo>
                      <a:pt x="21293" y="10569"/>
                      <a:pt x="21284" y="10534"/>
                      <a:pt x="21292" y="10479"/>
                    </a:cubicBezTo>
                    <a:cubicBezTo>
                      <a:pt x="21294" y="10461"/>
                      <a:pt x="21286" y="10458"/>
                      <a:pt x="21269" y="10468"/>
                    </a:cubicBezTo>
                    <a:cubicBezTo>
                      <a:pt x="21250" y="10479"/>
                      <a:pt x="21248" y="10471"/>
                      <a:pt x="21258" y="10446"/>
                    </a:cubicBezTo>
                    <a:cubicBezTo>
                      <a:pt x="21266" y="10424"/>
                      <a:pt x="21259" y="10416"/>
                      <a:pt x="21246" y="10423"/>
                    </a:cubicBezTo>
                    <a:cubicBezTo>
                      <a:pt x="21225" y="10436"/>
                      <a:pt x="21216" y="10413"/>
                      <a:pt x="21223" y="10357"/>
                    </a:cubicBezTo>
                    <a:cubicBezTo>
                      <a:pt x="21226" y="10339"/>
                      <a:pt x="21217" y="10336"/>
                      <a:pt x="21201" y="10346"/>
                    </a:cubicBezTo>
                    <a:cubicBezTo>
                      <a:pt x="21182" y="10357"/>
                      <a:pt x="21179" y="10349"/>
                      <a:pt x="21189" y="10324"/>
                    </a:cubicBezTo>
                    <a:cubicBezTo>
                      <a:pt x="21197" y="10304"/>
                      <a:pt x="21200" y="10295"/>
                      <a:pt x="21189" y="10302"/>
                    </a:cubicBezTo>
                    <a:cubicBezTo>
                      <a:pt x="21164" y="10317"/>
                      <a:pt x="21136" y="10254"/>
                      <a:pt x="21155" y="10224"/>
                    </a:cubicBezTo>
                    <a:cubicBezTo>
                      <a:pt x="21163" y="10211"/>
                      <a:pt x="21156" y="10205"/>
                      <a:pt x="21144" y="10213"/>
                    </a:cubicBezTo>
                    <a:cubicBezTo>
                      <a:pt x="21116" y="10230"/>
                      <a:pt x="21089" y="10168"/>
                      <a:pt x="21109" y="10135"/>
                    </a:cubicBezTo>
                    <a:cubicBezTo>
                      <a:pt x="21117" y="10123"/>
                      <a:pt x="21110" y="10117"/>
                      <a:pt x="21098" y="10124"/>
                    </a:cubicBezTo>
                    <a:cubicBezTo>
                      <a:pt x="21086" y="10132"/>
                      <a:pt x="21066" y="10120"/>
                      <a:pt x="21052" y="10091"/>
                    </a:cubicBezTo>
                    <a:cubicBezTo>
                      <a:pt x="21039" y="10062"/>
                      <a:pt x="21032" y="10034"/>
                      <a:pt x="21041" y="10036"/>
                    </a:cubicBezTo>
                    <a:cubicBezTo>
                      <a:pt x="21050" y="10037"/>
                      <a:pt x="21101" y="10039"/>
                      <a:pt x="21144" y="10036"/>
                    </a:cubicBezTo>
                    <a:cubicBezTo>
                      <a:pt x="21213" y="10030"/>
                      <a:pt x="21208" y="10027"/>
                      <a:pt x="21109" y="10014"/>
                    </a:cubicBezTo>
                    <a:cubicBezTo>
                      <a:pt x="21032" y="10003"/>
                      <a:pt x="21079" y="9994"/>
                      <a:pt x="21292" y="9991"/>
                    </a:cubicBezTo>
                    <a:cubicBezTo>
                      <a:pt x="21458" y="9990"/>
                      <a:pt x="21600" y="9980"/>
                      <a:pt x="21600" y="9969"/>
                    </a:cubicBezTo>
                    <a:cubicBezTo>
                      <a:pt x="21600" y="9959"/>
                      <a:pt x="21429" y="9723"/>
                      <a:pt x="21223" y="9438"/>
                    </a:cubicBezTo>
                    <a:cubicBezTo>
                      <a:pt x="20918" y="9014"/>
                      <a:pt x="20859" y="8904"/>
                      <a:pt x="20870" y="8862"/>
                    </a:cubicBezTo>
                    <a:cubicBezTo>
                      <a:pt x="20877" y="8833"/>
                      <a:pt x="20994" y="8521"/>
                      <a:pt x="21132" y="8164"/>
                    </a:cubicBezTo>
                    <a:cubicBezTo>
                      <a:pt x="21270" y="7806"/>
                      <a:pt x="21383" y="7496"/>
                      <a:pt x="21383" y="7477"/>
                    </a:cubicBezTo>
                    <a:cubicBezTo>
                      <a:pt x="21383" y="7456"/>
                      <a:pt x="21124" y="7281"/>
                      <a:pt x="20721" y="7023"/>
                    </a:cubicBezTo>
                    <a:lnTo>
                      <a:pt x="20060" y="6602"/>
                    </a:lnTo>
                    <a:lnTo>
                      <a:pt x="20060" y="6137"/>
                    </a:lnTo>
                    <a:cubicBezTo>
                      <a:pt x="20059" y="5713"/>
                      <a:pt x="20044" y="5326"/>
                      <a:pt x="20025" y="5306"/>
                    </a:cubicBezTo>
                    <a:cubicBezTo>
                      <a:pt x="20021" y="5301"/>
                      <a:pt x="19913" y="5372"/>
                      <a:pt x="19786" y="5461"/>
                    </a:cubicBezTo>
                    <a:cubicBezTo>
                      <a:pt x="19659" y="5550"/>
                      <a:pt x="19550" y="5627"/>
                      <a:pt x="19546" y="5627"/>
                    </a:cubicBezTo>
                    <a:cubicBezTo>
                      <a:pt x="19542" y="5627"/>
                      <a:pt x="19506" y="5425"/>
                      <a:pt x="19466" y="5184"/>
                    </a:cubicBezTo>
                    <a:cubicBezTo>
                      <a:pt x="19404" y="4807"/>
                      <a:pt x="19391" y="4742"/>
                      <a:pt x="19352" y="4719"/>
                    </a:cubicBezTo>
                    <a:cubicBezTo>
                      <a:pt x="19327" y="4704"/>
                      <a:pt x="19144" y="4611"/>
                      <a:pt x="18941" y="4508"/>
                    </a:cubicBezTo>
                    <a:lnTo>
                      <a:pt x="18565" y="4320"/>
                    </a:lnTo>
                    <a:lnTo>
                      <a:pt x="18804" y="4154"/>
                    </a:lnTo>
                    <a:cubicBezTo>
                      <a:pt x="18932" y="4064"/>
                      <a:pt x="19025" y="3988"/>
                      <a:pt x="19021" y="3977"/>
                    </a:cubicBezTo>
                    <a:cubicBezTo>
                      <a:pt x="19018" y="3965"/>
                      <a:pt x="18741" y="3857"/>
                      <a:pt x="18405" y="3744"/>
                    </a:cubicBezTo>
                    <a:cubicBezTo>
                      <a:pt x="18069" y="3632"/>
                      <a:pt x="17787" y="3528"/>
                      <a:pt x="17777" y="3511"/>
                    </a:cubicBezTo>
                    <a:cubicBezTo>
                      <a:pt x="17768" y="3495"/>
                      <a:pt x="17669" y="3179"/>
                      <a:pt x="17561" y="2803"/>
                    </a:cubicBezTo>
                    <a:cubicBezTo>
                      <a:pt x="17452" y="2426"/>
                      <a:pt x="17363" y="2101"/>
                      <a:pt x="17355" y="2083"/>
                    </a:cubicBezTo>
                    <a:cubicBezTo>
                      <a:pt x="17344" y="2053"/>
                      <a:pt x="17309" y="2051"/>
                      <a:pt x="17139" y="2060"/>
                    </a:cubicBezTo>
                    <a:cubicBezTo>
                      <a:pt x="16822" y="2078"/>
                      <a:pt x="15980" y="2105"/>
                      <a:pt x="15861" y="2105"/>
                    </a:cubicBezTo>
                    <a:lnTo>
                      <a:pt x="15746" y="2105"/>
                    </a:lnTo>
                    <a:lnTo>
                      <a:pt x="15358" y="1595"/>
                    </a:lnTo>
                    <a:cubicBezTo>
                      <a:pt x="15143" y="1314"/>
                      <a:pt x="14960" y="1093"/>
                      <a:pt x="14948" y="1097"/>
                    </a:cubicBezTo>
                    <a:cubicBezTo>
                      <a:pt x="14936" y="1100"/>
                      <a:pt x="14886" y="1196"/>
                      <a:pt x="14845" y="1318"/>
                    </a:cubicBezTo>
                    <a:cubicBezTo>
                      <a:pt x="14804" y="1440"/>
                      <a:pt x="14764" y="1547"/>
                      <a:pt x="14754" y="1551"/>
                    </a:cubicBezTo>
                    <a:cubicBezTo>
                      <a:pt x="14744" y="1555"/>
                      <a:pt x="14746" y="1576"/>
                      <a:pt x="14754" y="1595"/>
                    </a:cubicBezTo>
                    <a:cubicBezTo>
                      <a:pt x="14778" y="1658"/>
                      <a:pt x="14654" y="1556"/>
                      <a:pt x="14366" y="1274"/>
                    </a:cubicBezTo>
                    <a:cubicBezTo>
                      <a:pt x="14179" y="1091"/>
                      <a:pt x="14068" y="997"/>
                      <a:pt x="14035" y="997"/>
                    </a:cubicBezTo>
                    <a:cubicBezTo>
                      <a:pt x="14008" y="997"/>
                      <a:pt x="13837" y="1023"/>
                      <a:pt x="13647" y="1052"/>
                    </a:cubicBezTo>
                    <a:cubicBezTo>
                      <a:pt x="13110" y="1134"/>
                      <a:pt x="13142" y="1135"/>
                      <a:pt x="13190" y="1097"/>
                    </a:cubicBezTo>
                    <a:cubicBezTo>
                      <a:pt x="13213" y="1079"/>
                      <a:pt x="13219" y="1066"/>
                      <a:pt x="13202" y="1075"/>
                    </a:cubicBezTo>
                    <a:cubicBezTo>
                      <a:pt x="13180" y="1085"/>
                      <a:pt x="13171" y="1084"/>
                      <a:pt x="13179" y="1063"/>
                    </a:cubicBezTo>
                    <a:cubicBezTo>
                      <a:pt x="13210" y="985"/>
                      <a:pt x="13327" y="617"/>
                      <a:pt x="13327" y="598"/>
                    </a:cubicBezTo>
                    <a:cubicBezTo>
                      <a:pt x="13327" y="587"/>
                      <a:pt x="13319" y="576"/>
                      <a:pt x="13305" y="576"/>
                    </a:cubicBezTo>
                    <a:cubicBezTo>
                      <a:pt x="13290" y="576"/>
                      <a:pt x="13001" y="653"/>
                      <a:pt x="12666" y="753"/>
                    </a:cubicBezTo>
                    <a:cubicBezTo>
                      <a:pt x="12330" y="853"/>
                      <a:pt x="12041" y="928"/>
                      <a:pt x="12027" y="919"/>
                    </a:cubicBezTo>
                    <a:cubicBezTo>
                      <a:pt x="11919" y="857"/>
                      <a:pt x="11559" y="560"/>
                      <a:pt x="11570" y="543"/>
                    </a:cubicBezTo>
                    <a:cubicBezTo>
                      <a:pt x="11578" y="531"/>
                      <a:pt x="11571" y="535"/>
                      <a:pt x="11559" y="543"/>
                    </a:cubicBezTo>
                    <a:cubicBezTo>
                      <a:pt x="11547" y="550"/>
                      <a:pt x="11380" y="429"/>
                      <a:pt x="11182" y="277"/>
                    </a:cubicBezTo>
                    <a:cubicBezTo>
                      <a:pt x="10985" y="125"/>
                      <a:pt x="10806" y="0"/>
                      <a:pt x="10794" y="0"/>
                    </a:cubicBezTo>
                    <a:close/>
                  </a:path>
                </a:pathLst>
              </a:custGeom>
              <a:ln w="12700" cap="flat">
                <a:noFill/>
                <a:miter lim="400000"/>
              </a:ln>
              <a:effectLst/>
            </p:spPr>
          </p:pic>
          <p:sp>
            <p:nvSpPr>
              <p:cNvPr id="168" name="Federal Bureau…"/>
              <p:cNvSpPr txBox="1"/>
              <p:nvPr/>
            </p:nvSpPr>
            <p:spPr>
              <a:xfrm>
                <a:off x="6021" y="822129"/>
                <a:ext cx="739242" cy="41910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0" tIns="0" rIns="0" bIns="0" numCol="1" anchor="t">
                <a:spAutoFit/>
              </a:bodyPr>
              <a:lstStyle/>
              <a:p>
                <a:pPr algn="ctr">
                  <a:defRPr sz="800">
                    <a:solidFill>
                      <a:srgbClr val="535353"/>
                    </a:solidFill>
                    <a:latin typeface="Avenir Medium"/>
                    <a:ea typeface="Avenir Medium"/>
                    <a:cs typeface="Avenir Medium"/>
                    <a:sym typeface="Avenir Medium"/>
                  </a:defRPr>
                </a:pPr>
                <a:r>
                  <a:t>Federal Bureau </a:t>
                </a:r>
              </a:p>
              <a:p>
                <a:pPr algn="ctr">
                  <a:defRPr sz="800">
                    <a:solidFill>
                      <a:srgbClr val="535353"/>
                    </a:solidFill>
                    <a:latin typeface="Avenir Medium"/>
                    <a:ea typeface="Avenir Medium"/>
                    <a:cs typeface="Avenir Medium"/>
                    <a:sym typeface="Avenir Medium"/>
                  </a:defRPr>
                </a:pPr>
                <a:r>
                  <a:t>of </a:t>
                </a:r>
              </a:p>
              <a:p>
                <a:pPr algn="ctr">
                  <a:defRPr sz="800">
                    <a:solidFill>
                      <a:srgbClr val="535353"/>
                    </a:solidFill>
                    <a:latin typeface="Avenir Medium"/>
                    <a:ea typeface="Avenir Medium"/>
                    <a:cs typeface="Avenir Medium"/>
                    <a:sym typeface="Avenir Medium"/>
                  </a:defRPr>
                </a:pPr>
                <a:r>
                  <a:t>Investigation </a:t>
                </a:r>
              </a:p>
            </p:txBody>
          </p:sp>
        </p:grp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0"/>
                                      </p:to>
                                    </p:set>
                                    <p:animEffect filter="image" prLst="opacity: 0.20; ">
                                      <p:cBhvr>
                                        <p:cTn id="7" dur="indefinite" fill="hold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"/>
                            </p:stCondLst>
                            <p:childTnLst>
                              <p:par>
                                <p:cTn id="19" presetID="23" presetClass="entr" presetSubtype="16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2" animBg="1" advAuto="0"/>
      <p:bldP spid="154" grpId="4" animBg="1" advAuto="0"/>
      <p:bldP spid="157" grpId="3" animBg="1" advAuto="0"/>
      <p:bldP spid="170" grpId="1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Line"/>
          <p:cNvSpPr/>
          <p:nvPr/>
        </p:nvSpPr>
        <p:spPr>
          <a:xfrm flipV="1">
            <a:off x="969063" y="2759641"/>
            <a:ext cx="713232" cy="0"/>
          </a:xfrm>
          <a:prstGeom prst="line">
            <a:avLst/>
          </a:prstGeom>
          <a:ln w="28575">
            <a:solidFill>
              <a:srgbClr val="CC0001"/>
            </a:solidFill>
            <a:headEnd type="oval"/>
            <a:tailEnd type="triangle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175" name="Line"/>
          <p:cNvSpPr/>
          <p:nvPr/>
        </p:nvSpPr>
        <p:spPr>
          <a:xfrm>
            <a:off x="4375027" y="2903151"/>
            <a:ext cx="249822" cy="329787"/>
          </a:xfrm>
          <a:prstGeom prst="line">
            <a:avLst/>
          </a:prstGeom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176" name="Line"/>
          <p:cNvSpPr/>
          <p:nvPr/>
        </p:nvSpPr>
        <p:spPr>
          <a:xfrm>
            <a:off x="6136986" y="2782254"/>
            <a:ext cx="937430" cy="1"/>
          </a:xfrm>
          <a:prstGeom prst="line">
            <a:avLst/>
          </a:prstGeom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177" name="Line"/>
          <p:cNvSpPr/>
          <p:nvPr/>
        </p:nvSpPr>
        <p:spPr>
          <a:xfrm flipV="1">
            <a:off x="6262090" y="2779045"/>
            <a:ext cx="618277" cy="1"/>
          </a:xfrm>
          <a:prstGeom prst="line">
            <a:avLst/>
          </a:prstGeom>
          <a:ln w="28575">
            <a:solidFill>
              <a:srgbClr val="CC0001"/>
            </a:solidFill>
            <a:tailEnd type="triangle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178" name="Line"/>
          <p:cNvSpPr/>
          <p:nvPr/>
        </p:nvSpPr>
        <p:spPr>
          <a:xfrm>
            <a:off x="5382847" y="2780677"/>
            <a:ext cx="589884" cy="1"/>
          </a:xfrm>
          <a:prstGeom prst="line">
            <a:avLst/>
          </a:prstGeom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179" name="Line"/>
          <p:cNvSpPr/>
          <p:nvPr/>
        </p:nvSpPr>
        <p:spPr>
          <a:xfrm flipH="1">
            <a:off x="4817889" y="2886417"/>
            <a:ext cx="1244443" cy="1061625"/>
          </a:xfrm>
          <a:prstGeom prst="line">
            <a:avLst/>
          </a:prstGeom>
          <a:ln w="12700">
            <a:solidFill>
              <a:schemeClr val="accent1">
                <a:lumOff val="23725"/>
              </a:schemeClr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180" name="Line"/>
          <p:cNvSpPr/>
          <p:nvPr/>
        </p:nvSpPr>
        <p:spPr>
          <a:xfrm flipH="1" flipV="1">
            <a:off x="5798117" y="1909851"/>
            <a:ext cx="273040" cy="696528"/>
          </a:xfrm>
          <a:prstGeom prst="line">
            <a:avLst/>
          </a:prstGeom>
          <a:ln w="12700">
            <a:solidFill>
              <a:schemeClr val="accent1">
                <a:lumOff val="23725"/>
              </a:schemeClr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181" name="Line"/>
          <p:cNvSpPr/>
          <p:nvPr/>
        </p:nvSpPr>
        <p:spPr>
          <a:xfrm flipV="1">
            <a:off x="5993408" y="2908327"/>
            <a:ext cx="145393" cy="865073"/>
          </a:xfrm>
          <a:prstGeom prst="line">
            <a:avLst/>
          </a:prstGeom>
          <a:ln w="12700">
            <a:solidFill>
              <a:schemeClr val="accent1">
                <a:lumOff val="23725"/>
              </a:schemeClr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182" name="Line"/>
          <p:cNvSpPr/>
          <p:nvPr/>
        </p:nvSpPr>
        <p:spPr>
          <a:xfrm>
            <a:off x="5382847" y="2780677"/>
            <a:ext cx="567313" cy="1"/>
          </a:xfrm>
          <a:prstGeom prst="line">
            <a:avLst/>
          </a:prstGeom>
          <a:ln w="28575">
            <a:solidFill>
              <a:srgbClr val="CC0001"/>
            </a:solidFill>
            <a:tailEnd type="triangle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183" name="Line"/>
          <p:cNvSpPr/>
          <p:nvPr/>
        </p:nvSpPr>
        <p:spPr>
          <a:xfrm>
            <a:off x="4461594" y="2778812"/>
            <a:ext cx="595376" cy="7068"/>
          </a:xfrm>
          <a:prstGeom prst="line">
            <a:avLst/>
          </a:prstGeom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184" name="Circle"/>
          <p:cNvSpPr/>
          <p:nvPr/>
        </p:nvSpPr>
        <p:spPr>
          <a:xfrm>
            <a:off x="5045214" y="2594311"/>
            <a:ext cx="357925" cy="357926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185" name="Line"/>
          <p:cNvSpPr/>
          <p:nvPr/>
        </p:nvSpPr>
        <p:spPr>
          <a:xfrm>
            <a:off x="4429907" y="2778718"/>
            <a:ext cx="621148" cy="1"/>
          </a:xfrm>
          <a:prstGeom prst="line">
            <a:avLst/>
          </a:prstGeom>
          <a:ln w="28575">
            <a:solidFill>
              <a:srgbClr val="CC0001"/>
            </a:solidFill>
            <a:tailEnd type="triangle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186" name="Line"/>
          <p:cNvSpPr/>
          <p:nvPr/>
        </p:nvSpPr>
        <p:spPr>
          <a:xfrm>
            <a:off x="2253942" y="2781557"/>
            <a:ext cx="803918" cy="1396"/>
          </a:xfrm>
          <a:prstGeom prst="line">
            <a:avLst/>
          </a:prstGeom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187" name="Line"/>
          <p:cNvSpPr/>
          <p:nvPr/>
        </p:nvSpPr>
        <p:spPr>
          <a:xfrm flipH="1">
            <a:off x="3178965" y="2263102"/>
            <a:ext cx="78516" cy="341340"/>
          </a:xfrm>
          <a:prstGeom prst="line">
            <a:avLst/>
          </a:prstGeom>
          <a:ln w="12700">
            <a:solidFill>
              <a:schemeClr val="accent1">
                <a:lumOff val="23725"/>
              </a:schemeClr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188" name="Call Routing In Telephony"/>
          <p:cNvSpPr txBox="1">
            <a:spLocks noGrp="1"/>
          </p:cNvSpPr>
          <p:nvPr>
            <p:ph type="title"/>
          </p:nvPr>
        </p:nvSpPr>
        <p:spPr>
          <a:xfrm>
            <a:off x="457200" y="675085"/>
            <a:ext cx="8229600" cy="457283"/>
          </a:xfrm>
          <a:prstGeom prst="rect">
            <a:avLst/>
          </a:prstGeom>
        </p:spPr>
        <p:txBody>
          <a:bodyPr/>
          <a:lstStyle>
            <a:lvl1pPr defTabSz="777240">
              <a:defRPr sz="2125" b="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Call Routing In Telephony</a:t>
            </a:r>
          </a:p>
        </p:txBody>
      </p:sp>
      <p:sp>
        <p:nvSpPr>
          <p:cNvPr id="189" name="Line"/>
          <p:cNvSpPr/>
          <p:nvPr/>
        </p:nvSpPr>
        <p:spPr>
          <a:xfrm flipV="1">
            <a:off x="4440526" y="2381817"/>
            <a:ext cx="614687" cy="311902"/>
          </a:xfrm>
          <a:prstGeom prst="line">
            <a:avLst/>
          </a:prstGeom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190" name="Line"/>
          <p:cNvSpPr/>
          <p:nvPr/>
        </p:nvSpPr>
        <p:spPr>
          <a:xfrm flipH="1" flipV="1">
            <a:off x="4185815" y="2373002"/>
            <a:ext cx="73649" cy="234053"/>
          </a:xfrm>
          <a:prstGeom prst="line">
            <a:avLst/>
          </a:prstGeom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191" name="Line"/>
          <p:cNvSpPr/>
          <p:nvPr/>
        </p:nvSpPr>
        <p:spPr>
          <a:xfrm>
            <a:off x="3306815" y="1801647"/>
            <a:ext cx="664191" cy="321480"/>
          </a:xfrm>
          <a:prstGeom prst="line">
            <a:avLst/>
          </a:prstGeom>
          <a:ln w="12700">
            <a:solidFill>
              <a:schemeClr val="accent1">
                <a:lumOff val="23725"/>
              </a:schemeClr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192" name="Line"/>
          <p:cNvSpPr/>
          <p:nvPr/>
        </p:nvSpPr>
        <p:spPr>
          <a:xfrm flipV="1">
            <a:off x="3338884" y="1566239"/>
            <a:ext cx="705234" cy="131758"/>
          </a:xfrm>
          <a:prstGeom prst="line">
            <a:avLst/>
          </a:prstGeom>
          <a:ln w="12700">
            <a:solidFill>
              <a:schemeClr val="accent1">
                <a:lumOff val="23725"/>
              </a:schemeClr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193" name="Line"/>
          <p:cNvSpPr/>
          <p:nvPr/>
        </p:nvSpPr>
        <p:spPr>
          <a:xfrm flipV="1">
            <a:off x="2808289" y="2897089"/>
            <a:ext cx="214604" cy="307157"/>
          </a:xfrm>
          <a:prstGeom prst="line">
            <a:avLst/>
          </a:prstGeom>
          <a:ln w="12700">
            <a:solidFill>
              <a:schemeClr val="accent1">
                <a:lumOff val="23725"/>
              </a:schemeClr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194" name="Line"/>
          <p:cNvSpPr/>
          <p:nvPr/>
        </p:nvSpPr>
        <p:spPr>
          <a:xfrm flipH="1">
            <a:off x="4141737" y="1648904"/>
            <a:ext cx="2585" cy="374397"/>
          </a:xfrm>
          <a:prstGeom prst="line">
            <a:avLst/>
          </a:prstGeom>
          <a:ln w="12700">
            <a:solidFill>
              <a:schemeClr val="accent1">
                <a:lumOff val="23725"/>
              </a:schemeClr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195" name="Line"/>
          <p:cNvSpPr/>
          <p:nvPr/>
        </p:nvSpPr>
        <p:spPr>
          <a:xfrm flipH="1">
            <a:off x="4066771" y="2927251"/>
            <a:ext cx="152992" cy="266452"/>
          </a:xfrm>
          <a:prstGeom prst="line">
            <a:avLst/>
          </a:prstGeom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196" name="Line"/>
          <p:cNvSpPr/>
          <p:nvPr/>
        </p:nvSpPr>
        <p:spPr>
          <a:xfrm>
            <a:off x="2825559" y="2346399"/>
            <a:ext cx="211893" cy="292002"/>
          </a:xfrm>
          <a:prstGeom prst="line">
            <a:avLst/>
          </a:prstGeom>
          <a:ln w="12700">
            <a:solidFill>
              <a:schemeClr val="accent1">
                <a:lumOff val="23725"/>
              </a:schemeClr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197" name="Line"/>
          <p:cNvSpPr/>
          <p:nvPr/>
        </p:nvSpPr>
        <p:spPr>
          <a:xfrm>
            <a:off x="3239552" y="2773274"/>
            <a:ext cx="1129720" cy="1"/>
          </a:xfrm>
          <a:prstGeom prst="line">
            <a:avLst/>
          </a:prstGeom>
          <a:ln w="12700">
            <a:solidFill>
              <a:schemeClr val="accent1"/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198" name="Line"/>
          <p:cNvSpPr/>
          <p:nvPr/>
        </p:nvSpPr>
        <p:spPr>
          <a:xfrm>
            <a:off x="3153672" y="2948327"/>
            <a:ext cx="183437" cy="837700"/>
          </a:xfrm>
          <a:prstGeom prst="line">
            <a:avLst/>
          </a:prstGeom>
          <a:ln w="12700">
            <a:solidFill>
              <a:schemeClr val="accent1">
                <a:lumOff val="23725"/>
              </a:schemeClr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199" name="Line"/>
          <p:cNvSpPr/>
          <p:nvPr/>
        </p:nvSpPr>
        <p:spPr>
          <a:xfrm>
            <a:off x="3481224" y="3927091"/>
            <a:ext cx="1113490" cy="37879"/>
          </a:xfrm>
          <a:prstGeom prst="line">
            <a:avLst/>
          </a:prstGeom>
          <a:ln w="12700">
            <a:solidFill>
              <a:schemeClr val="accent1">
                <a:lumOff val="23725"/>
              </a:schemeClr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200" name="Line"/>
          <p:cNvSpPr/>
          <p:nvPr/>
        </p:nvSpPr>
        <p:spPr>
          <a:xfrm flipV="1">
            <a:off x="4370630" y="1543946"/>
            <a:ext cx="594535" cy="1058025"/>
          </a:xfrm>
          <a:prstGeom prst="line">
            <a:avLst/>
          </a:prstGeom>
          <a:ln w="12700">
            <a:solidFill>
              <a:schemeClr val="accent1">
                <a:lumOff val="23725"/>
              </a:schemeClr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201" name="Line"/>
          <p:cNvSpPr/>
          <p:nvPr/>
        </p:nvSpPr>
        <p:spPr>
          <a:xfrm flipV="1">
            <a:off x="5357207" y="1884711"/>
            <a:ext cx="316664" cy="331081"/>
          </a:xfrm>
          <a:prstGeom prst="line">
            <a:avLst/>
          </a:prstGeom>
          <a:ln w="12700">
            <a:solidFill>
              <a:schemeClr val="accent1">
                <a:lumOff val="23725"/>
              </a:schemeClr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202" name="Circle"/>
          <p:cNvSpPr/>
          <p:nvPr/>
        </p:nvSpPr>
        <p:spPr>
          <a:xfrm>
            <a:off x="4022490" y="1394779"/>
            <a:ext cx="254001" cy="25400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>
                <a:lumOff val="23725"/>
              </a:schemeClr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203" name="Circle"/>
          <p:cNvSpPr/>
          <p:nvPr/>
        </p:nvSpPr>
        <p:spPr>
          <a:xfrm>
            <a:off x="3787260" y="3162364"/>
            <a:ext cx="357925" cy="35792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204" name="Circle"/>
          <p:cNvSpPr/>
          <p:nvPr/>
        </p:nvSpPr>
        <p:spPr>
          <a:xfrm>
            <a:off x="5631157" y="1667068"/>
            <a:ext cx="254001" cy="25400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>
                <a:lumOff val="23725"/>
              </a:schemeClr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205" name="Circle"/>
          <p:cNvSpPr/>
          <p:nvPr/>
        </p:nvSpPr>
        <p:spPr>
          <a:xfrm>
            <a:off x="3091157" y="1595101"/>
            <a:ext cx="254001" cy="25400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>
                <a:lumOff val="23725"/>
              </a:schemeClr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206" name="Circle"/>
          <p:cNvSpPr/>
          <p:nvPr/>
        </p:nvSpPr>
        <p:spPr>
          <a:xfrm>
            <a:off x="2642434" y="2112236"/>
            <a:ext cx="247848" cy="247848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>
                <a:lumOff val="23725"/>
              </a:schemeClr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207" name="Circle"/>
          <p:cNvSpPr/>
          <p:nvPr/>
        </p:nvSpPr>
        <p:spPr>
          <a:xfrm>
            <a:off x="2609229" y="3171721"/>
            <a:ext cx="254001" cy="25400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>
                <a:lumOff val="23725"/>
              </a:schemeClr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208" name="Circle"/>
          <p:cNvSpPr/>
          <p:nvPr/>
        </p:nvSpPr>
        <p:spPr>
          <a:xfrm>
            <a:off x="4894557" y="1306652"/>
            <a:ext cx="254001" cy="25400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>
                <a:lumOff val="23725"/>
              </a:schemeClr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209" name="Circle"/>
          <p:cNvSpPr/>
          <p:nvPr/>
        </p:nvSpPr>
        <p:spPr>
          <a:xfrm>
            <a:off x="5848219" y="3681541"/>
            <a:ext cx="254001" cy="25400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>
                <a:lumOff val="23725"/>
              </a:schemeClr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210" name="Circle"/>
          <p:cNvSpPr/>
          <p:nvPr/>
        </p:nvSpPr>
        <p:spPr>
          <a:xfrm>
            <a:off x="4097145" y="2580800"/>
            <a:ext cx="357926" cy="35792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211" name="Circle"/>
          <p:cNvSpPr/>
          <p:nvPr/>
        </p:nvSpPr>
        <p:spPr>
          <a:xfrm>
            <a:off x="5030023" y="2126087"/>
            <a:ext cx="357925" cy="357926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212" name="Circle"/>
          <p:cNvSpPr/>
          <p:nvPr/>
        </p:nvSpPr>
        <p:spPr>
          <a:xfrm>
            <a:off x="3957632" y="2025447"/>
            <a:ext cx="357926" cy="357926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213" name="Circle"/>
          <p:cNvSpPr/>
          <p:nvPr/>
        </p:nvSpPr>
        <p:spPr>
          <a:xfrm>
            <a:off x="3182582" y="2077657"/>
            <a:ext cx="190501" cy="19050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>
                <a:lumOff val="23725"/>
              </a:schemeClr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214" name="Line"/>
          <p:cNvSpPr/>
          <p:nvPr/>
        </p:nvSpPr>
        <p:spPr>
          <a:xfrm>
            <a:off x="3293010" y="2776972"/>
            <a:ext cx="805806" cy="1"/>
          </a:xfrm>
          <a:prstGeom prst="line">
            <a:avLst/>
          </a:prstGeom>
          <a:ln w="28575">
            <a:solidFill>
              <a:srgbClr val="CC0001"/>
            </a:solidFill>
            <a:tailEnd type="triangle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215" name="Line"/>
          <p:cNvSpPr/>
          <p:nvPr/>
        </p:nvSpPr>
        <p:spPr>
          <a:xfrm>
            <a:off x="2337361" y="2783886"/>
            <a:ext cx="630348" cy="1"/>
          </a:xfrm>
          <a:prstGeom prst="line">
            <a:avLst/>
          </a:prstGeom>
          <a:ln w="28575">
            <a:solidFill>
              <a:srgbClr val="CC0001"/>
            </a:solidFill>
            <a:tailEnd type="triangle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216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505458" y="4780053"/>
            <a:ext cx="181343" cy="2482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217" name="P2"/>
          <p:cNvSpPr txBox="1"/>
          <p:nvPr/>
        </p:nvSpPr>
        <p:spPr>
          <a:xfrm>
            <a:off x="4168787" y="2667212"/>
            <a:ext cx="205613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30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P2</a:t>
            </a:r>
          </a:p>
        </p:txBody>
      </p:sp>
      <p:sp>
        <p:nvSpPr>
          <p:cNvPr id="218" name="P3"/>
          <p:cNvSpPr txBox="1"/>
          <p:nvPr/>
        </p:nvSpPr>
        <p:spPr>
          <a:xfrm>
            <a:off x="5116856" y="2680724"/>
            <a:ext cx="204484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30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P3</a:t>
            </a:r>
          </a:p>
        </p:txBody>
      </p:sp>
      <p:sp>
        <p:nvSpPr>
          <p:cNvPr id="219" name="Each provider knows the previous and next hop in the call path"/>
          <p:cNvSpPr txBox="1"/>
          <p:nvPr/>
        </p:nvSpPr>
        <p:spPr>
          <a:xfrm>
            <a:off x="1918183" y="4470007"/>
            <a:ext cx="5424997" cy="254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1500">
                <a:latin typeface="Avenir Book"/>
                <a:ea typeface="Avenir Book"/>
                <a:cs typeface="Avenir Book"/>
                <a:sym typeface="Avenir Book"/>
              </a:defRPr>
            </a:pPr>
            <a:r>
              <a:t>Each provider knows the </a:t>
            </a:r>
            <a:r>
              <a:rPr u="sng">
                <a:solidFill>
                  <a:srgbClr val="CC0001"/>
                </a:solidFill>
                <a:latin typeface="Avenir Heavy"/>
                <a:ea typeface="Avenir Heavy"/>
                <a:cs typeface="Avenir Heavy"/>
                <a:sym typeface="Avenir Heavy"/>
              </a:rPr>
              <a:t>previous</a:t>
            </a:r>
            <a:r>
              <a:t> and </a:t>
            </a:r>
            <a:r>
              <a:rPr u="sng">
                <a:solidFill>
                  <a:srgbClr val="CC0001"/>
                </a:solidFill>
                <a:latin typeface="Avenir Heavy"/>
                <a:ea typeface="Avenir Heavy"/>
                <a:cs typeface="Avenir Heavy"/>
                <a:sym typeface="Avenir Heavy"/>
              </a:rPr>
              <a:t>next</a:t>
            </a:r>
            <a:r>
              <a:t> hop in the call path</a:t>
            </a:r>
          </a:p>
        </p:txBody>
      </p:sp>
      <p:sp>
        <p:nvSpPr>
          <p:cNvPr id="220" name="Circle"/>
          <p:cNvSpPr/>
          <p:nvPr/>
        </p:nvSpPr>
        <p:spPr>
          <a:xfrm>
            <a:off x="4546261" y="3195967"/>
            <a:ext cx="357925" cy="35792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221" name="Line"/>
          <p:cNvSpPr/>
          <p:nvPr/>
        </p:nvSpPr>
        <p:spPr>
          <a:xfrm>
            <a:off x="7455072" y="2765991"/>
            <a:ext cx="767545" cy="1"/>
          </a:xfrm>
          <a:prstGeom prst="line">
            <a:avLst/>
          </a:prstGeom>
          <a:ln w="28575">
            <a:solidFill>
              <a:srgbClr val="CC0001"/>
            </a:solidFill>
            <a:tailEnd type="triangle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222" name="Line"/>
          <p:cNvSpPr/>
          <p:nvPr/>
        </p:nvSpPr>
        <p:spPr>
          <a:xfrm flipV="1">
            <a:off x="969063" y="2883377"/>
            <a:ext cx="740408" cy="6287"/>
          </a:xfrm>
          <a:prstGeom prst="line">
            <a:avLst/>
          </a:prstGeom>
          <a:ln w="28575">
            <a:solidFill>
              <a:srgbClr val="007AFF"/>
            </a:solidFill>
            <a:headEnd type="oval"/>
            <a:tailEnd type="triangle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223" name="Line"/>
          <p:cNvSpPr/>
          <p:nvPr/>
        </p:nvSpPr>
        <p:spPr>
          <a:xfrm flipV="1">
            <a:off x="2242548" y="2884933"/>
            <a:ext cx="762538" cy="3266"/>
          </a:xfrm>
          <a:prstGeom prst="line">
            <a:avLst/>
          </a:prstGeom>
          <a:ln w="28575">
            <a:solidFill>
              <a:srgbClr val="007AFF"/>
            </a:solidFill>
            <a:tailEnd type="triangle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224" name="Line"/>
          <p:cNvSpPr/>
          <p:nvPr/>
        </p:nvSpPr>
        <p:spPr>
          <a:xfrm>
            <a:off x="3151871" y="2940452"/>
            <a:ext cx="176418" cy="848213"/>
          </a:xfrm>
          <a:prstGeom prst="line">
            <a:avLst/>
          </a:prstGeom>
          <a:ln w="28575">
            <a:solidFill>
              <a:srgbClr val="007AFF"/>
            </a:solidFill>
            <a:tailEnd type="triangle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225" name="Circle"/>
          <p:cNvSpPr/>
          <p:nvPr/>
        </p:nvSpPr>
        <p:spPr>
          <a:xfrm>
            <a:off x="2969378" y="2594311"/>
            <a:ext cx="357925" cy="357926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226" name="P1"/>
          <p:cNvSpPr txBox="1"/>
          <p:nvPr/>
        </p:nvSpPr>
        <p:spPr>
          <a:xfrm>
            <a:off x="3041019" y="2680724"/>
            <a:ext cx="184331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30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P1</a:t>
            </a:r>
          </a:p>
        </p:txBody>
      </p:sp>
      <p:sp>
        <p:nvSpPr>
          <p:cNvPr id="227" name="Line"/>
          <p:cNvSpPr/>
          <p:nvPr/>
        </p:nvSpPr>
        <p:spPr>
          <a:xfrm>
            <a:off x="3451074" y="3928480"/>
            <a:ext cx="1147046" cy="42875"/>
          </a:xfrm>
          <a:prstGeom prst="line">
            <a:avLst/>
          </a:prstGeom>
          <a:ln w="28575">
            <a:solidFill>
              <a:srgbClr val="007AFF"/>
            </a:solidFill>
            <a:tailEnd type="triangle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228" name="Line"/>
          <p:cNvSpPr/>
          <p:nvPr/>
        </p:nvSpPr>
        <p:spPr>
          <a:xfrm flipV="1">
            <a:off x="4822271" y="2915940"/>
            <a:ext cx="1198964" cy="1028283"/>
          </a:xfrm>
          <a:prstGeom prst="line">
            <a:avLst/>
          </a:prstGeom>
          <a:ln w="28575">
            <a:solidFill>
              <a:srgbClr val="007AFF"/>
            </a:solidFill>
            <a:tailEnd type="triangle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229" name="Line"/>
          <p:cNvSpPr/>
          <p:nvPr/>
        </p:nvSpPr>
        <p:spPr>
          <a:xfrm>
            <a:off x="6208669" y="2892619"/>
            <a:ext cx="684160" cy="4609"/>
          </a:xfrm>
          <a:prstGeom prst="line">
            <a:avLst/>
          </a:prstGeom>
          <a:ln w="28575">
            <a:solidFill>
              <a:srgbClr val="007AFF"/>
            </a:solidFill>
            <a:tailEnd type="triangle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grpSp>
        <p:nvGrpSpPr>
          <p:cNvPr id="234" name="Group"/>
          <p:cNvGrpSpPr/>
          <p:nvPr/>
        </p:nvGrpSpPr>
        <p:grpSpPr>
          <a:xfrm>
            <a:off x="1691628" y="2430440"/>
            <a:ext cx="642284" cy="967180"/>
            <a:chOff x="0" y="0"/>
            <a:chExt cx="642282" cy="967179"/>
          </a:xfrm>
        </p:grpSpPr>
        <p:sp>
          <p:nvSpPr>
            <p:cNvPr id="230" name="Originating…"/>
            <p:cNvSpPr txBox="1"/>
            <p:nvPr/>
          </p:nvSpPr>
          <p:spPr>
            <a:xfrm>
              <a:off x="10010" y="716918"/>
              <a:ext cx="622263" cy="2502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algn="ctr">
                <a:defRPr sz="900" b="1">
                  <a:solidFill>
                    <a:srgbClr val="535353"/>
                  </a:solidFill>
                </a:defRPr>
              </a:pPr>
              <a:r>
                <a:t>Originating</a:t>
              </a:r>
            </a:p>
            <a:p>
              <a:pPr algn="ctr">
                <a:defRPr sz="900" b="1">
                  <a:solidFill>
                    <a:srgbClr val="535353"/>
                  </a:solidFill>
                </a:defRPr>
              </a:pPr>
              <a:r>
                <a:t>Provider</a:t>
              </a:r>
            </a:p>
          </p:txBody>
        </p:sp>
        <p:grpSp>
          <p:nvGrpSpPr>
            <p:cNvPr id="233" name="Group"/>
            <p:cNvGrpSpPr/>
            <p:nvPr/>
          </p:nvGrpSpPr>
          <p:grpSpPr>
            <a:xfrm>
              <a:off x="0" y="0"/>
              <a:ext cx="642283" cy="642283"/>
              <a:chOff x="0" y="0"/>
              <a:chExt cx="642282" cy="642282"/>
            </a:xfrm>
          </p:grpSpPr>
          <p:sp>
            <p:nvSpPr>
              <p:cNvPr id="231" name="Circle"/>
              <p:cNvSpPr/>
              <p:nvPr/>
            </p:nvSpPr>
            <p:spPr>
              <a:xfrm>
                <a:off x="0" y="0"/>
                <a:ext cx="642283" cy="642283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pic>
            <p:nvPicPr>
              <p:cNvPr id="232" name="noun-cell-tower-5460243.svg" descr="noun-cell-tower-5460243.svg"/>
              <p:cNvPicPr>
                <a:picLocks noChangeAspect="1"/>
              </p:cNvPicPr>
              <p:nvPr/>
            </p:nvPicPr>
            <p:blipFill>
              <a:blip r:embed="rId2"/>
              <a:srcRect l="23256" t="6296" r="23256" b="22057"/>
              <a:stretch>
                <a:fillRect/>
              </a:stretch>
            </p:blipFill>
            <p:spPr>
              <a:xfrm>
                <a:off x="207635" y="131236"/>
                <a:ext cx="226862" cy="37984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grpSp>
        <p:nvGrpSpPr>
          <p:cNvPr id="237" name="Group"/>
          <p:cNvGrpSpPr/>
          <p:nvPr/>
        </p:nvGrpSpPr>
        <p:grpSpPr>
          <a:xfrm>
            <a:off x="1804441" y="2531041"/>
            <a:ext cx="431801" cy="431801"/>
            <a:chOff x="0" y="0"/>
            <a:chExt cx="431800" cy="431800"/>
          </a:xfrm>
        </p:grpSpPr>
        <p:sp>
          <p:nvSpPr>
            <p:cNvPr id="235" name="Circle"/>
            <p:cNvSpPr/>
            <p:nvPr/>
          </p:nvSpPr>
          <p:spPr>
            <a:xfrm>
              <a:off x="0" y="0"/>
              <a:ext cx="431800" cy="43180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236" name="P0"/>
            <p:cNvSpPr txBox="1"/>
            <p:nvPr/>
          </p:nvSpPr>
          <p:spPr>
            <a:xfrm>
              <a:off x="108579" y="123350"/>
              <a:ext cx="214723" cy="190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300">
                  <a:solidFill>
                    <a:schemeClr val="accent1"/>
                  </a:solidFill>
                  <a:latin typeface="Georgia"/>
                  <a:ea typeface="Georgia"/>
                  <a:cs typeface="Georgia"/>
                  <a:sym typeface="Georgia"/>
                </a:defRPr>
              </a:lvl1pPr>
            </a:lstStyle>
            <a:p>
              <a:r>
                <a:t>P0</a:t>
              </a:r>
            </a:p>
          </p:txBody>
        </p:sp>
      </p:grpSp>
      <p:sp>
        <p:nvSpPr>
          <p:cNvPr id="238" name="Circle"/>
          <p:cNvSpPr/>
          <p:nvPr/>
        </p:nvSpPr>
        <p:spPr>
          <a:xfrm>
            <a:off x="3235090" y="3780158"/>
            <a:ext cx="254001" cy="25400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>
                <a:lumOff val="23725"/>
              </a:schemeClr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239" name="Circle"/>
          <p:cNvSpPr/>
          <p:nvPr/>
        </p:nvSpPr>
        <p:spPr>
          <a:xfrm>
            <a:off x="4598223" y="3841438"/>
            <a:ext cx="254001" cy="254001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>
                <a:lumOff val="23725"/>
              </a:schemeClr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240" name="Circle"/>
          <p:cNvSpPr/>
          <p:nvPr/>
        </p:nvSpPr>
        <p:spPr>
          <a:xfrm>
            <a:off x="5955378" y="2593500"/>
            <a:ext cx="357925" cy="357925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241" name="P4"/>
          <p:cNvSpPr txBox="1"/>
          <p:nvPr/>
        </p:nvSpPr>
        <p:spPr>
          <a:xfrm>
            <a:off x="6027020" y="2679912"/>
            <a:ext cx="206661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30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P4</a:t>
            </a:r>
          </a:p>
        </p:txBody>
      </p:sp>
      <p:grpSp>
        <p:nvGrpSpPr>
          <p:cNvPr id="246" name="Group"/>
          <p:cNvGrpSpPr/>
          <p:nvPr/>
        </p:nvGrpSpPr>
        <p:grpSpPr>
          <a:xfrm>
            <a:off x="390449" y="4381123"/>
            <a:ext cx="952248" cy="336551"/>
            <a:chOff x="0" y="0"/>
            <a:chExt cx="952246" cy="336550"/>
          </a:xfrm>
        </p:grpSpPr>
        <p:sp>
          <p:nvSpPr>
            <p:cNvPr id="242" name="Square"/>
            <p:cNvSpPr/>
            <p:nvPr/>
          </p:nvSpPr>
          <p:spPr>
            <a:xfrm>
              <a:off x="0" y="0"/>
              <a:ext cx="127000" cy="127000"/>
            </a:xfrm>
            <a:prstGeom prst="rect">
              <a:avLst/>
            </a:prstGeom>
            <a:solidFill>
              <a:srgbClr val="CC000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243" name="Call at 3:00 PM"/>
            <p:cNvSpPr txBox="1"/>
            <p:nvPr/>
          </p:nvSpPr>
          <p:spPr>
            <a:xfrm>
              <a:off x="162535" y="0"/>
              <a:ext cx="789712" cy="152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900">
                  <a:solidFill>
                    <a:srgbClr val="535353"/>
                  </a:solidFill>
                  <a:latin typeface="Avenir Book"/>
                  <a:ea typeface="Avenir Book"/>
                  <a:cs typeface="Avenir Book"/>
                  <a:sym typeface="Avenir Book"/>
                </a:defRPr>
              </a:lvl1pPr>
            </a:lstStyle>
            <a:p>
              <a:r>
                <a:t>Call at 3:00 PM</a:t>
              </a:r>
            </a:p>
          </p:txBody>
        </p:sp>
        <p:sp>
          <p:nvSpPr>
            <p:cNvPr id="244" name="Square"/>
            <p:cNvSpPr/>
            <p:nvPr/>
          </p:nvSpPr>
          <p:spPr>
            <a:xfrm>
              <a:off x="0" y="184150"/>
              <a:ext cx="127000" cy="127000"/>
            </a:xfrm>
            <a:prstGeom prst="rect">
              <a:avLst/>
            </a:prstGeom>
            <a:solidFill>
              <a:srgbClr val="007A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245" name="Call at 4:00 PM"/>
            <p:cNvSpPr txBox="1"/>
            <p:nvPr/>
          </p:nvSpPr>
          <p:spPr>
            <a:xfrm>
              <a:off x="162535" y="184150"/>
              <a:ext cx="789712" cy="152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900">
                  <a:solidFill>
                    <a:srgbClr val="535353"/>
                  </a:solidFill>
                  <a:latin typeface="Avenir Book"/>
                  <a:ea typeface="Avenir Book"/>
                  <a:cs typeface="Avenir Book"/>
                  <a:sym typeface="Avenir Book"/>
                </a:defRPr>
              </a:lvl1pPr>
            </a:lstStyle>
            <a:p>
              <a:r>
                <a:t>Call at 4:00 PM</a:t>
              </a:r>
            </a:p>
          </p:txBody>
        </p:sp>
      </p:grpSp>
      <p:sp>
        <p:nvSpPr>
          <p:cNvPr id="247" name="Line"/>
          <p:cNvSpPr/>
          <p:nvPr/>
        </p:nvSpPr>
        <p:spPr>
          <a:xfrm>
            <a:off x="7484097" y="2877637"/>
            <a:ext cx="739652" cy="7873"/>
          </a:xfrm>
          <a:prstGeom prst="line">
            <a:avLst/>
          </a:prstGeom>
          <a:ln w="28575">
            <a:solidFill>
              <a:srgbClr val="007AFF"/>
            </a:solidFill>
            <a:tailEnd type="triangle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grpSp>
        <p:nvGrpSpPr>
          <p:cNvPr id="252" name="Group"/>
          <p:cNvGrpSpPr/>
          <p:nvPr/>
        </p:nvGrpSpPr>
        <p:grpSpPr>
          <a:xfrm>
            <a:off x="6868066" y="2439321"/>
            <a:ext cx="658317" cy="976897"/>
            <a:chOff x="-8016" y="0"/>
            <a:chExt cx="658316" cy="976895"/>
          </a:xfrm>
        </p:grpSpPr>
        <p:grpSp>
          <p:nvGrpSpPr>
            <p:cNvPr id="250" name="Group"/>
            <p:cNvGrpSpPr/>
            <p:nvPr/>
          </p:nvGrpSpPr>
          <p:grpSpPr>
            <a:xfrm>
              <a:off x="0" y="0"/>
              <a:ext cx="642283" cy="642283"/>
              <a:chOff x="0" y="0"/>
              <a:chExt cx="642282" cy="642282"/>
            </a:xfrm>
          </p:grpSpPr>
          <p:sp>
            <p:nvSpPr>
              <p:cNvPr id="248" name="Circle"/>
              <p:cNvSpPr/>
              <p:nvPr/>
            </p:nvSpPr>
            <p:spPr>
              <a:xfrm>
                <a:off x="0" y="0"/>
                <a:ext cx="642283" cy="642283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pic>
            <p:nvPicPr>
              <p:cNvPr id="249" name="noun-cell-tower-5460243.svg" descr="noun-cell-tower-5460243.svg"/>
              <p:cNvPicPr>
                <a:picLocks noChangeAspect="1"/>
              </p:cNvPicPr>
              <p:nvPr/>
            </p:nvPicPr>
            <p:blipFill>
              <a:blip r:embed="rId2"/>
              <a:srcRect l="23256" t="6296" r="23256" b="22057"/>
              <a:stretch>
                <a:fillRect/>
              </a:stretch>
            </p:blipFill>
            <p:spPr>
              <a:xfrm>
                <a:off x="207635" y="131236"/>
                <a:ext cx="226862" cy="37984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251" name="Terminating…"/>
            <p:cNvSpPr txBox="1"/>
            <p:nvPr/>
          </p:nvSpPr>
          <p:spPr>
            <a:xfrm>
              <a:off x="-8017" y="726634"/>
              <a:ext cx="658317" cy="2502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algn="ctr">
                <a:defRPr sz="900" b="1">
                  <a:solidFill>
                    <a:srgbClr val="535353"/>
                  </a:solidFill>
                </a:defRPr>
              </a:pPr>
              <a:r>
                <a:t>Terminating</a:t>
              </a:r>
            </a:p>
            <a:p>
              <a:pPr algn="ctr">
                <a:defRPr sz="900" b="1">
                  <a:solidFill>
                    <a:srgbClr val="535353"/>
                  </a:solidFill>
                </a:defRPr>
              </a:pPr>
              <a:r>
                <a:t>Provider</a:t>
              </a:r>
            </a:p>
          </p:txBody>
        </p:sp>
      </p:grpSp>
      <p:grpSp>
        <p:nvGrpSpPr>
          <p:cNvPr id="255" name="Group"/>
          <p:cNvGrpSpPr/>
          <p:nvPr/>
        </p:nvGrpSpPr>
        <p:grpSpPr>
          <a:xfrm>
            <a:off x="6983942" y="2562066"/>
            <a:ext cx="431801" cy="431801"/>
            <a:chOff x="0" y="0"/>
            <a:chExt cx="431800" cy="431800"/>
          </a:xfrm>
        </p:grpSpPr>
        <p:sp>
          <p:nvSpPr>
            <p:cNvPr id="253" name="Circle"/>
            <p:cNvSpPr/>
            <p:nvPr/>
          </p:nvSpPr>
          <p:spPr>
            <a:xfrm>
              <a:off x="0" y="0"/>
              <a:ext cx="431800" cy="43180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254" name="P5"/>
            <p:cNvSpPr txBox="1"/>
            <p:nvPr/>
          </p:nvSpPr>
          <p:spPr>
            <a:xfrm>
              <a:off x="108579" y="123350"/>
              <a:ext cx="200615" cy="190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300">
                  <a:solidFill>
                    <a:schemeClr val="accent1"/>
                  </a:solidFill>
                  <a:latin typeface="Georgia"/>
                  <a:ea typeface="Georgia"/>
                  <a:cs typeface="Georgia"/>
                  <a:sym typeface="Georgia"/>
                </a:defRPr>
              </a:lvl1pPr>
            </a:lstStyle>
            <a:p>
              <a:r>
                <a:t>P5</a:t>
              </a:r>
            </a:p>
          </p:txBody>
        </p:sp>
      </p:grpSp>
      <p:grpSp>
        <p:nvGrpSpPr>
          <p:cNvPr id="258" name="Group"/>
          <p:cNvGrpSpPr/>
          <p:nvPr/>
        </p:nvGrpSpPr>
        <p:grpSpPr>
          <a:xfrm>
            <a:off x="472395" y="2412309"/>
            <a:ext cx="503734" cy="801249"/>
            <a:chOff x="0" y="0"/>
            <a:chExt cx="503732" cy="801247"/>
          </a:xfrm>
        </p:grpSpPr>
        <p:pic>
          <p:nvPicPr>
            <p:cNvPr id="256" name="scammer2.jpeg" descr="scammer2.jpeg"/>
            <p:cNvPicPr>
              <a:picLocks noChangeAspect="1"/>
            </p:cNvPicPr>
            <p:nvPr/>
          </p:nvPicPr>
          <p:blipFill>
            <a:blip r:embed="rId3"/>
            <a:srcRect l="26159" t="13999" r="26711" b="18535"/>
            <a:stretch>
              <a:fillRect/>
            </a:stretch>
          </p:blipFill>
          <p:spPr>
            <a:xfrm>
              <a:off x="27488" y="-1"/>
              <a:ext cx="431954" cy="618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600" extrusionOk="0">
                  <a:moveTo>
                    <a:pt x="8225" y="0"/>
                  </a:moveTo>
                  <a:cubicBezTo>
                    <a:pt x="7913" y="0"/>
                    <a:pt x="7611" y="95"/>
                    <a:pt x="7373" y="264"/>
                  </a:cubicBezTo>
                  <a:cubicBezTo>
                    <a:pt x="7084" y="468"/>
                    <a:pt x="7071" y="473"/>
                    <a:pt x="6838" y="1470"/>
                  </a:cubicBezTo>
                  <a:cubicBezTo>
                    <a:pt x="6815" y="1567"/>
                    <a:pt x="6788" y="1693"/>
                    <a:pt x="6758" y="1747"/>
                  </a:cubicBezTo>
                  <a:cubicBezTo>
                    <a:pt x="6707" y="1841"/>
                    <a:pt x="6692" y="1851"/>
                    <a:pt x="6422" y="1858"/>
                  </a:cubicBezTo>
                  <a:cubicBezTo>
                    <a:pt x="6266" y="1862"/>
                    <a:pt x="6118" y="1872"/>
                    <a:pt x="6105" y="1886"/>
                  </a:cubicBezTo>
                  <a:cubicBezTo>
                    <a:pt x="6091" y="1899"/>
                    <a:pt x="5936" y="1909"/>
                    <a:pt x="5748" y="1913"/>
                  </a:cubicBezTo>
                  <a:cubicBezTo>
                    <a:pt x="5560" y="1917"/>
                    <a:pt x="5378" y="1930"/>
                    <a:pt x="5352" y="1941"/>
                  </a:cubicBezTo>
                  <a:cubicBezTo>
                    <a:pt x="5306" y="1961"/>
                    <a:pt x="5039" y="2001"/>
                    <a:pt x="4658" y="2038"/>
                  </a:cubicBezTo>
                  <a:cubicBezTo>
                    <a:pt x="4557" y="2048"/>
                    <a:pt x="4465" y="2067"/>
                    <a:pt x="4440" y="2080"/>
                  </a:cubicBezTo>
                  <a:cubicBezTo>
                    <a:pt x="4415" y="2092"/>
                    <a:pt x="4309" y="2114"/>
                    <a:pt x="4202" y="2135"/>
                  </a:cubicBezTo>
                  <a:cubicBezTo>
                    <a:pt x="4095" y="2156"/>
                    <a:pt x="3913" y="2197"/>
                    <a:pt x="3806" y="2218"/>
                  </a:cubicBezTo>
                  <a:cubicBezTo>
                    <a:pt x="3300" y="2317"/>
                    <a:pt x="2439" y="2681"/>
                    <a:pt x="2439" y="2801"/>
                  </a:cubicBezTo>
                  <a:cubicBezTo>
                    <a:pt x="2439" y="2823"/>
                    <a:pt x="2429" y="2849"/>
                    <a:pt x="2399" y="2856"/>
                  </a:cubicBezTo>
                  <a:cubicBezTo>
                    <a:pt x="2323" y="2874"/>
                    <a:pt x="2303" y="3310"/>
                    <a:pt x="2379" y="3327"/>
                  </a:cubicBezTo>
                  <a:cubicBezTo>
                    <a:pt x="2411" y="3335"/>
                    <a:pt x="2439" y="3363"/>
                    <a:pt x="2439" y="3397"/>
                  </a:cubicBezTo>
                  <a:cubicBezTo>
                    <a:pt x="2439" y="3430"/>
                    <a:pt x="2472" y="3452"/>
                    <a:pt x="2498" y="3452"/>
                  </a:cubicBezTo>
                  <a:cubicBezTo>
                    <a:pt x="2525" y="3452"/>
                    <a:pt x="2531" y="3465"/>
                    <a:pt x="2518" y="3480"/>
                  </a:cubicBezTo>
                  <a:cubicBezTo>
                    <a:pt x="2479" y="3524"/>
                    <a:pt x="2966" y="3788"/>
                    <a:pt x="3132" y="3813"/>
                  </a:cubicBezTo>
                  <a:cubicBezTo>
                    <a:pt x="3169" y="3818"/>
                    <a:pt x="3217" y="3846"/>
                    <a:pt x="3251" y="3868"/>
                  </a:cubicBezTo>
                  <a:cubicBezTo>
                    <a:pt x="3285" y="3890"/>
                    <a:pt x="3329" y="3905"/>
                    <a:pt x="3350" y="3896"/>
                  </a:cubicBezTo>
                  <a:cubicBezTo>
                    <a:pt x="3371" y="3887"/>
                    <a:pt x="3401" y="3892"/>
                    <a:pt x="3410" y="3910"/>
                  </a:cubicBezTo>
                  <a:cubicBezTo>
                    <a:pt x="3418" y="3927"/>
                    <a:pt x="3479" y="3947"/>
                    <a:pt x="3548" y="3951"/>
                  </a:cubicBezTo>
                  <a:cubicBezTo>
                    <a:pt x="3618" y="3955"/>
                    <a:pt x="3687" y="3965"/>
                    <a:pt x="3687" y="3979"/>
                  </a:cubicBezTo>
                  <a:cubicBezTo>
                    <a:pt x="3687" y="3993"/>
                    <a:pt x="3750" y="4007"/>
                    <a:pt x="3826" y="4007"/>
                  </a:cubicBezTo>
                  <a:cubicBezTo>
                    <a:pt x="3901" y="4007"/>
                    <a:pt x="3945" y="4017"/>
                    <a:pt x="3945" y="4034"/>
                  </a:cubicBezTo>
                  <a:cubicBezTo>
                    <a:pt x="3945" y="4052"/>
                    <a:pt x="4008" y="4062"/>
                    <a:pt x="4083" y="4062"/>
                  </a:cubicBezTo>
                  <a:cubicBezTo>
                    <a:pt x="4159" y="4062"/>
                    <a:pt x="4222" y="4086"/>
                    <a:pt x="4222" y="4104"/>
                  </a:cubicBezTo>
                  <a:cubicBezTo>
                    <a:pt x="4222" y="4121"/>
                    <a:pt x="4293" y="4132"/>
                    <a:pt x="4381" y="4132"/>
                  </a:cubicBezTo>
                  <a:cubicBezTo>
                    <a:pt x="4469" y="4132"/>
                    <a:pt x="4539" y="4142"/>
                    <a:pt x="4539" y="4159"/>
                  </a:cubicBezTo>
                  <a:cubicBezTo>
                    <a:pt x="4539" y="4177"/>
                    <a:pt x="4630" y="4200"/>
                    <a:pt x="4737" y="4201"/>
                  </a:cubicBezTo>
                  <a:cubicBezTo>
                    <a:pt x="4844" y="4202"/>
                    <a:pt x="5047" y="4212"/>
                    <a:pt x="5173" y="4229"/>
                  </a:cubicBezTo>
                  <a:cubicBezTo>
                    <a:pt x="5692" y="4298"/>
                    <a:pt x="5959" y="4324"/>
                    <a:pt x="6263" y="4339"/>
                  </a:cubicBezTo>
                  <a:cubicBezTo>
                    <a:pt x="6697" y="4361"/>
                    <a:pt x="6798" y="4381"/>
                    <a:pt x="6798" y="4437"/>
                  </a:cubicBezTo>
                  <a:cubicBezTo>
                    <a:pt x="6798" y="4468"/>
                    <a:pt x="6750" y="4478"/>
                    <a:pt x="6659" y="4478"/>
                  </a:cubicBezTo>
                  <a:cubicBezTo>
                    <a:pt x="6584" y="4478"/>
                    <a:pt x="6521" y="4468"/>
                    <a:pt x="6521" y="4450"/>
                  </a:cubicBezTo>
                  <a:cubicBezTo>
                    <a:pt x="6521" y="4433"/>
                    <a:pt x="6416" y="4423"/>
                    <a:pt x="6303" y="4423"/>
                  </a:cubicBezTo>
                  <a:cubicBezTo>
                    <a:pt x="6188" y="4423"/>
                    <a:pt x="6105" y="4432"/>
                    <a:pt x="6105" y="4450"/>
                  </a:cubicBezTo>
                  <a:cubicBezTo>
                    <a:pt x="6105" y="4469"/>
                    <a:pt x="6085" y="4473"/>
                    <a:pt x="6065" y="4464"/>
                  </a:cubicBezTo>
                  <a:cubicBezTo>
                    <a:pt x="6016" y="4443"/>
                    <a:pt x="5960" y="4480"/>
                    <a:pt x="5867" y="4575"/>
                  </a:cubicBezTo>
                  <a:cubicBezTo>
                    <a:pt x="5806" y="4638"/>
                    <a:pt x="5788" y="4729"/>
                    <a:pt x="5788" y="5005"/>
                  </a:cubicBezTo>
                  <a:cubicBezTo>
                    <a:pt x="5788" y="5298"/>
                    <a:pt x="5808" y="5396"/>
                    <a:pt x="5906" y="5587"/>
                  </a:cubicBezTo>
                  <a:cubicBezTo>
                    <a:pt x="6064" y="5895"/>
                    <a:pt x="6123" y="5989"/>
                    <a:pt x="6164" y="5989"/>
                  </a:cubicBezTo>
                  <a:cubicBezTo>
                    <a:pt x="6183" y="5989"/>
                    <a:pt x="6204" y="6004"/>
                    <a:pt x="6204" y="6031"/>
                  </a:cubicBezTo>
                  <a:cubicBezTo>
                    <a:pt x="6204" y="6057"/>
                    <a:pt x="6214" y="6086"/>
                    <a:pt x="6243" y="6086"/>
                  </a:cubicBezTo>
                  <a:cubicBezTo>
                    <a:pt x="6273" y="6086"/>
                    <a:pt x="6280" y="6088"/>
                    <a:pt x="6263" y="6100"/>
                  </a:cubicBezTo>
                  <a:cubicBezTo>
                    <a:pt x="6246" y="6112"/>
                    <a:pt x="6343" y="6196"/>
                    <a:pt x="6461" y="6280"/>
                  </a:cubicBezTo>
                  <a:cubicBezTo>
                    <a:pt x="6703" y="6452"/>
                    <a:pt x="6696" y="6513"/>
                    <a:pt x="6461" y="6391"/>
                  </a:cubicBezTo>
                  <a:cubicBezTo>
                    <a:pt x="6296" y="6306"/>
                    <a:pt x="6107" y="6292"/>
                    <a:pt x="5946" y="6350"/>
                  </a:cubicBezTo>
                  <a:cubicBezTo>
                    <a:pt x="5427" y="6537"/>
                    <a:pt x="4321" y="7179"/>
                    <a:pt x="4321" y="7292"/>
                  </a:cubicBezTo>
                  <a:cubicBezTo>
                    <a:pt x="4321" y="7316"/>
                    <a:pt x="4307" y="7334"/>
                    <a:pt x="4282" y="7334"/>
                  </a:cubicBezTo>
                  <a:cubicBezTo>
                    <a:pt x="4256" y="7334"/>
                    <a:pt x="4222" y="7351"/>
                    <a:pt x="4222" y="7376"/>
                  </a:cubicBezTo>
                  <a:cubicBezTo>
                    <a:pt x="4222" y="7401"/>
                    <a:pt x="4221" y="7425"/>
                    <a:pt x="4202" y="7431"/>
                  </a:cubicBezTo>
                  <a:cubicBezTo>
                    <a:pt x="4134" y="7452"/>
                    <a:pt x="3917" y="7830"/>
                    <a:pt x="3885" y="7986"/>
                  </a:cubicBezTo>
                  <a:cubicBezTo>
                    <a:pt x="3839" y="8217"/>
                    <a:pt x="3832" y="8572"/>
                    <a:pt x="3885" y="8720"/>
                  </a:cubicBezTo>
                  <a:cubicBezTo>
                    <a:pt x="3938" y="8865"/>
                    <a:pt x="4227" y="9300"/>
                    <a:pt x="4282" y="9317"/>
                  </a:cubicBezTo>
                  <a:cubicBezTo>
                    <a:pt x="4301" y="9322"/>
                    <a:pt x="4321" y="9347"/>
                    <a:pt x="4321" y="9372"/>
                  </a:cubicBezTo>
                  <a:cubicBezTo>
                    <a:pt x="4321" y="9397"/>
                    <a:pt x="4334" y="9414"/>
                    <a:pt x="4361" y="9414"/>
                  </a:cubicBezTo>
                  <a:cubicBezTo>
                    <a:pt x="4388" y="9414"/>
                    <a:pt x="4413" y="9427"/>
                    <a:pt x="4400" y="9441"/>
                  </a:cubicBezTo>
                  <a:cubicBezTo>
                    <a:pt x="4376" y="9469"/>
                    <a:pt x="4683" y="9668"/>
                    <a:pt x="4856" y="9733"/>
                  </a:cubicBezTo>
                  <a:cubicBezTo>
                    <a:pt x="4913" y="9754"/>
                    <a:pt x="4957" y="9786"/>
                    <a:pt x="4955" y="9816"/>
                  </a:cubicBezTo>
                  <a:cubicBezTo>
                    <a:pt x="4953" y="9849"/>
                    <a:pt x="4950" y="9868"/>
                    <a:pt x="4935" y="9843"/>
                  </a:cubicBezTo>
                  <a:cubicBezTo>
                    <a:pt x="4923" y="9821"/>
                    <a:pt x="4876" y="9802"/>
                    <a:pt x="4836" y="9802"/>
                  </a:cubicBezTo>
                  <a:cubicBezTo>
                    <a:pt x="4797" y="9802"/>
                    <a:pt x="4682" y="9737"/>
                    <a:pt x="4579" y="9663"/>
                  </a:cubicBezTo>
                  <a:cubicBezTo>
                    <a:pt x="4404" y="9538"/>
                    <a:pt x="4374" y="9525"/>
                    <a:pt x="4143" y="9525"/>
                  </a:cubicBezTo>
                  <a:cubicBezTo>
                    <a:pt x="3988" y="9524"/>
                    <a:pt x="3877" y="9542"/>
                    <a:pt x="3865" y="9566"/>
                  </a:cubicBezTo>
                  <a:cubicBezTo>
                    <a:pt x="3855" y="9588"/>
                    <a:pt x="3815" y="9608"/>
                    <a:pt x="3766" y="9608"/>
                  </a:cubicBezTo>
                  <a:cubicBezTo>
                    <a:pt x="3718" y="9608"/>
                    <a:pt x="3687" y="9618"/>
                    <a:pt x="3687" y="9635"/>
                  </a:cubicBezTo>
                  <a:cubicBezTo>
                    <a:pt x="3687" y="9653"/>
                    <a:pt x="3646" y="9663"/>
                    <a:pt x="3608" y="9663"/>
                  </a:cubicBezTo>
                  <a:cubicBezTo>
                    <a:pt x="3570" y="9663"/>
                    <a:pt x="3548" y="9687"/>
                    <a:pt x="3548" y="9705"/>
                  </a:cubicBezTo>
                  <a:cubicBezTo>
                    <a:pt x="3548" y="9722"/>
                    <a:pt x="3507" y="9733"/>
                    <a:pt x="3469" y="9733"/>
                  </a:cubicBezTo>
                  <a:cubicBezTo>
                    <a:pt x="3431" y="9733"/>
                    <a:pt x="3410" y="9755"/>
                    <a:pt x="3410" y="9774"/>
                  </a:cubicBezTo>
                  <a:cubicBezTo>
                    <a:pt x="3410" y="9793"/>
                    <a:pt x="3393" y="9798"/>
                    <a:pt x="3370" y="9788"/>
                  </a:cubicBezTo>
                  <a:cubicBezTo>
                    <a:pt x="3347" y="9778"/>
                    <a:pt x="3291" y="9788"/>
                    <a:pt x="3251" y="9816"/>
                  </a:cubicBezTo>
                  <a:cubicBezTo>
                    <a:pt x="3211" y="9844"/>
                    <a:pt x="3172" y="9856"/>
                    <a:pt x="3172" y="9843"/>
                  </a:cubicBezTo>
                  <a:cubicBezTo>
                    <a:pt x="3172" y="9831"/>
                    <a:pt x="3137" y="9844"/>
                    <a:pt x="3093" y="9871"/>
                  </a:cubicBezTo>
                  <a:cubicBezTo>
                    <a:pt x="3049" y="9898"/>
                    <a:pt x="2893" y="9969"/>
                    <a:pt x="2736" y="10024"/>
                  </a:cubicBezTo>
                  <a:cubicBezTo>
                    <a:pt x="2579" y="10079"/>
                    <a:pt x="2439" y="10134"/>
                    <a:pt x="2439" y="10148"/>
                  </a:cubicBezTo>
                  <a:cubicBezTo>
                    <a:pt x="2439" y="10163"/>
                    <a:pt x="2383" y="10184"/>
                    <a:pt x="2320" y="10204"/>
                  </a:cubicBezTo>
                  <a:cubicBezTo>
                    <a:pt x="2257" y="10224"/>
                    <a:pt x="2144" y="10290"/>
                    <a:pt x="2062" y="10343"/>
                  </a:cubicBezTo>
                  <a:cubicBezTo>
                    <a:pt x="1432" y="10750"/>
                    <a:pt x="834" y="11214"/>
                    <a:pt x="834" y="11299"/>
                  </a:cubicBezTo>
                  <a:cubicBezTo>
                    <a:pt x="834" y="11317"/>
                    <a:pt x="817" y="11335"/>
                    <a:pt x="794" y="11341"/>
                  </a:cubicBezTo>
                  <a:cubicBezTo>
                    <a:pt x="771" y="11347"/>
                    <a:pt x="743" y="11370"/>
                    <a:pt x="735" y="11396"/>
                  </a:cubicBezTo>
                  <a:cubicBezTo>
                    <a:pt x="727" y="11422"/>
                    <a:pt x="707" y="11469"/>
                    <a:pt x="675" y="11493"/>
                  </a:cubicBezTo>
                  <a:cubicBezTo>
                    <a:pt x="644" y="11517"/>
                    <a:pt x="621" y="11546"/>
                    <a:pt x="636" y="11563"/>
                  </a:cubicBezTo>
                  <a:cubicBezTo>
                    <a:pt x="650" y="11579"/>
                    <a:pt x="643" y="11590"/>
                    <a:pt x="616" y="11590"/>
                  </a:cubicBezTo>
                  <a:cubicBezTo>
                    <a:pt x="589" y="11590"/>
                    <a:pt x="576" y="11624"/>
                    <a:pt x="576" y="11660"/>
                  </a:cubicBezTo>
                  <a:cubicBezTo>
                    <a:pt x="576" y="11695"/>
                    <a:pt x="542" y="11715"/>
                    <a:pt x="517" y="11715"/>
                  </a:cubicBezTo>
                  <a:cubicBezTo>
                    <a:pt x="492" y="11715"/>
                    <a:pt x="477" y="11739"/>
                    <a:pt x="477" y="11771"/>
                  </a:cubicBezTo>
                  <a:cubicBezTo>
                    <a:pt x="477" y="11802"/>
                    <a:pt x="459" y="11851"/>
                    <a:pt x="438" y="11868"/>
                  </a:cubicBezTo>
                  <a:cubicBezTo>
                    <a:pt x="371" y="11919"/>
                    <a:pt x="112" y="12496"/>
                    <a:pt x="61" y="12699"/>
                  </a:cubicBezTo>
                  <a:cubicBezTo>
                    <a:pt x="-5" y="12962"/>
                    <a:pt x="-25" y="18495"/>
                    <a:pt x="41" y="18716"/>
                  </a:cubicBezTo>
                  <a:cubicBezTo>
                    <a:pt x="101" y="18917"/>
                    <a:pt x="175" y="19053"/>
                    <a:pt x="338" y="19271"/>
                  </a:cubicBezTo>
                  <a:cubicBezTo>
                    <a:pt x="409" y="19365"/>
                    <a:pt x="477" y="19454"/>
                    <a:pt x="477" y="19479"/>
                  </a:cubicBezTo>
                  <a:cubicBezTo>
                    <a:pt x="477" y="19503"/>
                    <a:pt x="492" y="19534"/>
                    <a:pt x="517" y="19534"/>
                  </a:cubicBezTo>
                  <a:cubicBezTo>
                    <a:pt x="542" y="19534"/>
                    <a:pt x="576" y="19555"/>
                    <a:pt x="576" y="19590"/>
                  </a:cubicBezTo>
                  <a:cubicBezTo>
                    <a:pt x="576" y="19625"/>
                    <a:pt x="589" y="19659"/>
                    <a:pt x="616" y="19659"/>
                  </a:cubicBezTo>
                  <a:cubicBezTo>
                    <a:pt x="643" y="19659"/>
                    <a:pt x="650" y="19671"/>
                    <a:pt x="636" y="19687"/>
                  </a:cubicBezTo>
                  <a:cubicBezTo>
                    <a:pt x="621" y="19703"/>
                    <a:pt x="642" y="19733"/>
                    <a:pt x="675" y="19756"/>
                  </a:cubicBezTo>
                  <a:cubicBezTo>
                    <a:pt x="709" y="19780"/>
                    <a:pt x="733" y="19811"/>
                    <a:pt x="735" y="19825"/>
                  </a:cubicBezTo>
                  <a:cubicBezTo>
                    <a:pt x="737" y="19840"/>
                    <a:pt x="781" y="19894"/>
                    <a:pt x="834" y="19936"/>
                  </a:cubicBezTo>
                  <a:cubicBezTo>
                    <a:pt x="887" y="19979"/>
                    <a:pt x="912" y="20006"/>
                    <a:pt x="893" y="20006"/>
                  </a:cubicBezTo>
                  <a:cubicBezTo>
                    <a:pt x="862" y="20006"/>
                    <a:pt x="1248" y="20297"/>
                    <a:pt x="1448" y="20422"/>
                  </a:cubicBezTo>
                  <a:cubicBezTo>
                    <a:pt x="2018" y="20776"/>
                    <a:pt x="2203" y="20885"/>
                    <a:pt x="2300" y="20948"/>
                  </a:cubicBezTo>
                  <a:cubicBezTo>
                    <a:pt x="2419" y="21026"/>
                    <a:pt x="2994" y="21245"/>
                    <a:pt x="2994" y="21212"/>
                  </a:cubicBezTo>
                  <a:cubicBezTo>
                    <a:pt x="2994" y="21201"/>
                    <a:pt x="3033" y="21212"/>
                    <a:pt x="3073" y="21240"/>
                  </a:cubicBezTo>
                  <a:cubicBezTo>
                    <a:pt x="3113" y="21267"/>
                    <a:pt x="3151" y="21290"/>
                    <a:pt x="3172" y="21281"/>
                  </a:cubicBezTo>
                  <a:cubicBezTo>
                    <a:pt x="3193" y="21272"/>
                    <a:pt x="3223" y="21279"/>
                    <a:pt x="3231" y="21295"/>
                  </a:cubicBezTo>
                  <a:cubicBezTo>
                    <a:pt x="3240" y="21311"/>
                    <a:pt x="3273" y="21317"/>
                    <a:pt x="3311" y="21323"/>
                  </a:cubicBezTo>
                  <a:cubicBezTo>
                    <a:pt x="3348" y="21328"/>
                    <a:pt x="3396" y="21351"/>
                    <a:pt x="3410" y="21364"/>
                  </a:cubicBezTo>
                  <a:cubicBezTo>
                    <a:pt x="3424" y="21377"/>
                    <a:pt x="3481" y="21388"/>
                    <a:pt x="3548" y="21392"/>
                  </a:cubicBezTo>
                  <a:cubicBezTo>
                    <a:pt x="3616" y="21396"/>
                    <a:pt x="3687" y="21406"/>
                    <a:pt x="3687" y="21420"/>
                  </a:cubicBezTo>
                  <a:cubicBezTo>
                    <a:pt x="3687" y="21434"/>
                    <a:pt x="3750" y="21447"/>
                    <a:pt x="3826" y="21447"/>
                  </a:cubicBezTo>
                  <a:cubicBezTo>
                    <a:pt x="3901" y="21447"/>
                    <a:pt x="3945" y="21459"/>
                    <a:pt x="3945" y="21475"/>
                  </a:cubicBezTo>
                  <a:cubicBezTo>
                    <a:pt x="3945" y="21492"/>
                    <a:pt x="4000" y="21518"/>
                    <a:pt x="4044" y="21517"/>
                  </a:cubicBezTo>
                  <a:cubicBezTo>
                    <a:pt x="4147" y="21515"/>
                    <a:pt x="4608" y="21579"/>
                    <a:pt x="4638" y="21600"/>
                  </a:cubicBezTo>
                  <a:lnTo>
                    <a:pt x="10880" y="21600"/>
                  </a:lnTo>
                  <a:cubicBezTo>
                    <a:pt x="16048" y="21592"/>
                    <a:pt x="17163" y="21582"/>
                    <a:pt x="17439" y="21545"/>
                  </a:cubicBezTo>
                  <a:cubicBezTo>
                    <a:pt x="17621" y="21519"/>
                    <a:pt x="17775" y="21489"/>
                    <a:pt x="17775" y="21475"/>
                  </a:cubicBezTo>
                  <a:cubicBezTo>
                    <a:pt x="17775" y="21462"/>
                    <a:pt x="17839" y="21447"/>
                    <a:pt x="17914" y="21447"/>
                  </a:cubicBezTo>
                  <a:cubicBezTo>
                    <a:pt x="17990" y="21447"/>
                    <a:pt x="18053" y="21437"/>
                    <a:pt x="18053" y="21420"/>
                  </a:cubicBezTo>
                  <a:cubicBezTo>
                    <a:pt x="18053" y="21402"/>
                    <a:pt x="18116" y="21392"/>
                    <a:pt x="18192" y="21392"/>
                  </a:cubicBezTo>
                  <a:cubicBezTo>
                    <a:pt x="18267" y="21392"/>
                    <a:pt x="18330" y="21369"/>
                    <a:pt x="18330" y="21350"/>
                  </a:cubicBezTo>
                  <a:cubicBezTo>
                    <a:pt x="18330" y="21332"/>
                    <a:pt x="18347" y="21327"/>
                    <a:pt x="18370" y="21337"/>
                  </a:cubicBezTo>
                  <a:cubicBezTo>
                    <a:pt x="18393" y="21347"/>
                    <a:pt x="18435" y="21331"/>
                    <a:pt x="18469" y="21309"/>
                  </a:cubicBezTo>
                  <a:cubicBezTo>
                    <a:pt x="18503" y="21287"/>
                    <a:pt x="18571" y="21273"/>
                    <a:pt x="18608" y="21267"/>
                  </a:cubicBezTo>
                  <a:cubicBezTo>
                    <a:pt x="18645" y="21261"/>
                    <a:pt x="18688" y="21232"/>
                    <a:pt x="18707" y="21212"/>
                  </a:cubicBezTo>
                  <a:cubicBezTo>
                    <a:pt x="18725" y="21191"/>
                    <a:pt x="18726" y="21196"/>
                    <a:pt x="18727" y="21212"/>
                  </a:cubicBezTo>
                  <a:cubicBezTo>
                    <a:pt x="18727" y="21228"/>
                    <a:pt x="18762" y="21211"/>
                    <a:pt x="18806" y="21184"/>
                  </a:cubicBezTo>
                  <a:cubicBezTo>
                    <a:pt x="18850" y="21157"/>
                    <a:pt x="18978" y="21110"/>
                    <a:pt x="19083" y="21073"/>
                  </a:cubicBezTo>
                  <a:cubicBezTo>
                    <a:pt x="19189" y="21036"/>
                    <a:pt x="19308" y="20981"/>
                    <a:pt x="19341" y="20948"/>
                  </a:cubicBezTo>
                  <a:cubicBezTo>
                    <a:pt x="19374" y="20916"/>
                    <a:pt x="19442" y="20873"/>
                    <a:pt x="19499" y="20851"/>
                  </a:cubicBezTo>
                  <a:cubicBezTo>
                    <a:pt x="19613" y="20809"/>
                    <a:pt x="20291" y="20335"/>
                    <a:pt x="20292" y="20297"/>
                  </a:cubicBezTo>
                  <a:cubicBezTo>
                    <a:pt x="20292" y="20284"/>
                    <a:pt x="20340" y="20234"/>
                    <a:pt x="20411" y="20186"/>
                  </a:cubicBezTo>
                  <a:cubicBezTo>
                    <a:pt x="20532" y="20102"/>
                    <a:pt x="20910" y="19721"/>
                    <a:pt x="20906" y="19687"/>
                  </a:cubicBezTo>
                  <a:cubicBezTo>
                    <a:pt x="20905" y="19678"/>
                    <a:pt x="20932" y="19655"/>
                    <a:pt x="20966" y="19631"/>
                  </a:cubicBezTo>
                  <a:cubicBezTo>
                    <a:pt x="20999" y="19608"/>
                    <a:pt x="21018" y="19577"/>
                    <a:pt x="21005" y="19562"/>
                  </a:cubicBezTo>
                  <a:cubicBezTo>
                    <a:pt x="20992" y="19547"/>
                    <a:pt x="21002" y="19526"/>
                    <a:pt x="21025" y="19520"/>
                  </a:cubicBezTo>
                  <a:cubicBezTo>
                    <a:pt x="21048" y="19515"/>
                    <a:pt x="21076" y="19491"/>
                    <a:pt x="21085" y="19465"/>
                  </a:cubicBezTo>
                  <a:cubicBezTo>
                    <a:pt x="21093" y="19439"/>
                    <a:pt x="21112" y="19406"/>
                    <a:pt x="21144" y="19382"/>
                  </a:cubicBezTo>
                  <a:cubicBezTo>
                    <a:pt x="21176" y="19358"/>
                    <a:pt x="21198" y="19315"/>
                    <a:pt x="21184" y="19299"/>
                  </a:cubicBezTo>
                  <a:cubicBezTo>
                    <a:pt x="21169" y="19282"/>
                    <a:pt x="21177" y="19271"/>
                    <a:pt x="21203" y="19271"/>
                  </a:cubicBezTo>
                  <a:cubicBezTo>
                    <a:pt x="21230" y="19271"/>
                    <a:pt x="21243" y="19251"/>
                    <a:pt x="21243" y="19215"/>
                  </a:cubicBezTo>
                  <a:cubicBezTo>
                    <a:pt x="21243" y="19180"/>
                    <a:pt x="21261" y="19146"/>
                    <a:pt x="21283" y="19146"/>
                  </a:cubicBezTo>
                  <a:cubicBezTo>
                    <a:pt x="21304" y="19146"/>
                    <a:pt x="21356" y="19077"/>
                    <a:pt x="21382" y="18994"/>
                  </a:cubicBezTo>
                  <a:cubicBezTo>
                    <a:pt x="21408" y="18910"/>
                    <a:pt x="21460" y="18764"/>
                    <a:pt x="21501" y="18661"/>
                  </a:cubicBezTo>
                  <a:cubicBezTo>
                    <a:pt x="21567" y="18493"/>
                    <a:pt x="21575" y="18165"/>
                    <a:pt x="21560" y="15625"/>
                  </a:cubicBezTo>
                  <a:cubicBezTo>
                    <a:pt x="21550" y="13863"/>
                    <a:pt x="21530" y="12726"/>
                    <a:pt x="21501" y="12616"/>
                  </a:cubicBezTo>
                  <a:cubicBezTo>
                    <a:pt x="21425" y="12335"/>
                    <a:pt x="21320" y="12103"/>
                    <a:pt x="21283" y="12103"/>
                  </a:cubicBezTo>
                  <a:cubicBezTo>
                    <a:pt x="21263" y="12103"/>
                    <a:pt x="21243" y="12059"/>
                    <a:pt x="21243" y="12006"/>
                  </a:cubicBezTo>
                  <a:cubicBezTo>
                    <a:pt x="21243" y="11953"/>
                    <a:pt x="21230" y="11909"/>
                    <a:pt x="21203" y="11909"/>
                  </a:cubicBezTo>
                  <a:cubicBezTo>
                    <a:pt x="21177" y="11909"/>
                    <a:pt x="21169" y="11898"/>
                    <a:pt x="21184" y="11881"/>
                  </a:cubicBezTo>
                  <a:cubicBezTo>
                    <a:pt x="21198" y="11865"/>
                    <a:pt x="21176" y="11836"/>
                    <a:pt x="21144" y="11812"/>
                  </a:cubicBezTo>
                  <a:cubicBezTo>
                    <a:pt x="21112" y="11788"/>
                    <a:pt x="21093" y="11741"/>
                    <a:pt x="21085" y="11715"/>
                  </a:cubicBezTo>
                  <a:cubicBezTo>
                    <a:pt x="21076" y="11689"/>
                    <a:pt x="21048" y="11666"/>
                    <a:pt x="21025" y="11660"/>
                  </a:cubicBezTo>
                  <a:cubicBezTo>
                    <a:pt x="21002" y="11654"/>
                    <a:pt x="20992" y="11633"/>
                    <a:pt x="21005" y="11618"/>
                  </a:cubicBezTo>
                  <a:cubicBezTo>
                    <a:pt x="21018" y="11603"/>
                    <a:pt x="20985" y="11576"/>
                    <a:pt x="20946" y="11549"/>
                  </a:cubicBezTo>
                  <a:cubicBezTo>
                    <a:pt x="20907" y="11521"/>
                    <a:pt x="20880" y="11498"/>
                    <a:pt x="20886" y="11493"/>
                  </a:cubicBezTo>
                  <a:cubicBezTo>
                    <a:pt x="20914" y="11470"/>
                    <a:pt x="20469" y="11023"/>
                    <a:pt x="20332" y="10939"/>
                  </a:cubicBezTo>
                  <a:cubicBezTo>
                    <a:pt x="20246" y="10886"/>
                    <a:pt x="20136" y="10802"/>
                    <a:pt x="20094" y="10758"/>
                  </a:cubicBezTo>
                  <a:cubicBezTo>
                    <a:pt x="19971" y="10630"/>
                    <a:pt x="19751" y="10467"/>
                    <a:pt x="19697" y="10467"/>
                  </a:cubicBezTo>
                  <a:cubicBezTo>
                    <a:pt x="19670" y="10467"/>
                    <a:pt x="19573" y="10422"/>
                    <a:pt x="19480" y="10356"/>
                  </a:cubicBezTo>
                  <a:cubicBezTo>
                    <a:pt x="19386" y="10291"/>
                    <a:pt x="19248" y="10203"/>
                    <a:pt x="19162" y="10162"/>
                  </a:cubicBezTo>
                  <a:cubicBezTo>
                    <a:pt x="18962" y="10067"/>
                    <a:pt x="18469" y="9888"/>
                    <a:pt x="18469" y="9913"/>
                  </a:cubicBezTo>
                  <a:cubicBezTo>
                    <a:pt x="18469" y="9923"/>
                    <a:pt x="18429" y="9913"/>
                    <a:pt x="18390" y="9885"/>
                  </a:cubicBezTo>
                  <a:cubicBezTo>
                    <a:pt x="18350" y="9857"/>
                    <a:pt x="18294" y="9833"/>
                    <a:pt x="18271" y="9843"/>
                  </a:cubicBezTo>
                  <a:cubicBezTo>
                    <a:pt x="18248" y="9853"/>
                    <a:pt x="18231" y="9848"/>
                    <a:pt x="18231" y="9830"/>
                  </a:cubicBezTo>
                  <a:cubicBezTo>
                    <a:pt x="18231" y="9811"/>
                    <a:pt x="18209" y="9802"/>
                    <a:pt x="18172" y="9802"/>
                  </a:cubicBezTo>
                  <a:cubicBezTo>
                    <a:pt x="18134" y="9802"/>
                    <a:pt x="18054" y="9770"/>
                    <a:pt x="17993" y="9733"/>
                  </a:cubicBezTo>
                  <a:cubicBezTo>
                    <a:pt x="17933" y="9695"/>
                    <a:pt x="17870" y="9661"/>
                    <a:pt x="17855" y="9663"/>
                  </a:cubicBezTo>
                  <a:cubicBezTo>
                    <a:pt x="17839" y="9665"/>
                    <a:pt x="17758" y="9637"/>
                    <a:pt x="17696" y="9594"/>
                  </a:cubicBezTo>
                  <a:cubicBezTo>
                    <a:pt x="17635" y="9551"/>
                    <a:pt x="17536" y="9487"/>
                    <a:pt x="17458" y="9455"/>
                  </a:cubicBezTo>
                  <a:cubicBezTo>
                    <a:pt x="17352" y="9411"/>
                    <a:pt x="17310" y="9378"/>
                    <a:pt x="17320" y="9317"/>
                  </a:cubicBezTo>
                  <a:cubicBezTo>
                    <a:pt x="17327" y="9272"/>
                    <a:pt x="17367" y="9215"/>
                    <a:pt x="17399" y="9192"/>
                  </a:cubicBezTo>
                  <a:cubicBezTo>
                    <a:pt x="17431" y="9168"/>
                    <a:pt x="17433" y="9139"/>
                    <a:pt x="17419" y="9123"/>
                  </a:cubicBezTo>
                  <a:cubicBezTo>
                    <a:pt x="17404" y="9106"/>
                    <a:pt x="17432" y="9095"/>
                    <a:pt x="17458" y="9095"/>
                  </a:cubicBezTo>
                  <a:cubicBezTo>
                    <a:pt x="17485" y="9095"/>
                    <a:pt x="17498" y="9049"/>
                    <a:pt x="17498" y="8998"/>
                  </a:cubicBezTo>
                  <a:cubicBezTo>
                    <a:pt x="17498" y="8946"/>
                    <a:pt x="17526" y="8894"/>
                    <a:pt x="17557" y="8887"/>
                  </a:cubicBezTo>
                  <a:cubicBezTo>
                    <a:pt x="17601" y="8877"/>
                    <a:pt x="17617" y="8731"/>
                    <a:pt x="17617" y="8277"/>
                  </a:cubicBezTo>
                  <a:cubicBezTo>
                    <a:pt x="17617" y="7823"/>
                    <a:pt x="17601" y="7677"/>
                    <a:pt x="17557" y="7667"/>
                  </a:cubicBezTo>
                  <a:cubicBezTo>
                    <a:pt x="17526" y="7659"/>
                    <a:pt x="17498" y="7617"/>
                    <a:pt x="17498" y="7584"/>
                  </a:cubicBezTo>
                  <a:cubicBezTo>
                    <a:pt x="17498" y="7550"/>
                    <a:pt x="17485" y="7528"/>
                    <a:pt x="17458" y="7528"/>
                  </a:cubicBezTo>
                  <a:cubicBezTo>
                    <a:pt x="17432" y="7528"/>
                    <a:pt x="17404" y="7517"/>
                    <a:pt x="17419" y="7500"/>
                  </a:cubicBezTo>
                  <a:cubicBezTo>
                    <a:pt x="17433" y="7484"/>
                    <a:pt x="17417" y="7444"/>
                    <a:pt x="17379" y="7417"/>
                  </a:cubicBezTo>
                  <a:cubicBezTo>
                    <a:pt x="17341" y="7391"/>
                    <a:pt x="17320" y="7362"/>
                    <a:pt x="17320" y="7348"/>
                  </a:cubicBezTo>
                  <a:cubicBezTo>
                    <a:pt x="17320" y="7333"/>
                    <a:pt x="17258" y="7267"/>
                    <a:pt x="17181" y="7209"/>
                  </a:cubicBezTo>
                  <a:cubicBezTo>
                    <a:pt x="17104" y="7152"/>
                    <a:pt x="17044" y="7112"/>
                    <a:pt x="17062" y="7112"/>
                  </a:cubicBezTo>
                  <a:cubicBezTo>
                    <a:pt x="17081" y="7112"/>
                    <a:pt x="17035" y="7068"/>
                    <a:pt x="16963" y="7015"/>
                  </a:cubicBezTo>
                  <a:cubicBezTo>
                    <a:pt x="16891" y="6962"/>
                    <a:pt x="16818" y="6918"/>
                    <a:pt x="16785" y="6918"/>
                  </a:cubicBezTo>
                  <a:cubicBezTo>
                    <a:pt x="16752" y="6918"/>
                    <a:pt x="16725" y="6908"/>
                    <a:pt x="16725" y="6890"/>
                  </a:cubicBezTo>
                  <a:cubicBezTo>
                    <a:pt x="16725" y="6873"/>
                    <a:pt x="16691" y="6849"/>
                    <a:pt x="16666" y="6849"/>
                  </a:cubicBezTo>
                  <a:cubicBezTo>
                    <a:pt x="16641" y="6849"/>
                    <a:pt x="16562" y="6801"/>
                    <a:pt x="16468" y="6738"/>
                  </a:cubicBezTo>
                  <a:cubicBezTo>
                    <a:pt x="16373" y="6675"/>
                    <a:pt x="16212" y="6594"/>
                    <a:pt x="16111" y="6558"/>
                  </a:cubicBezTo>
                  <a:cubicBezTo>
                    <a:pt x="16010" y="6522"/>
                    <a:pt x="15906" y="6486"/>
                    <a:pt x="15893" y="6475"/>
                  </a:cubicBezTo>
                  <a:cubicBezTo>
                    <a:pt x="15880" y="6463"/>
                    <a:pt x="15790" y="6418"/>
                    <a:pt x="15695" y="6377"/>
                  </a:cubicBezTo>
                  <a:cubicBezTo>
                    <a:pt x="15562" y="6321"/>
                    <a:pt x="15475" y="6300"/>
                    <a:pt x="15299" y="6308"/>
                  </a:cubicBezTo>
                  <a:cubicBezTo>
                    <a:pt x="15060" y="6320"/>
                    <a:pt x="15027" y="6304"/>
                    <a:pt x="15140" y="6239"/>
                  </a:cubicBezTo>
                  <a:cubicBezTo>
                    <a:pt x="15178" y="6217"/>
                    <a:pt x="15192" y="6197"/>
                    <a:pt x="15180" y="6183"/>
                  </a:cubicBezTo>
                  <a:cubicBezTo>
                    <a:pt x="15167" y="6169"/>
                    <a:pt x="15176" y="6148"/>
                    <a:pt x="15200" y="6142"/>
                  </a:cubicBezTo>
                  <a:cubicBezTo>
                    <a:pt x="15223" y="6136"/>
                    <a:pt x="15251" y="6112"/>
                    <a:pt x="15259" y="6086"/>
                  </a:cubicBezTo>
                  <a:cubicBezTo>
                    <a:pt x="15267" y="6060"/>
                    <a:pt x="15307" y="6013"/>
                    <a:pt x="15338" y="5989"/>
                  </a:cubicBezTo>
                  <a:cubicBezTo>
                    <a:pt x="15370" y="5965"/>
                    <a:pt x="15391" y="5935"/>
                    <a:pt x="15378" y="5920"/>
                  </a:cubicBezTo>
                  <a:cubicBezTo>
                    <a:pt x="15365" y="5905"/>
                    <a:pt x="15374" y="5898"/>
                    <a:pt x="15398" y="5892"/>
                  </a:cubicBezTo>
                  <a:cubicBezTo>
                    <a:pt x="15421" y="5886"/>
                    <a:pt x="15449" y="5849"/>
                    <a:pt x="15457" y="5823"/>
                  </a:cubicBezTo>
                  <a:cubicBezTo>
                    <a:pt x="15465" y="5797"/>
                    <a:pt x="15485" y="5764"/>
                    <a:pt x="15517" y="5740"/>
                  </a:cubicBezTo>
                  <a:cubicBezTo>
                    <a:pt x="15548" y="5716"/>
                    <a:pt x="15569" y="5685"/>
                    <a:pt x="15556" y="5670"/>
                  </a:cubicBezTo>
                  <a:cubicBezTo>
                    <a:pt x="15543" y="5656"/>
                    <a:pt x="15550" y="5635"/>
                    <a:pt x="15576" y="5629"/>
                  </a:cubicBezTo>
                  <a:cubicBezTo>
                    <a:pt x="15697" y="5601"/>
                    <a:pt x="15811" y="4711"/>
                    <a:pt x="15715" y="4547"/>
                  </a:cubicBezTo>
                  <a:cubicBezTo>
                    <a:pt x="15684" y="4495"/>
                    <a:pt x="15638" y="4455"/>
                    <a:pt x="15616" y="4464"/>
                  </a:cubicBezTo>
                  <a:cubicBezTo>
                    <a:pt x="15593" y="4474"/>
                    <a:pt x="15576" y="4469"/>
                    <a:pt x="15576" y="4450"/>
                  </a:cubicBezTo>
                  <a:cubicBezTo>
                    <a:pt x="15576" y="4431"/>
                    <a:pt x="15465" y="4423"/>
                    <a:pt x="15318" y="4423"/>
                  </a:cubicBezTo>
                  <a:cubicBezTo>
                    <a:pt x="14998" y="4423"/>
                    <a:pt x="15002" y="4364"/>
                    <a:pt x="15318" y="4339"/>
                  </a:cubicBezTo>
                  <a:cubicBezTo>
                    <a:pt x="15451" y="4329"/>
                    <a:pt x="15641" y="4317"/>
                    <a:pt x="15754" y="4298"/>
                  </a:cubicBezTo>
                  <a:cubicBezTo>
                    <a:pt x="15868" y="4279"/>
                    <a:pt x="16169" y="4247"/>
                    <a:pt x="16408" y="4229"/>
                  </a:cubicBezTo>
                  <a:cubicBezTo>
                    <a:pt x="16647" y="4210"/>
                    <a:pt x="16836" y="4175"/>
                    <a:pt x="16844" y="4159"/>
                  </a:cubicBezTo>
                  <a:cubicBezTo>
                    <a:pt x="16853" y="4143"/>
                    <a:pt x="16951" y="4132"/>
                    <a:pt x="17062" y="4132"/>
                  </a:cubicBezTo>
                  <a:cubicBezTo>
                    <a:pt x="17173" y="4132"/>
                    <a:pt x="17260" y="4118"/>
                    <a:pt x="17260" y="4104"/>
                  </a:cubicBezTo>
                  <a:cubicBezTo>
                    <a:pt x="17260" y="4090"/>
                    <a:pt x="17330" y="4080"/>
                    <a:pt x="17399" y="4076"/>
                  </a:cubicBezTo>
                  <a:cubicBezTo>
                    <a:pt x="17468" y="4072"/>
                    <a:pt x="17529" y="4052"/>
                    <a:pt x="17538" y="4034"/>
                  </a:cubicBezTo>
                  <a:cubicBezTo>
                    <a:pt x="17546" y="4017"/>
                    <a:pt x="17630" y="4007"/>
                    <a:pt x="17716" y="4007"/>
                  </a:cubicBezTo>
                  <a:cubicBezTo>
                    <a:pt x="17802" y="4007"/>
                    <a:pt x="17875" y="3983"/>
                    <a:pt x="17875" y="3965"/>
                  </a:cubicBezTo>
                  <a:cubicBezTo>
                    <a:pt x="17875" y="3948"/>
                    <a:pt x="17903" y="3937"/>
                    <a:pt x="17954" y="3937"/>
                  </a:cubicBezTo>
                  <a:cubicBezTo>
                    <a:pt x="18004" y="3937"/>
                    <a:pt x="18053" y="3927"/>
                    <a:pt x="18053" y="3910"/>
                  </a:cubicBezTo>
                  <a:cubicBezTo>
                    <a:pt x="18053" y="3892"/>
                    <a:pt x="18116" y="3868"/>
                    <a:pt x="18192" y="3868"/>
                  </a:cubicBezTo>
                  <a:cubicBezTo>
                    <a:pt x="18267" y="3868"/>
                    <a:pt x="18330" y="3858"/>
                    <a:pt x="18330" y="3840"/>
                  </a:cubicBezTo>
                  <a:cubicBezTo>
                    <a:pt x="18330" y="3823"/>
                    <a:pt x="18331" y="3809"/>
                    <a:pt x="18350" y="3813"/>
                  </a:cubicBezTo>
                  <a:cubicBezTo>
                    <a:pt x="18408" y="3824"/>
                    <a:pt x="18758" y="3658"/>
                    <a:pt x="18925" y="3535"/>
                  </a:cubicBezTo>
                  <a:cubicBezTo>
                    <a:pt x="19011" y="3472"/>
                    <a:pt x="19048" y="3425"/>
                    <a:pt x="19024" y="3424"/>
                  </a:cubicBezTo>
                  <a:cubicBezTo>
                    <a:pt x="19000" y="3424"/>
                    <a:pt x="19014" y="3410"/>
                    <a:pt x="19044" y="3397"/>
                  </a:cubicBezTo>
                  <a:cubicBezTo>
                    <a:pt x="19073" y="3384"/>
                    <a:pt x="19095" y="3353"/>
                    <a:pt x="19103" y="3327"/>
                  </a:cubicBezTo>
                  <a:cubicBezTo>
                    <a:pt x="19111" y="3302"/>
                    <a:pt x="19151" y="3268"/>
                    <a:pt x="19182" y="3244"/>
                  </a:cubicBezTo>
                  <a:cubicBezTo>
                    <a:pt x="19214" y="3220"/>
                    <a:pt x="19236" y="3177"/>
                    <a:pt x="19222" y="3161"/>
                  </a:cubicBezTo>
                  <a:cubicBezTo>
                    <a:pt x="19208" y="3145"/>
                    <a:pt x="19215" y="3133"/>
                    <a:pt x="19242" y="3133"/>
                  </a:cubicBezTo>
                  <a:cubicBezTo>
                    <a:pt x="19268" y="3133"/>
                    <a:pt x="19281" y="3113"/>
                    <a:pt x="19281" y="3078"/>
                  </a:cubicBezTo>
                  <a:cubicBezTo>
                    <a:pt x="19281" y="3043"/>
                    <a:pt x="19262" y="3009"/>
                    <a:pt x="19242" y="3009"/>
                  </a:cubicBezTo>
                  <a:cubicBezTo>
                    <a:pt x="19222" y="3009"/>
                    <a:pt x="19206" y="2977"/>
                    <a:pt x="19202" y="2939"/>
                  </a:cubicBezTo>
                  <a:cubicBezTo>
                    <a:pt x="19198" y="2901"/>
                    <a:pt x="19175" y="2857"/>
                    <a:pt x="19143" y="2842"/>
                  </a:cubicBezTo>
                  <a:cubicBezTo>
                    <a:pt x="19110" y="2828"/>
                    <a:pt x="19099" y="2815"/>
                    <a:pt x="19123" y="2814"/>
                  </a:cubicBezTo>
                  <a:cubicBezTo>
                    <a:pt x="19198" y="2814"/>
                    <a:pt x="18861" y="2600"/>
                    <a:pt x="18608" y="2482"/>
                  </a:cubicBezTo>
                  <a:cubicBezTo>
                    <a:pt x="18380" y="2375"/>
                    <a:pt x="17638" y="2157"/>
                    <a:pt x="17359" y="2121"/>
                  </a:cubicBezTo>
                  <a:cubicBezTo>
                    <a:pt x="17290" y="2112"/>
                    <a:pt x="17215" y="2095"/>
                    <a:pt x="17201" y="2080"/>
                  </a:cubicBezTo>
                  <a:cubicBezTo>
                    <a:pt x="17187" y="2064"/>
                    <a:pt x="17111" y="2052"/>
                    <a:pt x="17022" y="2052"/>
                  </a:cubicBezTo>
                  <a:cubicBezTo>
                    <a:pt x="16934" y="2052"/>
                    <a:pt x="16809" y="2041"/>
                    <a:pt x="16765" y="2024"/>
                  </a:cubicBezTo>
                  <a:cubicBezTo>
                    <a:pt x="16721" y="2008"/>
                    <a:pt x="16571" y="1987"/>
                    <a:pt x="16428" y="1983"/>
                  </a:cubicBezTo>
                  <a:cubicBezTo>
                    <a:pt x="16285" y="1979"/>
                    <a:pt x="16170" y="1956"/>
                    <a:pt x="16170" y="1941"/>
                  </a:cubicBezTo>
                  <a:cubicBezTo>
                    <a:pt x="16170" y="1926"/>
                    <a:pt x="16077" y="1927"/>
                    <a:pt x="15952" y="1927"/>
                  </a:cubicBezTo>
                  <a:cubicBezTo>
                    <a:pt x="15828" y="1927"/>
                    <a:pt x="15710" y="1903"/>
                    <a:pt x="15695" y="1886"/>
                  </a:cubicBezTo>
                  <a:cubicBezTo>
                    <a:pt x="15660" y="1847"/>
                    <a:pt x="14942" y="1847"/>
                    <a:pt x="14942" y="1886"/>
                  </a:cubicBezTo>
                  <a:cubicBezTo>
                    <a:pt x="14942" y="1901"/>
                    <a:pt x="14899" y="1915"/>
                    <a:pt x="14843" y="1913"/>
                  </a:cubicBezTo>
                  <a:cubicBezTo>
                    <a:pt x="14735" y="1909"/>
                    <a:pt x="14698" y="1866"/>
                    <a:pt x="14605" y="1470"/>
                  </a:cubicBezTo>
                  <a:cubicBezTo>
                    <a:pt x="14522" y="1114"/>
                    <a:pt x="14421" y="695"/>
                    <a:pt x="14367" y="541"/>
                  </a:cubicBezTo>
                  <a:cubicBezTo>
                    <a:pt x="14315" y="392"/>
                    <a:pt x="13927" y="119"/>
                    <a:pt x="13674" y="56"/>
                  </a:cubicBezTo>
                  <a:cubicBezTo>
                    <a:pt x="13551" y="25"/>
                    <a:pt x="13395" y="0"/>
                    <a:pt x="13337" y="0"/>
                  </a:cubicBezTo>
                  <a:cubicBezTo>
                    <a:pt x="13238" y="0"/>
                    <a:pt x="12544" y="153"/>
                    <a:pt x="12445" y="194"/>
                  </a:cubicBezTo>
                  <a:cubicBezTo>
                    <a:pt x="12420" y="205"/>
                    <a:pt x="12350" y="216"/>
                    <a:pt x="12287" y="222"/>
                  </a:cubicBezTo>
                  <a:cubicBezTo>
                    <a:pt x="12224" y="228"/>
                    <a:pt x="12156" y="247"/>
                    <a:pt x="12148" y="264"/>
                  </a:cubicBezTo>
                  <a:cubicBezTo>
                    <a:pt x="12140" y="280"/>
                    <a:pt x="12129" y="286"/>
                    <a:pt x="12108" y="277"/>
                  </a:cubicBezTo>
                  <a:cubicBezTo>
                    <a:pt x="12087" y="268"/>
                    <a:pt x="12043" y="269"/>
                    <a:pt x="12009" y="291"/>
                  </a:cubicBezTo>
                  <a:cubicBezTo>
                    <a:pt x="11976" y="313"/>
                    <a:pt x="11901" y="341"/>
                    <a:pt x="11851" y="347"/>
                  </a:cubicBezTo>
                  <a:cubicBezTo>
                    <a:pt x="11800" y="353"/>
                    <a:pt x="11740" y="372"/>
                    <a:pt x="11732" y="388"/>
                  </a:cubicBezTo>
                  <a:cubicBezTo>
                    <a:pt x="11724" y="404"/>
                    <a:pt x="11681" y="416"/>
                    <a:pt x="11633" y="416"/>
                  </a:cubicBezTo>
                  <a:cubicBezTo>
                    <a:pt x="11585" y="416"/>
                    <a:pt x="11554" y="426"/>
                    <a:pt x="11554" y="444"/>
                  </a:cubicBezTo>
                  <a:cubicBezTo>
                    <a:pt x="11554" y="461"/>
                    <a:pt x="11490" y="485"/>
                    <a:pt x="11415" y="485"/>
                  </a:cubicBezTo>
                  <a:cubicBezTo>
                    <a:pt x="11339" y="485"/>
                    <a:pt x="11276" y="485"/>
                    <a:pt x="11276" y="499"/>
                  </a:cubicBezTo>
                  <a:cubicBezTo>
                    <a:pt x="11276" y="513"/>
                    <a:pt x="11222" y="537"/>
                    <a:pt x="11157" y="541"/>
                  </a:cubicBezTo>
                  <a:cubicBezTo>
                    <a:pt x="11093" y="544"/>
                    <a:pt x="11008" y="564"/>
                    <a:pt x="10959" y="582"/>
                  </a:cubicBezTo>
                  <a:cubicBezTo>
                    <a:pt x="10859" y="620"/>
                    <a:pt x="10543" y="608"/>
                    <a:pt x="10543" y="569"/>
                  </a:cubicBezTo>
                  <a:cubicBezTo>
                    <a:pt x="10543" y="554"/>
                    <a:pt x="10494" y="541"/>
                    <a:pt x="10444" y="541"/>
                  </a:cubicBezTo>
                  <a:cubicBezTo>
                    <a:pt x="10394" y="541"/>
                    <a:pt x="10365" y="531"/>
                    <a:pt x="10365" y="513"/>
                  </a:cubicBezTo>
                  <a:cubicBezTo>
                    <a:pt x="10365" y="495"/>
                    <a:pt x="10299" y="485"/>
                    <a:pt x="10226" y="485"/>
                  </a:cubicBezTo>
                  <a:cubicBezTo>
                    <a:pt x="10153" y="485"/>
                    <a:pt x="10096" y="474"/>
                    <a:pt x="10087" y="458"/>
                  </a:cubicBezTo>
                  <a:cubicBezTo>
                    <a:pt x="10079" y="442"/>
                    <a:pt x="10019" y="422"/>
                    <a:pt x="9968" y="416"/>
                  </a:cubicBezTo>
                  <a:cubicBezTo>
                    <a:pt x="9918" y="410"/>
                    <a:pt x="9862" y="386"/>
                    <a:pt x="9850" y="374"/>
                  </a:cubicBezTo>
                  <a:cubicBezTo>
                    <a:pt x="9837" y="363"/>
                    <a:pt x="9807" y="352"/>
                    <a:pt x="9770" y="347"/>
                  </a:cubicBezTo>
                  <a:cubicBezTo>
                    <a:pt x="9733" y="341"/>
                    <a:pt x="9666" y="313"/>
                    <a:pt x="9632" y="291"/>
                  </a:cubicBezTo>
                  <a:cubicBezTo>
                    <a:pt x="9597" y="269"/>
                    <a:pt x="9556" y="267"/>
                    <a:pt x="9533" y="277"/>
                  </a:cubicBezTo>
                  <a:cubicBezTo>
                    <a:pt x="9509" y="287"/>
                    <a:pt x="9493" y="282"/>
                    <a:pt x="9493" y="264"/>
                  </a:cubicBezTo>
                  <a:cubicBezTo>
                    <a:pt x="9493" y="245"/>
                    <a:pt x="9425" y="222"/>
                    <a:pt x="9354" y="222"/>
                  </a:cubicBezTo>
                  <a:cubicBezTo>
                    <a:pt x="9284" y="222"/>
                    <a:pt x="9220" y="210"/>
                    <a:pt x="9196" y="194"/>
                  </a:cubicBezTo>
                  <a:cubicBezTo>
                    <a:pt x="9115" y="142"/>
                    <a:pt x="8403" y="0"/>
                    <a:pt x="8225" y="0"/>
                  </a:cubicBezTo>
                  <a:close/>
                  <a:moveTo>
                    <a:pt x="6937" y="6641"/>
                  </a:moveTo>
                  <a:cubicBezTo>
                    <a:pt x="6967" y="6648"/>
                    <a:pt x="7006" y="6662"/>
                    <a:pt x="7016" y="6682"/>
                  </a:cubicBezTo>
                  <a:cubicBezTo>
                    <a:pt x="7043" y="6740"/>
                    <a:pt x="6949" y="6727"/>
                    <a:pt x="6917" y="6669"/>
                  </a:cubicBezTo>
                  <a:cubicBezTo>
                    <a:pt x="6900" y="6637"/>
                    <a:pt x="6903" y="6633"/>
                    <a:pt x="6937" y="6641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57" name="Scammer"/>
            <p:cNvSpPr txBox="1"/>
            <p:nvPr/>
          </p:nvSpPr>
          <p:spPr>
            <a:xfrm>
              <a:off x="0" y="648847"/>
              <a:ext cx="503733" cy="152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900">
                  <a:solidFill>
                    <a:srgbClr val="535353"/>
                  </a:solidFill>
                  <a:latin typeface="Avenir Heavy"/>
                  <a:ea typeface="Avenir Heavy"/>
                  <a:cs typeface="Avenir Heavy"/>
                  <a:sym typeface="Avenir Heavy"/>
                </a:defRPr>
              </a:lvl1pPr>
            </a:lstStyle>
            <a:p>
              <a:r>
                <a:t>Scammer</a:t>
              </a:r>
            </a:p>
          </p:txBody>
        </p:sp>
      </p:grpSp>
      <p:grpSp>
        <p:nvGrpSpPr>
          <p:cNvPr id="261" name="Group"/>
          <p:cNvGrpSpPr/>
          <p:nvPr/>
        </p:nvGrpSpPr>
        <p:grpSpPr>
          <a:xfrm>
            <a:off x="8212111" y="2401623"/>
            <a:ext cx="1348122" cy="1929535"/>
            <a:chOff x="0" y="-127"/>
            <a:chExt cx="1348120" cy="1929533"/>
          </a:xfrm>
        </p:grpSpPr>
        <p:pic>
          <p:nvPicPr>
            <p:cNvPr id="259" name="alice.jpeg" descr="alice.jpeg"/>
            <p:cNvPicPr>
              <a:picLocks noChangeAspect="1"/>
            </p:cNvPicPr>
            <p:nvPr/>
          </p:nvPicPr>
          <p:blipFill>
            <a:blip r:embed="rId4"/>
            <a:srcRect l="23700" t="10135" r="22421" b="13994"/>
            <a:stretch>
              <a:fillRect/>
            </a:stretch>
          </p:blipFill>
          <p:spPr>
            <a:xfrm>
              <a:off x="0" y="-128"/>
              <a:ext cx="431717" cy="607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8" h="21552" extrusionOk="0">
                  <a:moveTo>
                    <a:pt x="12299" y="33"/>
                  </a:moveTo>
                  <a:cubicBezTo>
                    <a:pt x="11686" y="-33"/>
                    <a:pt x="10438" y="7"/>
                    <a:pt x="9819" y="103"/>
                  </a:cubicBezTo>
                  <a:cubicBezTo>
                    <a:pt x="9720" y="119"/>
                    <a:pt x="9556" y="131"/>
                    <a:pt x="9462" y="132"/>
                  </a:cubicBezTo>
                  <a:cubicBezTo>
                    <a:pt x="9369" y="132"/>
                    <a:pt x="9284" y="144"/>
                    <a:pt x="9284" y="160"/>
                  </a:cubicBezTo>
                  <a:cubicBezTo>
                    <a:pt x="9284" y="175"/>
                    <a:pt x="9231" y="188"/>
                    <a:pt x="9165" y="188"/>
                  </a:cubicBezTo>
                  <a:cubicBezTo>
                    <a:pt x="9099" y="188"/>
                    <a:pt x="9046" y="204"/>
                    <a:pt x="9046" y="216"/>
                  </a:cubicBezTo>
                  <a:cubicBezTo>
                    <a:pt x="9046" y="228"/>
                    <a:pt x="8989" y="240"/>
                    <a:pt x="8907" y="244"/>
                  </a:cubicBezTo>
                  <a:cubicBezTo>
                    <a:pt x="8825" y="248"/>
                    <a:pt x="8740" y="261"/>
                    <a:pt x="8728" y="272"/>
                  </a:cubicBezTo>
                  <a:cubicBezTo>
                    <a:pt x="8717" y="283"/>
                    <a:pt x="8673" y="295"/>
                    <a:pt x="8629" y="300"/>
                  </a:cubicBezTo>
                  <a:cubicBezTo>
                    <a:pt x="8487" y="317"/>
                    <a:pt x="8212" y="383"/>
                    <a:pt x="8014" y="455"/>
                  </a:cubicBezTo>
                  <a:cubicBezTo>
                    <a:pt x="7908" y="494"/>
                    <a:pt x="7721" y="561"/>
                    <a:pt x="7578" y="610"/>
                  </a:cubicBezTo>
                  <a:cubicBezTo>
                    <a:pt x="7214" y="734"/>
                    <a:pt x="6656" y="959"/>
                    <a:pt x="6447" y="1060"/>
                  </a:cubicBezTo>
                  <a:cubicBezTo>
                    <a:pt x="6350" y="1107"/>
                    <a:pt x="6243" y="1157"/>
                    <a:pt x="6209" y="1173"/>
                  </a:cubicBezTo>
                  <a:cubicBezTo>
                    <a:pt x="6143" y="1203"/>
                    <a:pt x="5954" y="1313"/>
                    <a:pt x="5872" y="1370"/>
                  </a:cubicBezTo>
                  <a:cubicBezTo>
                    <a:pt x="5844" y="1389"/>
                    <a:pt x="5802" y="1404"/>
                    <a:pt x="5792" y="1398"/>
                  </a:cubicBezTo>
                  <a:cubicBezTo>
                    <a:pt x="5783" y="1391"/>
                    <a:pt x="5551" y="1541"/>
                    <a:pt x="5277" y="1736"/>
                  </a:cubicBezTo>
                  <a:cubicBezTo>
                    <a:pt x="5003" y="1930"/>
                    <a:pt x="4803" y="2087"/>
                    <a:pt x="4820" y="2087"/>
                  </a:cubicBezTo>
                  <a:cubicBezTo>
                    <a:pt x="4837" y="2087"/>
                    <a:pt x="4783" y="2137"/>
                    <a:pt x="4701" y="2200"/>
                  </a:cubicBezTo>
                  <a:cubicBezTo>
                    <a:pt x="4620" y="2262"/>
                    <a:pt x="4527" y="2339"/>
                    <a:pt x="4503" y="2369"/>
                  </a:cubicBezTo>
                  <a:cubicBezTo>
                    <a:pt x="4479" y="2398"/>
                    <a:pt x="4439" y="2458"/>
                    <a:pt x="4404" y="2495"/>
                  </a:cubicBezTo>
                  <a:cubicBezTo>
                    <a:pt x="4232" y="2678"/>
                    <a:pt x="3998" y="2983"/>
                    <a:pt x="3948" y="3086"/>
                  </a:cubicBezTo>
                  <a:cubicBezTo>
                    <a:pt x="3917" y="3150"/>
                    <a:pt x="3851" y="3253"/>
                    <a:pt x="3809" y="3311"/>
                  </a:cubicBezTo>
                  <a:cubicBezTo>
                    <a:pt x="3717" y="3438"/>
                    <a:pt x="3578" y="3723"/>
                    <a:pt x="3531" y="3860"/>
                  </a:cubicBezTo>
                  <a:cubicBezTo>
                    <a:pt x="3512" y="3915"/>
                    <a:pt x="3476" y="4015"/>
                    <a:pt x="3452" y="4085"/>
                  </a:cubicBezTo>
                  <a:cubicBezTo>
                    <a:pt x="3427" y="4155"/>
                    <a:pt x="3388" y="4256"/>
                    <a:pt x="3372" y="4310"/>
                  </a:cubicBezTo>
                  <a:lnTo>
                    <a:pt x="3352" y="4409"/>
                  </a:lnTo>
                  <a:lnTo>
                    <a:pt x="3015" y="4423"/>
                  </a:lnTo>
                  <a:cubicBezTo>
                    <a:pt x="2839" y="4432"/>
                    <a:pt x="2645" y="4449"/>
                    <a:pt x="2579" y="4465"/>
                  </a:cubicBezTo>
                  <a:cubicBezTo>
                    <a:pt x="1928" y="4622"/>
                    <a:pt x="1253" y="5053"/>
                    <a:pt x="932" y="5506"/>
                  </a:cubicBezTo>
                  <a:cubicBezTo>
                    <a:pt x="587" y="5995"/>
                    <a:pt x="583" y="6008"/>
                    <a:pt x="555" y="7349"/>
                  </a:cubicBezTo>
                  <a:lnTo>
                    <a:pt x="536" y="8503"/>
                  </a:lnTo>
                  <a:lnTo>
                    <a:pt x="377" y="8728"/>
                  </a:lnTo>
                  <a:cubicBezTo>
                    <a:pt x="203" y="8967"/>
                    <a:pt x="70" y="9179"/>
                    <a:pt x="60" y="9277"/>
                  </a:cubicBezTo>
                  <a:cubicBezTo>
                    <a:pt x="56" y="9307"/>
                    <a:pt x="57" y="9333"/>
                    <a:pt x="40" y="9333"/>
                  </a:cubicBezTo>
                  <a:cubicBezTo>
                    <a:pt x="22" y="9333"/>
                    <a:pt x="0" y="9698"/>
                    <a:pt x="0" y="10135"/>
                  </a:cubicBezTo>
                  <a:cubicBezTo>
                    <a:pt x="0" y="10573"/>
                    <a:pt x="22" y="10923"/>
                    <a:pt x="40" y="10923"/>
                  </a:cubicBezTo>
                  <a:cubicBezTo>
                    <a:pt x="57" y="10923"/>
                    <a:pt x="75" y="10954"/>
                    <a:pt x="79" y="10993"/>
                  </a:cubicBezTo>
                  <a:cubicBezTo>
                    <a:pt x="88" y="11067"/>
                    <a:pt x="273" y="11374"/>
                    <a:pt x="397" y="11500"/>
                  </a:cubicBezTo>
                  <a:cubicBezTo>
                    <a:pt x="435" y="11539"/>
                    <a:pt x="478" y="11614"/>
                    <a:pt x="496" y="11669"/>
                  </a:cubicBezTo>
                  <a:cubicBezTo>
                    <a:pt x="514" y="11723"/>
                    <a:pt x="540" y="13510"/>
                    <a:pt x="555" y="15650"/>
                  </a:cubicBezTo>
                  <a:cubicBezTo>
                    <a:pt x="572" y="17978"/>
                    <a:pt x="611" y="19615"/>
                    <a:pt x="635" y="19716"/>
                  </a:cubicBezTo>
                  <a:cubicBezTo>
                    <a:pt x="697" y="19984"/>
                    <a:pt x="869" y="20330"/>
                    <a:pt x="1051" y="20504"/>
                  </a:cubicBezTo>
                  <a:cubicBezTo>
                    <a:pt x="1108" y="20558"/>
                    <a:pt x="1170" y="20603"/>
                    <a:pt x="1170" y="20617"/>
                  </a:cubicBezTo>
                  <a:cubicBezTo>
                    <a:pt x="1170" y="20657"/>
                    <a:pt x="1790" y="21110"/>
                    <a:pt x="1924" y="21166"/>
                  </a:cubicBezTo>
                  <a:cubicBezTo>
                    <a:pt x="1992" y="21194"/>
                    <a:pt x="2043" y="21204"/>
                    <a:pt x="2043" y="21194"/>
                  </a:cubicBezTo>
                  <a:cubicBezTo>
                    <a:pt x="2043" y="21184"/>
                    <a:pt x="2068" y="21197"/>
                    <a:pt x="2103" y="21222"/>
                  </a:cubicBezTo>
                  <a:cubicBezTo>
                    <a:pt x="2138" y="21247"/>
                    <a:pt x="2182" y="21259"/>
                    <a:pt x="2202" y="21250"/>
                  </a:cubicBezTo>
                  <a:cubicBezTo>
                    <a:pt x="2222" y="21241"/>
                    <a:pt x="2242" y="21248"/>
                    <a:pt x="2242" y="21264"/>
                  </a:cubicBezTo>
                  <a:cubicBezTo>
                    <a:pt x="2242" y="21281"/>
                    <a:pt x="2277" y="21292"/>
                    <a:pt x="2321" y="21292"/>
                  </a:cubicBezTo>
                  <a:cubicBezTo>
                    <a:pt x="2365" y="21292"/>
                    <a:pt x="2400" y="21305"/>
                    <a:pt x="2400" y="21320"/>
                  </a:cubicBezTo>
                  <a:cubicBezTo>
                    <a:pt x="2400" y="21336"/>
                    <a:pt x="2437" y="21349"/>
                    <a:pt x="2480" y="21349"/>
                  </a:cubicBezTo>
                  <a:cubicBezTo>
                    <a:pt x="2522" y="21349"/>
                    <a:pt x="2568" y="21364"/>
                    <a:pt x="2579" y="21377"/>
                  </a:cubicBezTo>
                  <a:cubicBezTo>
                    <a:pt x="2590" y="21390"/>
                    <a:pt x="2709" y="21422"/>
                    <a:pt x="2837" y="21447"/>
                  </a:cubicBezTo>
                  <a:cubicBezTo>
                    <a:pt x="2964" y="21472"/>
                    <a:pt x="3136" y="21502"/>
                    <a:pt x="3214" y="21517"/>
                  </a:cubicBezTo>
                  <a:cubicBezTo>
                    <a:pt x="3396" y="21553"/>
                    <a:pt x="18783" y="21567"/>
                    <a:pt x="18984" y="21531"/>
                  </a:cubicBezTo>
                  <a:cubicBezTo>
                    <a:pt x="19063" y="21517"/>
                    <a:pt x="19217" y="21492"/>
                    <a:pt x="19321" y="21475"/>
                  </a:cubicBezTo>
                  <a:cubicBezTo>
                    <a:pt x="19547" y="21438"/>
                    <a:pt x="19817" y="21351"/>
                    <a:pt x="19817" y="21320"/>
                  </a:cubicBezTo>
                  <a:cubicBezTo>
                    <a:pt x="19817" y="21308"/>
                    <a:pt x="19852" y="21292"/>
                    <a:pt x="19896" y="21292"/>
                  </a:cubicBezTo>
                  <a:cubicBezTo>
                    <a:pt x="19940" y="21292"/>
                    <a:pt x="19976" y="21280"/>
                    <a:pt x="19976" y="21264"/>
                  </a:cubicBezTo>
                  <a:cubicBezTo>
                    <a:pt x="19976" y="21248"/>
                    <a:pt x="20011" y="21236"/>
                    <a:pt x="20055" y="21236"/>
                  </a:cubicBezTo>
                  <a:cubicBezTo>
                    <a:pt x="20099" y="21236"/>
                    <a:pt x="20154" y="21223"/>
                    <a:pt x="20154" y="21208"/>
                  </a:cubicBezTo>
                  <a:cubicBezTo>
                    <a:pt x="20154" y="21192"/>
                    <a:pt x="20189" y="21180"/>
                    <a:pt x="20234" y="21180"/>
                  </a:cubicBezTo>
                  <a:cubicBezTo>
                    <a:pt x="20278" y="21180"/>
                    <a:pt x="20313" y="21168"/>
                    <a:pt x="20313" y="21152"/>
                  </a:cubicBezTo>
                  <a:cubicBezTo>
                    <a:pt x="20313" y="21135"/>
                    <a:pt x="20315" y="21129"/>
                    <a:pt x="20333" y="21137"/>
                  </a:cubicBezTo>
                  <a:cubicBezTo>
                    <a:pt x="20351" y="21145"/>
                    <a:pt x="20489" y="21069"/>
                    <a:pt x="20630" y="20969"/>
                  </a:cubicBezTo>
                  <a:cubicBezTo>
                    <a:pt x="20771" y="20868"/>
                    <a:pt x="20865" y="20786"/>
                    <a:pt x="20848" y="20786"/>
                  </a:cubicBezTo>
                  <a:cubicBezTo>
                    <a:pt x="20832" y="20786"/>
                    <a:pt x="20876" y="20743"/>
                    <a:pt x="20948" y="20687"/>
                  </a:cubicBezTo>
                  <a:cubicBezTo>
                    <a:pt x="21020" y="20631"/>
                    <a:pt x="21078" y="20577"/>
                    <a:pt x="21067" y="20575"/>
                  </a:cubicBezTo>
                  <a:cubicBezTo>
                    <a:pt x="21056" y="20572"/>
                    <a:pt x="21087" y="20536"/>
                    <a:pt x="21146" y="20490"/>
                  </a:cubicBezTo>
                  <a:cubicBezTo>
                    <a:pt x="21205" y="20445"/>
                    <a:pt x="21256" y="20390"/>
                    <a:pt x="21245" y="20378"/>
                  </a:cubicBezTo>
                  <a:cubicBezTo>
                    <a:pt x="21234" y="20365"/>
                    <a:pt x="21242" y="20364"/>
                    <a:pt x="21265" y="20364"/>
                  </a:cubicBezTo>
                  <a:cubicBezTo>
                    <a:pt x="21288" y="20364"/>
                    <a:pt x="21305" y="20339"/>
                    <a:pt x="21305" y="20307"/>
                  </a:cubicBezTo>
                  <a:cubicBezTo>
                    <a:pt x="21305" y="20276"/>
                    <a:pt x="21326" y="20237"/>
                    <a:pt x="21344" y="20237"/>
                  </a:cubicBezTo>
                  <a:cubicBezTo>
                    <a:pt x="21380" y="20237"/>
                    <a:pt x="21467" y="20019"/>
                    <a:pt x="21543" y="19759"/>
                  </a:cubicBezTo>
                  <a:cubicBezTo>
                    <a:pt x="21600" y="19561"/>
                    <a:pt x="21584" y="16374"/>
                    <a:pt x="21523" y="16101"/>
                  </a:cubicBezTo>
                  <a:cubicBezTo>
                    <a:pt x="21500" y="15999"/>
                    <a:pt x="21451" y="15814"/>
                    <a:pt x="21424" y="15693"/>
                  </a:cubicBezTo>
                  <a:cubicBezTo>
                    <a:pt x="21396" y="15571"/>
                    <a:pt x="21363" y="15467"/>
                    <a:pt x="21344" y="15467"/>
                  </a:cubicBezTo>
                  <a:cubicBezTo>
                    <a:pt x="21326" y="15467"/>
                    <a:pt x="21305" y="15436"/>
                    <a:pt x="21305" y="15397"/>
                  </a:cubicBezTo>
                  <a:cubicBezTo>
                    <a:pt x="21305" y="15358"/>
                    <a:pt x="21288" y="15327"/>
                    <a:pt x="21265" y="15327"/>
                  </a:cubicBezTo>
                  <a:cubicBezTo>
                    <a:pt x="21242" y="15327"/>
                    <a:pt x="21233" y="15313"/>
                    <a:pt x="21245" y="15299"/>
                  </a:cubicBezTo>
                  <a:cubicBezTo>
                    <a:pt x="21258" y="15284"/>
                    <a:pt x="21253" y="15263"/>
                    <a:pt x="21225" y="15242"/>
                  </a:cubicBezTo>
                  <a:cubicBezTo>
                    <a:pt x="21198" y="15222"/>
                    <a:pt x="21154" y="15169"/>
                    <a:pt x="21146" y="15130"/>
                  </a:cubicBezTo>
                  <a:cubicBezTo>
                    <a:pt x="21138" y="15091"/>
                    <a:pt x="21126" y="15051"/>
                    <a:pt x="21106" y="15045"/>
                  </a:cubicBezTo>
                  <a:cubicBezTo>
                    <a:pt x="21086" y="15040"/>
                    <a:pt x="21075" y="15030"/>
                    <a:pt x="21087" y="15017"/>
                  </a:cubicBezTo>
                  <a:cubicBezTo>
                    <a:pt x="21098" y="15004"/>
                    <a:pt x="21082" y="14972"/>
                    <a:pt x="21047" y="14947"/>
                  </a:cubicBezTo>
                  <a:cubicBezTo>
                    <a:pt x="21012" y="14922"/>
                    <a:pt x="20991" y="14905"/>
                    <a:pt x="21007" y="14905"/>
                  </a:cubicBezTo>
                  <a:cubicBezTo>
                    <a:pt x="21023" y="14905"/>
                    <a:pt x="21001" y="14876"/>
                    <a:pt x="20968" y="14848"/>
                  </a:cubicBezTo>
                  <a:cubicBezTo>
                    <a:pt x="20934" y="14821"/>
                    <a:pt x="20887" y="14762"/>
                    <a:pt x="20848" y="14708"/>
                  </a:cubicBezTo>
                  <a:cubicBezTo>
                    <a:pt x="20711" y="14513"/>
                    <a:pt x="20396" y="14263"/>
                    <a:pt x="19678" y="13765"/>
                  </a:cubicBezTo>
                  <a:cubicBezTo>
                    <a:pt x="19475" y="13624"/>
                    <a:pt x="18830" y="13310"/>
                    <a:pt x="18785" y="13329"/>
                  </a:cubicBezTo>
                  <a:cubicBezTo>
                    <a:pt x="18772" y="13335"/>
                    <a:pt x="18750" y="13319"/>
                    <a:pt x="18726" y="13301"/>
                  </a:cubicBezTo>
                  <a:cubicBezTo>
                    <a:pt x="18692" y="13275"/>
                    <a:pt x="18722" y="13255"/>
                    <a:pt x="18885" y="13202"/>
                  </a:cubicBezTo>
                  <a:cubicBezTo>
                    <a:pt x="19003" y="13164"/>
                    <a:pt x="19103" y="13115"/>
                    <a:pt x="19103" y="13104"/>
                  </a:cubicBezTo>
                  <a:cubicBezTo>
                    <a:pt x="19103" y="13092"/>
                    <a:pt x="19129" y="13090"/>
                    <a:pt x="19162" y="13090"/>
                  </a:cubicBezTo>
                  <a:cubicBezTo>
                    <a:pt x="19195" y="13090"/>
                    <a:pt x="19222" y="13077"/>
                    <a:pt x="19222" y="13062"/>
                  </a:cubicBezTo>
                  <a:cubicBezTo>
                    <a:pt x="19222" y="13046"/>
                    <a:pt x="19245" y="13032"/>
                    <a:pt x="19262" y="13033"/>
                  </a:cubicBezTo>
                  <a:cubicBezTo>
                    <a:pt x="19278" y="13035"/>
                    <a:pt x="19311" y="13035"/>
                    <a:pt x="19341" y="13033"/>
                  </a:cubicBezTo>
                  <a:cubicBezTo>
                    <a:pt x="19403" y="13029"/>
                    <a:pt x="19976" y="12610"/>
                    <a:pt x="19976" y="12569"/>
                  </a:cubicBezTo>
                  <a:cubicBezTo>
                    <a:pt x="19976" y="12554"/>
                    <a:pt x="20051" y="12494"/>
                    <a:pt x="20134" y="12428"/>
                  </a:cubicBezTo>
                  <a:cubicBezTo>
                    <a:pt x="20218" y="12362"/>
                    <a:pt x="20347" y="12245"/>
                    <a:pt x="20412" y="12175"/>
                  </a:cubicBezTo>
                  <a:cubicBezTo>
                    <a:pt x="20477" y="12105"/>
                    <a:pt x="20537" y="12042"/>
                    <a:pt x="20551" y="12034"/>
                  </a:cubicBezTo>
                  <a:cubicBezTo>
                    <a:pt x="20597" y="12008"/>
                    <a:pt x="20829" y="11703"/>
                    <a:pt x="20829" y="11669"/>
                  </a:cubicBezTo>
                  <a:cubicBezTo>
                    <a:pt x="20829" y="11650"/>
                    <a:pt x="20865" y="11577"/>
                    <a:pt x="20908" y="11514"/>
                  </a:cubicBezTo>
                  <a:cubicBezTo>
                    <a:pt x="20951" y="11451"/>
                    <a:pt x="20982" y="11343"/>
                    <a:pt x="20987" y="11275"/>
                  </a:cubicBezTo>
                  <a:cubicBezTo>
                    <a:pt x="20992" y="11206"/>
                    <a:pt x="21009" y="11148"/>
                    <a:pt x="21027" y="11148"/>
                  </a:cubicBezTo>
                  <a:cubicBezTo>
                    <a:pt x="21075" y="11148"/>
                    <a:pt x="21075" y="10058"/>
                    <a:pt x="21027" y="10037"/>
                  </a:cubicBezTo>
                  <a:cubicBezTo>
                    <a:pt x="21005" y="10027"/>
                    <a:pt x="20987" y="9980"/>
                    <a:pt x="20987" y="9938"/>
                  </a:cubicBezTo>
                  <a:cubicBezTo>
                    <a:pt x="20987" y="9896"/>
                    <a:pt x="20945" y="9766"/>
                    <a:pt x="20888" y="9657"/>
                  </a:cubicBezTo>
                  <a:cubicBezTo>
                    <a:pt x="20831" y="9547"/>
                    <a:pt x="20762" y="9435"/>
                    <a:pt x="20749" y="9403"/>
                  </a:cubicBezTo>
                  <a:cubicBezTo>
                    <a:pt x="20737" y="9372"/>
                    <a:pt x="20700" y="9297"/>
                    <a:pt x="20650" y="9235"/>
                  </a:cubicBezTo>
                  <a:cubicBezTo>
                    <a:pt x="20600" y="9172"/>
                    <a:pt x="20520" y="9072"/>
                    <a:pt x="20472" y="9010"/>
                  </a:cubicBezTo>
                  <a:cubicBezTo>
                    <a:pt x="20423" y="8947"/>
                    <a:pt x="20317" y="8850"/>
                    <a:pt x="20253" y="8798"/>
                  </a:cubicBezTo>
                  <a:cubicBezTo>
                    <a:pt x="20190" y="8747"/>
                    <a:pt x="20154" y="8699"/>
                    <a:pt x="20154" y="8686"/>
                  </a:cubicBezTo>
                  <a:cubicBezTo>
                    <a:pt x="20154" y="8673"/>
                    <a:pt x="19958" y="8531"/>
                    <a:pt x="19738" y="8376"/>
                  </a:cubicBezTo>
                  <a:cubicBezTo>
                    <a:pt x="19517" y="8222"/>
                    <a:pt x="19341" y="8087"/>
                    <a:pt x="19341" y="8067"/>
                  </a:cubicBezTo>
                  <a:cubicBezTo>
                    <a:pt x="19341" y="8029"/>
                    <a:pt x="19411" y="7927"/>
                    <a:pt x="19480" y="7870"/>
                  </a:cubicBezTo>
                  <a:cubicBezTo>
                    <a:pt x="19642" y="7734"/>
                    <a:pt x="19678" y="7705"/>
                    <a:pt x="19678" y="7687"/>
                  </a:cubicBezTo>
                  <a:cubicBezTo>
                    <a:pt x="19678" y="7676"/>
                    <a:pt x="19704" y="7645"/>
                    <a:pt x="19738" y="7617"/>
                  </a:cubicBezTo>
                  <a:cubicBezTo>
                    <a:pt x="19771" y="7589"/>
                    <a:pt x="19874" y="7456"/>
                    <a:pt x="19956" y="7335"/>
                  </a:cubicBezTo>
                  <a:cubicBezTo>
                    <a:pt x="20103" y="7119"/>
                    <a:pt x="20115" y="7114"/>
                    <a:pt x="20115" y="6772"/>
                  </a:cubicBezTo>
                  <a:cubicBezTo>
                    <a:pt x="20115" y="6582"/>
                    <a:pt x="20096" y="6384"/>
                    <a:pt x="20075" y="6336"/>
                  </a:cubicBezTo>
                  <a:cubicBezTo>
                    <a:pt x="20054" y="6288"/>
                    <a:pt x="20027" y="6221"/>
                    <a:pt x="20015" y="6182"/>
                  </a:cubicBezTo>
                  <a:cubicBezTo>
                    <a:pt x="20004" y="6142"/>
                    <a:pt x="19946" y="6066"/>
                    <a:pt x="19896" y="6013"/>
                  </a:cubicBezTo>
                  <a:cubicBezTo>
                    <a:pt x="19846" y="5959"/>
                    <a:pt x="19783" y="5889"/>
                    <a:pt x="19757" y="5858"/>
                  </a:cubicBezTo>
                  <a:cubicBezTo>
                    <a:pt x="19732" y="5827"/>
                    <a:pt x="19567" y="5710"/>
                    <a:pt x="19400" y="5591"/>
                  </a:cubicBezTo>
                  <a:lnTo>
                    <a:pt x="19103" y="5380"/>
                  </a:lnTo>
                  <a:lnTo>
                    <a:pt x="19083" y="4873"/>
                  </a:lnTo>
                  <a:cubicBezTo>
                    <a:pt x="19062" y="4259"/>
                    <a:pt x="19001" y="3932"/>
                    <a:pt x="18825" y="3635"/>
                  </a:cubicBezTo>
                  <a:cubicBezTo>
                    <a:pt x="18807" y="3604"/>
                    <a:pt x="18750" y="3510"/>
                    <a:pt x="18706" y="3424"/>
                  </a:cubicBezTo>
                  <a:cubicBezTo>
                    <a:pt x="18541" y="3097"/>
                    <a:pt x="18468" y="2980"/>
                    <a:pt x="18369" y="2861"/>
                  </a:cubicBezTo>
                  <a:cubicBezTo>
                    <a:pt x="18313" y="2794"/>
                    <a:pt x="18220" y="2677"/>
                    <a:pt x="18171" y="2608"/>
                  </a:cubicBezTo>
                  <a:cubicBezTo>
                    <a:pt x="18121" y="2539"/>
                    <a:pt x="18031" y="2451"/>
                    <a:pt x="17972" y="2411"/>
                  </a:cubicBezTo>
                  <a:cubicBezTo>
                    <a:pt x="17913" y="2371"/>
                    <a:pt x="17876" y="2328"/>
                    <a:pt x="17873" y="2312"/>
                  </a:cubicBezTo>
                  <a:cubicBezTo>
                    <a:pt x="17870" y="2297"/>
                    <a:pt x="17817" y="2249"/>
                    <a:pt x="17774" y="2214"/>
                  </a:cubicBezTo>
                  <a:cubicBezTo>
                    <a:pt x="17731" y="2179"/>
                    <a:pt x="17720" y="2144"/>
                    <a:pt x="17734" y="2144"/>
                  </a:cubicBezTo>
                  <a:cubicBezTo>
                    <a:pt x="17748" y="2144"/>
                    <a:pt x="17663" y="2074"/>
                    <a:pt x="17556" y="1989"/>
                  </a:cubicBezTo>
                  <a:cubicBezTo>
                    <a:pt x="17448" y="1904"/>
                    <a:pt x="17266" y="1766"/>
                    <a:pt x="17159" y="1679"/>
                  </a:cubicBezTo>
                  <a:cubicBezTo>
                    <a:pt x="17052" y="1592"/>
                    <a:pt x="16946" y="1525"/>
                    <a:pt x="16921" y="1525"/>
                  </a:cubicBezTo>
                  <a:cubicBezTo>
                    <a:pt x="16895" y="1524"/>
                    <a:pt x="16793" y="1461"/>
                    <a:pt x="16683" y="1384"/>
                  </a:cubicBezTo>
                  <a:cubicBezTo>
                    <a:pt x="16573" y="1306"/>
                    <a:pt x="16462" y="1243"/>
                    <a:pt x="16445" y="1243"/>
                  </a:cubicBezTo>
                  <a:cubicBezTo>
                    <a:pt x="16427" y="1243"/>
                    <a:pt x="16374" y="1219"/>
                    <a:pt x="16326" y="1187"/>
                  </a:cubicBezTo>
                  <a:cubicBezTo>
                    <a:pt x="16245" y="1133"/>
                    <a:pt x="15798" y="916"/>
                    <a:pt x="15453" y="765"/>
                  </a:cubicBezTo>
                  <a:cubicBezTo>
                    <a:pt x="15068" y="596"/>
                    <a:pt x="14236" y="327"/>
                    <a:pt x="14005" y="300"/>
                  </a:cubicBezTo>
                  <a:cubicBezTo>
                    <a:pt x="13961" y="295"/>
                    <a:pt x="13898" y="284"/>
                    <a:pt x="13886" y="272"/>
                  </a:cubicBezTo>
                  <a:cubicBezTo>
                    <a:pt x="13874" y="261"/>
                    <a:pt x="13818" y="248"/>
                    <a:pt x="13747" y="244"/>
                  </a:cubicBezTo>
                  <a:cubicBezTo>
                    <a:pt x="13676" y="240"/>
                    <a:pt x="13608" y="228"/>
                    <a:pt x="13608" y="216"/>
                  </a:cubicBezTo>
                  <a:cubicBezTo>
                    <a:pt x="13608" y="204"/>
                    <a:pt x="13546" y="188"/>
                    <a:pt x="13469" y="188"/>
                  </a:cubicBezTo>
                  <a:cubicBezTo>
                    <a:pt x="13392" y="188"/>
                    <a:pt x="13330" y="173"/>
                    <a:pt x="13330" y="160"/>
                  </a:cubicBezTo>
                  <a:cubicBezTo>
                    <a:pt x="13330" y="147"/>
                    <a:pt x="13177" y="123"/>
                    <a:pt x="12973" y="103"/>
                  </a:cubicBezTo>
                  <a:cubicBezTo>
                    <a:pt x="12770" y="84"/>
                    <a:pt x="12464" y="51"/>
                    <a:pt x="12299" y="33"/>
                  </a:cubicBezTo>
                  <a:close/>
                  <a:moveTo>
                    <a:pt x="8074" y="13216"/>
                  </a:moveTo>
                  <a:cubicBezTo>
                    <a:pt x="8271" y="13118"/>
                    <a:pt x="8658" y="13190"/>
                    <a:pt x="9442" y="13470"/>
                  </a:cubicBezTo>
                  <a:cubicBezTo>
                    <a:pt x="9674" y="13552"/>
                    <a:pt x="9940" y="13632"/>
                    <a:pt x="10018" y="13652"/>
                  </a:cubicBezTo>
                  <a:cubicBezTo>
                    <a:pt x="10095" y="13673"/>
                    <a:pt x="10175" y="13696"/>
                    <a:pt x="10196" y="13709"/>
                  </a:cubicBezTo>
                  <a:cubicBezTo>
                    <a:pt x="10217" y="13722"/>
                    <a:pt x="10272" y="13737"/>
                    <a:pt x="10315" y="13737"/>
                  </a:cubicBezTo>
                  <a:cubicBezTo>
                    <a:pt x="10401" y="13737"/>
                    <a:pt x="10639" y="13781"/>
                    <a:pt x="10752" y="13821"/>
                  </a:cubicBezTo>
                  <a:cubicBezTo>
                    <a:pt x="10845" y="13855"/>
                    <a:pt x="11846" y="13855"/>
                    <a:pt x="12001" y="13821"/>
                  </a:cubicBezTo>
                  <a:cubicBezTo>
                    <a:pt x="12069" y="13807"/>
                    <a:pt x="12217" y="13777"/>
                    <a:pt x="12338" y="13751"/>
                  </a:cubicBezTo>
                  <a:cubicBezTo>
                    <a:pt x="12460" y="13725"/>
                    <a:pt x="12642" y="13694"/>
                    <a:pt x="12735" y="13681"/>
                  </a:cubicBezTo>
                  <a:cubicBezTo>
                    <a:pt x="12829" y="13667"/>
                    <a:pt x="12988" y="13641"/>
                    <a:pt x="13092" y="13624"/>
                  </a:cubicBezTo>
                  <a:cubicBezTo>
                    <a:pt x="13197" y="13607"/>
                    <a:pt x="13386" y="13590"/>
                    <a:pt x="13509" y="13582"/>
                  </a:cubicBezTo>
                  <a:cubicBezTo>
                    <a:pt x="13723" y="13569"/>
                    <a:pt x="13730" y="13572"/>
                    <a:pt x="13846" y="13667"/>
                  </a:cubicBezTo>
                  <a:cubicBezTo>
                    <a:pt x="13966" y="13763"/>
                    <a:pt x="14016" y="13887"/>
                    <a:pt x="14144" y="14370"/>
                  </a:cubicBezTo>
                  <a:cubicBezTo>
                    <a:pt x="14166" y="14456"/>
                    <a:pt x="14201" y="14573"/>
                    <a:pt x="14223" y="14637"/>
                  </a:cubicBezTo>
                  <a:cubicBezTo>
                    <a:pt x="14251" y="14718"/>
                    <a:pt x="14252" y="14768"/>
                    <a:pt x="14223" y="14806"/>
                  </a:cubicBezTo>
                  <a:cubicBezTo>
                    <a:pt x="14170" y="14876"/>
                    <a:pt x="14144" y="15104"/>
                    <a:pt x="14183" y="15186"/>
                  </a:cubicBezTo>
                  <a:cubicBezTo>
                    <a:pt x="14209" y="15239"/>
                    <a:pt x="14189" y="15260"/>
                    <a:pt x="14044" y="15327"/>
                  </a:cubicBezTo>
                  <a:cubicBezTo>
                    <a:pt x="13950" y="15370"/>
                    <a:pt x="13855" y="15420"/>
                    <a:pt x="13826" y="15439"/>
                  </a:cubicBezTo>
                  <a:cubicBezTo>
                    <a:pt x="13798" y="15458"/>
                    <a:pt x="13710" y="15472"/>
                    <a:pt x="13628" y="15482"/>
                  </a:cubicBezTo>
                  <a:cubicBezTo>
                    <a:pt x="13546" y="15491"/>
                    <a:pt x="13448" y="15509"/>
                    <a:pt x="13410" y="15524"/>
                  </a:cubicBezTo>
                  <a:cubicBezTo>
                    <a:pt x="13322" y="15558"/>
                    <a:pt x="8649" y="15572"/>
                    <a:pt x="8649" y="15538"/>
                  </a:cubicBezTo>
                  <a:cubicBezTo>
                    <a:pt x="8649" y="15525"/>
                    <a:pt x="8575" y="15503"/>
                    <a:pt x="8470" y="15496"/>
                  </a:cubicBezTo>
                  <a:cubicBezTo>
                    <a:pt x="8316" y="15485"/>
                    <a:pt x="8199" y="15443"/>
                    <a:pt x="7915" y="15299"/>
                  </a:cubicBezTo>
                  <a:cubicBezTo>
                    <a:pt x="7519" y="15097"/>
                    <a:pt x="7298" y="14902"/>
                    <a:pt x="7062" y="14567"/>
                  </a:cubicBezTo>
                  <a:cubicBezTo>
                    <a:pt x="6911" y="14353"/>
                    <a:pt x="6717" y="14001"/>
                    <a:pt x="6745" y="13990"/>
                  </a:cubicBezTo>
                  <a:cubicBezTo>
                    <a:pt x="6752" y="13987"/>
                    <a:pt x="6900" y="13925"/>
                    <a:pt x="7082" y="13864"/>
                  </a:cubicBezTo>
                  <a:cubicBezTo>
                    <a:pt x="7504" y="13721"/>
                    <a:pt x="7667" y="13619"/>
                    <a:pt x="7697" y="13441"/>
                  </a:cubicBezTo>
                  <a:cubicBezTo>
                    <a:pt x="7717" y="13318"/>
                    <a:pt x="7728" y="13296"/>
                    <a:pt x="7855" y="13273"/>
                  </a:cubicBezTo>
                  <a:cubicBezTo>
                    <a:pt x="7931" y="13259"/>
                    <a:pt x="8029" y="13239"/>
                    <a:pt x="8074" y="13216"/>
                  </a:cubicBezTo>
                  <a:close/>
                  <a:moveTo>
                    <a:pt x="8927" y="16410"/>
                  </a:moveTo>
                  <a:cubicBezTo>
                    <a:pt x="9030" y="16410"/>
                    <a:pt x="9043" y="16418"/>
                    <a:pt x="9026" y="16480"/>
                  </a:cubicBezTo>
                  <a:cubicBezTo>
                    <a:pt x="9005" y="16559"/>
                    <a:pt x="8966" y="16563"/>
                    <a:pt x="8907" y="16509"/>
                  </a:cubicBezTo>
                  <a:cubicBezTo>
                    <a:pt x="8808" y="16418"/>
                    <a:pt x="8810" y="16410"/>
                    <a:pt x="8927" y="16410"/>
                  </a:cubicBezTo>
                  <a:close/>
                  <a:moveTo>
                    <a:pt x="6249" y="17859"/>
                  </a:moveTo>
                  <a:cubicBezTo>
                    <a:pt x="6292" y="17810"/>
                    <a:pt x="6306" y="17823"/>
                    <a:pt x="6506" y="17930"/>
                  </a:cubicBezTo>
                  <a:cubicBezTo>
                    <a:pt x="6624" y="17992"/>
                    <a:pt x="6725" y="18055"/>
                    <a:pt x="6725" y="18070"/>
                  </a:cubicBezTo>
                  <a:cubicBezTo>
                    <a:pt x="6725" y="18086"/>
                    <a:pt x="6654" y="18136"/>
                    <a:pt x="6566" y="18197"/>
                  </a:cubicBezTo>
                  <a:cubicBezTo>
                    <a:pt x="6426" y="18293"/>
                    <a:pt x="6407" y="18324"/>
                    <a:pt x="6407" y="18436"/>
                  </a:cubicBezTo>
                  <a:cubicBezTo>
                    <a:pt x="6407" y="18506"/>
                    <a:pt x="6425" y="18563"/>
                    <a:pt x="6447" y="18563"/>
                  </a:cubicBezTo>
                  <a:cubicBezTo>
                    <a:pt x="6469" y="18563"/>
                    <a:pt x="6489" y="18579"/>
                    <a:pt x="6487" y="18591"/>
                  </a:cubicBezTo>
                  <a:cubicBezTo>
                    <a:pt x="6474" y="18647"/>
                    <a:pt x="6495" y="18671"/>
                    <a:pt x="6606" y="18718"/>
                  </a:cubicBezTo>
                  <a:cubicBezTo>
                    <a:pt x="6672" y="18745"/>
                    <a:pt x="6725" y="18787"/>
                    <a:pt x="6725" y="18802"/>
                  </a:cubicBezTo>
                  <a:cubicBezTo>
                    <a:pt x="6725" y="18839"/>
                    <a:pt x="6486" y="18998"/>
                    <a:pt x="6427" y="18999"/>
                  </a:cubicBezTo>
                  <a:cubicBezTo>
                    <a:pt x="6401" y="18999"/>
                    <a:pt x="6334" y="19028"/>
                    <a:pt x="6288" y="19069"/>
                  </a:cubicBezTo>
                  <a:lnTo>
                    <a:pt x="6209" y="19140"/>
                  </a:lnTo>
                  <a:lnTo>
                    <a:pt x="6209" y="18535"/>
                  </a:lnTo>
                  <a:cubicBezTo>
                    <a:pt x="6209" y="18120"/>
                    <a:pt x="6218" y="17895"/>
                    <a:pt x="6249" y="17859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260" name="Alice"/>
            <p:cNvSpPr/>
            <p:nvPr/>
          </p:nvSpPr>
          <p:spPr>
            <a:xfrm>
              <a:off x="78120" y="65940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900">
                  <a:solidFill>
                    <a:srgbClr val="535353"/>
                  </a:solidFill>
                  <a:latin typeface="Avenir Heavy"/>
                  <a:ea typeface="Avenir Heavy"/>
                  <a:cs typeface="Avenir Heavy"/>
                  <a:sym typeface="Avenir Heavy"/>
                </a:defRPr>
              </a:lvl1pPr>
            </a:lstStyle>
            <a:p>
              <a:r>
                <a:t>Alice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" presetClass="entr" presetSubtype="32" fill="hold" grpId="2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1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4" presetClass="entr" presetSubtype="32" fill="hold" grpId="3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4" dur="1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400"/>
                            </p:stCondLst>
                            <p:childTnLst>
                              <p:par>
                                <p:cTn id="16" presetID="4" presetClass="entr" presetSubtype="32" fill="hold" grpId="4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1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4" presetClass="entr" presetSubtype="32" fill="hold" grpId="5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1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"/>
                            </p:stCondLst>
                            <p:childTnLst>
                              <p:par>
                                <p:cTn id="24" presetID="4" presetClass="entr" presetSubtype="32" fill="hold" grpId="6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6" dur="1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4" presetClass="entr" presetSubtype="32" fill="hold" grpId="7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0" dur="1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00"/>
                            </p:stCondLst>
                            <p:childTnLst>
                              <p:par>
                                <p:cTn id="32" presetID="4" presetClass="entr" presetSubtype="32" fill="hold" grpId="8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4" dur="1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400"/>
                            </p:stCondLst>
                            <p:childTnLst>
                              <p:par>
                                <p:cTn id="36" presetID="9" presetClass="entr" fill="hold" grpId="9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1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600"/>
                            </p:stCondLst>
                            <p:childTnLst>
                              <p:par>
                                <p:cTn id="40" presetID="9" presetClass="entr" fill="hold" grpId="10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1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800"/>
                            </p:stCondLst>
                            <p:childTnLst>
                              <p:par>
                                <p:cTn id="44" presetID="9" presetClass="entr" fill="hold" grpId="11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1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9" presetClass="entr" fill="hold" grpId="12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1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200"/>
                            </p:stCondLst>
                            <p:childTnLst>
                              <p:par>
                                <p:cTn id="52" presetID="9" presetClass="entr" fill="hold" grpId="13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1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400"/>
                            </p:stCondLst>
                            <p:childTnLst>
                              <p:par>
                                <p:cTn id="56" presetID="9" presetClass="entr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1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9" presetClass="entr" fill="hold" grpId="15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1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700"/>
                            </p:stCondLst>
                            <p:childTnLst>
                              <p:par>
                                <p:cTn id="64" presetID="4" presetClass="entr" presetSubtype="32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6" dur="1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800"/>
                            </p:stCondLst>
                            <p:childTnLst>
                              <p:par>
                                <p:cTn id="68" presetID="4" presetClass="entr" presetSubtype="32" fill="hold" grpId="17" nodeType="afterEffect">
                                  <p:stCondLst>
                                    <p:cond delay="1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0" dur="1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000"/>
                            </p:stCondLst>
                            <p:childTnLst>
                              <p:par>
                                <p:cTn id="72" presetID="9" presetClass="entr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1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100"/>
                            </p:stCondLst>
                            <p:childTnLst>
                              <p:par>
                                <p:cTn id="76" presetID="9" presetClass="entr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1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200"/>
                            </p:stCondLst>
                            <p:childTnLst>
                              <p:par>
                                <p:cTn id="80" presetID="4" presetClass="entr" presetSubtype="32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2" dur="1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300"/>
                            </p:stCondLst>
                            <p:childTnLst>
                              <p:par>
                                <p:cTn id="84" presetID="4" presetClass="entr" presetSubtype="32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86" dur="1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400"/>
                            </p:stCondLst>
                            <p:childTnLst>
                              <p:par>
                                <p:cTn id="88" presetID="4" presetClass="entr" presetSubtype="32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9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0" dur="1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500"/>
                            </p:stCondLst>
                            <p:childTnLst>
                              <p:par>
                                <p:cTn id="92" presetID="4" presetClass="entr" presetSubtype="32" fill="hold" grpId="2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4" dur="1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600"/>
                            </p:stCondLst>
                            <p:childTnLst>
                              <p:par>
                                <p:cTn id="96" presetID="4" presetClass="entr" presetSubtype="32" fill="hold" grpId="2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98" dur="1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3700"/>
                            </p:stCondLst>
                            <p:childTnLst>
                              <p:par>
                                <p:cTn id="100" presetID="4" presetClass="entr" presetSubtype="32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2" dur="1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800"/>
                            </p:stCondLst>
                            <p:childTnLst>
                              <p:par>
                                <p:cTn id="104" presetID="4" presetClass="entr" presetSubtype="32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5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6" dur="1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3900"/>
                            </p:stCondLst>
                            <p:childTnLst>
                              <p:par>
                                <p:cTn id="108" presetID="4" presetClass="entr" presetSubtype="32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9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0" dur="1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12" presetID="4" presetClass="entr" presetSubtype="32" fill="hold" grpId="2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3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4" dur="1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4100"/>
                            </p:stCondLst>
                            <p:childTnLst>
                              <p:par>
                                <p:cTn id="116" presetID="4" presetClass="entr" presetSubtype="32" fill="hold" grpId="2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7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8" dur="1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4200"/>
                            </p:stCondLst>
                            <p:childTnLst>
                              <p:par>
                                <p:cTn id="120" presetID="9" presetClass="entr" fill="hold" grpId="3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1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4250"/>
                            </p:stCondLst>
                            <p:childTnLst>
                              <p:par>
                                <p:cTn id="124" presetID="9" presetClass="entr" fill="hold" grpId="3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5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4300"/>
                            </p:stCondLst>
                            <p:childTnLst>
                              <p:par>
                                <p:cTn id="128" presetID="9" presetClass="entr" fill="hold" grpId="3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9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4350"/>
                            </p:stCondLst>
                            <p:childTnLst>
                              <p:par>
                                <p:cTn id="132" presetID="9" presetClass="entr" fill="hold" grpId="3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3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4" dur="5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4400"/>
                            </p:stCondLst>
                            <p:childTnLst>
                              <p:par>
                                <p:cTn id="136" presetID="9" presetClass="entr" fill="hold" grpId="3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7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4450"/>
                            </p:stCondLst>
                            <p:childTnLst>
                              <p:par>
                                <p:cTn id="140" presetID="9" presetClass="entr" fill="hold" grpId="3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1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2" dur="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4500"/>
                            </p:stCondLst>
                            <p:childTnLst>
                              <p:par>
                                <p:cTn id="144" presetID="9" presetClass="entr" fill="hold" grpId="3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5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4550"/>
                            </p:stCondLst>
                            <p:childTnLst>
                              <p:par>
                                <p:cTn id="148" presetID="9" presetClass="entr" fill="hold" grpId="3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9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0" dur="5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4600"/>
                            </p:stCondLst>
                            <p:childTnLst>
                              <p:par>
                                <p:cTn id="152" presetID="9" presetClass="entr" fill="hold" grpId="3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3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4" dur="5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4650"/>
                            </p:stCondLst>
                            <p:childTnLst>
                              <p:par>
                                <p:cTn id="156" presetID="9" presetClass="entr" fill="hold" grpId="3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7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4700"/>
                            </p:stCondLst>
                            <p:childTnLst>
                              <p:par>
                                <p:cTn id="160" presetID="9" presetClass="entr" fill="hold" grpId="4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1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2" dur="5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4750"/>
                            </p:stCondLst>
                            <p:childTnLst>
                              <p:par>
                                <p:cTn id="164" presetID="9" presetClass="entr" fill="hold" grpId="4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5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6" dur="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4800"/>
                            </p:stCondLst>
                            <p:childTnLst>
                              <p:par>
                                <p:cTn id="168" presetID="9" presetClass="entr" fill="hold" grpId="4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9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4850"/>
                            </p:stCondLst>
                            <p:childTnLst>
                              <p:par>
                                <p:cTn id="172" presetID="10" presetClass="entr" fill="hold" grpId="4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3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350"/>
                            </p:stCondLst>
                            <p:childTnLst>
                              <p:par>
                                <p:cTn id="176" presetID="10" presetClass="entr" fill="hold" grpId="4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7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9" presetClass="emph" fill="hold" grpId="4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indefinite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183" dur="indefinite" fill="hold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9" presetClass="emph" fill="hold" grpId="4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indefinite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187" dur="indefinite" fill="hold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9" presetClass="emph" fill="hold" grpId="4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indefinite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191" dur="indefinite" fill="hold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9" presetClass="emph" fill="hold" grpId="4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indefinite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195" dur="indefinite" fill="hold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9" presetClass="emph" fill="hold" grpId="4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indefinite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199" dur="indefinite" fill="hold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9" presetClass="emph" fill="hold" grpId="5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indefinite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203" dur="indefinite" fill="hold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9" presetClass="emph" fill="hold" grpId="5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indefinite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207" dur="indefinite" fill="hold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9" presetClass="emph" fill="hold" grpId="5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indefinite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0"/>
                                      </p:to>
                                    </p:set>
                                    <p:animEffect filter="image" prLst="opacity: 0.50; ">
                                      <p:cBhvr>
                                        <p:cTn id="211" dur="indefinite" fill="hold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8" presetClass="entr" presetSubtype="6" fill="hold" grpId="5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1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" presetClass="entr" presetSubtype="0" fill="hold" grpId="5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7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500"/>
                            </p:stCondLst>
                            <p:childTnLst>
                              <p:par>
                                <p:cTn id="219" presetID="18" presetClass="entr" presetSubtype="6" fill="hold" grpId="5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1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1" presetClass="entr" presetSubtype="0" fill="hold" grpId="5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3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25" presetID="18" presetClass="entr" presetSubtype="6" fill="hold" grpId="5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1" presetClass="entr" presetSubtype="0" fill="hold" grpId="6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9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1500"/>
                            </p:stCondLst>
                            <p:childTnLst>
                              <p:par>
                                <p:cTn id="231" presetID="9" presetClass="entr" fill="hold" grpId="6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2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3" dur="3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" presetClass="entr" presetSubtype="0" fill="hold" grpId="6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5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1800"/>
                            </p:stCondLst>
                            <p:childTnLst>
                              <p:par>
                                <p:cTn id="237" presetID="18" presetClass="entr" presetSubtype="6" fill="hold" grpId="6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9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1" presetClass="entr" presetSubtype="0" fill="hold" grpId="6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1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2300"/>
                            </p:stCondLst>
                            <p:childTnLst>
                              <p:par>
                                <p:cTn id="243" presetID="18" presetClass="entr" presetSubtype="6" fill="hold" grpId="6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5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2800"/>
                            </p:stCondLst>
                            <p:childTnLst>
                              <p:par>
                                <p:cTn id="247" presetID="10" presetClass="entr" fill="hold" grpId="6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8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2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3000"/>
                            </p:stCondLst>
                            <p:childTnLst>
                              <p:par>
                                <p:cTn id="251" presetID="18" presetClass="entr" presetSubtype="6" fill="hold" grpId="7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53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10" presetClass="entr" fill="hold" grpId="7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7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8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500"/>
                            </p:stCondLst>
                            <p:childTnLst>
                              <p:par>
                                <p:cTn id="260" presetID="18" presetClass="entr" presetSubtype="6" fill="hold" grpId="7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2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1000"/>
                            </p:stCondLst>
                            <p:childTnLst>
                              <p:par>
                                <p:cTn id="264" presetID="18" presetClass="entr" presetSubtype="6" fill="hold" grpId="7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6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1500"/>
                            </p:stCondLst>
                            <p:childTnLst>
                              <p:par>
                                <p:cTn id="268" presetID="18" presetClass="entr" presetSubtype="6" fill="hold" grpId="7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1" fill="hold">
                            <p:stCondLst>
                              <p:cond delay="2000"/>
                            </p:stCondLst>
                            <p:childTnLst>
                              <p:par>
                                <p:cTn id="272" presetID="18" presetClass="entr" presetSubtype="6" fill="hold" grpId="7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4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2500"/>
                            </p:stCondLst>
                            <p:childTnLst>
                              <p:par>
                                <p:cTn id="276" presetID="18" presetClass="entr" presetSubtype="6" fill="hold" grpId="76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78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3000"/>
                            </p:stCondLst>
                            <p:childTnLst>
                              <p:par>
                                <p:cTn id="280" presetID="18" presetClass="entr" presetSubtype="6" fill="hold" grpId="7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2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3500"/>
                            </p:stCondLst>
                            <p:childTnLst>
                              <p:par>
                                <p:cTn id="284" presetID="18" presetClass="entr" presetSubtype="6" fill="hold" grpId="78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6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8" presetID="1" presetClass="entr" presetSubtype="0" fill="hold" grpId="7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9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53" animBg="1" advAuto="0"/>
      <p:bldP spid="175" grpId="15" animBg="1" advAuto="0"/>
      <p:bldP spid="175" grpId="52" animBg="1" advAuto="0"/>
      <p:bldP spid="176" grpId="19" animBg="1" advAuto="0"/>
      <p:bldP spid="177" grpId="67" animBg="1" advAuto="0"/>
      <p:bldP spid="178" grpId="14" animBg="1" advAuto="0"/>
      <p:bldP spid="179" grpId="41" animBg="1" advAuto="0"/>
      <p:bldP spid="180" grpId="35" animBg="1" advAuto="0"/>
      <p:bldP spid="181" grpId="39" animBg="1" advAuto="0"/>
      <p:bldP spid="182" grpId="64" animBg="1" advAuto="0"/>
      <p:bldP spid="183" grpId="12" animBg="1" advAuto="0"/>
      <p:bldP spid="184" grpId="5" animBg="1" advAuto="0"/>
      <p:bldP spid="185" grpId="61" animBg="1" advAuto="0"/>
      <p:bldP spid="186" grpId="18" animBg="1" advAuto="0"/>
      <p:bldP spid="187" grpId="36" animBg="1" advAuto="0"/>
      <p:bldP spid="189" grpId="9" animBg="1" advAuto="0"/>
      <p:bldP spid="189" grpId="50" animBg="1" advAuto="0"/>
      <p:bldP spid="190" grpId="10" animBg="1" advAuto="0"/>
      <p:bldP spid="190" grpId="49" animBg="1" advAuto="0"/>
      <p:bldP spid="191" grpId="33" animBg="1" advAuto="0"/>
      <p:bldP spid="192" grpId="31" animBg="1" advAuto="0"/>
      <p:bldP spid="193" grpId="38" animBg="1" advAuto="0"/>
      <p:bldP spid="194" grpId="32" animBg="1" advAuto="0"/>
      <p:bldP spid="195" grpId="11" animBg="1" advAuto="0"/>
      <p:bldP spid="195" grpId="51" animBg="1" advAuto="0"/>
      <p:bldP spid="196" grpId="37" animBg="1" advAuto="0"/>
      <p:bldP spid="197" grpId="13" animBg="1" advAuto="0"/>
      <p:bldP spid="198" grpId="40" animBg="1" advAuto="0"/>
      <p:bldP spid="199" grpId="42" animBg="1" advAuto="0"/>
      <p:bldP spid="200" grpId="30" animBg="1" advAuto="0"/>
      <p:bldP spid="201" grpId="34" animBg="1" advAuto="0"/>
      <p:bldP spid="202" grpId="21" animBg="1" advAuto="0"/>
      <p:bldP spid="203" grpId="6" animBg="1" advAuto="0"/>
      <p:bldP spid="203" grpId="47" animBg="1" advAuto="0"/>
      <p:bldP spid="204" grpId="23" animBg="1" advAuto="0"/>
      <p:bldP spid="205" grpId="22" animBg="1" advAuto="0"/>
      <p:bldP spid="206" grpId="25" animBg="1" advAuto="0"/>
      <p:bldP spid="207" grpId="26" animBg="1" advAuto="0"/>
      <p:bldP spid="208" grpId="20" animBg="1" advAuto="0"/>
      <p:bldP spid="209" grpId="27" animBg="1" advAuto="0"/>
      <p:bldP spid="210" grpId="1" animBg="1" advAuto="0"/>
      <p:bldP spid="211" grpId="2" animBg="1" advAuto="0"/>
      <p:bldP spid="211" grpId="45" animBg="1" advAuto="0"/>
      <p:bldP spid="212" grpId="3" animBg="1" advAuto="0"/>
      <p:bldP spid="212" grpId="46" animBg="1" advAuto="0"/>
      <p:bldP spid="213" grpId="24" animBg="1" advAuto="0"/>
      <p:bldP spid="214" grpId="58" animBg="1" advAuto="0"/>
      <p:bldP spid="215" grpId="55" animBg="1" advAuto="0"/>
      <p:bldP spid="217" grpId="60" animBg="1" advAuto="0"/>
      <p:bldP spid="218" grpId="63" animBg="1" advAuto="0"/>
      <p:bldP spid="219" grpId="79" animBg="1" advAuto="0"/>
      <p:bldP spid="220" grpId="8" animBg="1" advAuto="0"/>
      <p:bldP spid="220" grpId="48" animBg="1" advAuto="0"/>
      <p:bldP spid="221" grpId="70" animBg="1" advAuto="0"/>
      <p:bldP spid="222" grpId="72" animBg="1" advAuto="0"/>
      <p:bldP spid="223" grpId="73" animBg="1" advAuto="0"/>
      <p:bldP spid="224" grpId="74" animBg="1" advAuto="0"/>
      <p:bldP spid="225" grpId="4" animBg="1" advAuto="0"/>
      <p:bldP spid="226" grpId="57" animBg="1" advAuto="0"/>
      <p:bldP spid="227" grpId="75" animBg="1" advAuto="0"/>
      <p:bldP spid="228" grpId="76" animBg="1" advAuto="0"/>
      <p:bldP spid="229" grpId="77" animBg="1" advAuto="0"/>
      <p:bldP spid="234" grpId="16" animBg="1" advAuto="0"/>
      <p:bldP spid="237" grpId="54" animBg="1" advAuto="0"/>
      <p:bldP spid="238" grpId="28" animBg="1" advAuto="0"/>
      <p:bldP spid="239" grpId="29" animBg="1" advAuto="0"/>
      <p:bldP spid="240" grpId="7" animBg="1" advAuto="0"/>
      <p:bldP spid="241" grpId="66" animBg="1" advAuto="0"/>
      <p:bldP spid="246" grpId="71" animBg="1" advAuto="0"/>
      <p:bldP spid="247" grpId="78" animBg="1" advAuto="0"/>
      <p:bldP spid="252" grpId="17" animBg="1" advAuto="0"/>
      <p:bldP spid="255" grpId="69" animBg="1" advAuto="0"/>
      <p:bldP spid="258" grpId="43" animBg="1" advAuto="0"/>
      <p:bldP spid="261" grpId="44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roup"/>
          <p:cNvGrpSpPr/>
          <p:nvPr/>
        </p:nvGrpSpPr>
        <p:grpSpPr>
          <a:xfrm>
            <a:off x="7221710" y="1626346"/>
            <a:ext cx="1234883" cy="355601"/>
            <a:chOff x="-214515" y="-12700"/>
            <a:chExt cx="1234881" cy="355600"/>
          </a:xfrm>
        </p:grpSpPr>
        <p:grpSp>
          <p:nvGrpSpPr>
            <p:cNvPr id="265" name="Callout"/>
            <p:cNvGrpSpPr/>
            <p:nvPr/>
          </p:nvGrpSpPr>
          <p:grpSpPr>
            <a:xfrm>
              <a:off x="-214516" y="-12700"/>
              <a:ext cx="1234882" cy="355600"/>
              <a:chOff x="0" y="0"/>
              <a:chExt cx="1234881" cy="355600"/>
            </a:xfrm>
          </p:grpSpPr>
          <p:sp>
            <p:nvSpPr>
              <p:cNvPr id="264" name="Callout"/>
              <p:cNvSpPr/>
              <p:nvPr/>
            </p:nvSpPr>
            <p:spPr>
              <a:xfrm>
                <a:off x="2584" y="12700"/>
                <a:ext cx="1219598" cy="3302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082" y="0"/>
                    </a:moveTo>
                    <a:cubicBezTo>
                      <a:pt x="4563" y="0"/>
                      <a:pt x="4127" y="1122"/>
                      <a:pt x="3908" y="2726"/>
                    </a:cubicBezTo>
                    <a:lnTo>
                      <a:pt x="0" y="3531"/>
                    </a:lnTo>
                    <a:lnTo>
                      <a:pt x="3753" y="6413"/>
                    </a:lnTo>
                    <a:lnTo>
                      <a:pt x="3753" y="16693"/>
                    </a:lnTo>
                    <a:cubicBezTo>
                      <a:pt x="3753" y="19404"/>
                      <a:pt x="4348" y="21600"/>
                      <a:pt x="5082" y="21600"/>
                    </a:cubicBezTo>
                    <a:lnTo>
                      <a:pt x="20272" y="21600"/>
                    </a:lnTo>
                    <a:cubicBezTo>
                      <a:pt x="21005" y="21600"/>
                      <a:pt x="21600" y="19404"/>
                      <a:pt x="21600" y="16693"/>
                    </a:cubicBezTo>
                    <a:lnTo>
                      <a:pt x="21600" y="4907"/>
                    </a:lnTo>
                    <a:cubicBezTo>
                      <a:pt x="21600" y="2196"/>
                      <a:pt x="21005" y="0"/>
                      <a:pt x="20272" y="0"/>
                    </a:cubicBezTo>
                    <a:lnTo>
                      <a:pt x="508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pic>
            <p:nvPicPr>
              <p:cNvPr id="263" name="Callout Callout" descr="Callout Callout"/>
              <p:cNvPicPr>
                <a:picLocks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0"/>
                <a:ext cx="1234882" cy="355600"/>
              </a:xfrm>
              <a:prstGeom prst="rect">
                <a:avLst/>
              </a:prstGeom>
              <a:effectLst/>
            </p:spPr>
          </p:pic>
        </p:grpSp>
        <p:sp>
          <p:nvSpPr>
            <p:cNvPr id="266" name="Did you originate…"/>
            <p:cNvSpPr txBox="1"/>
            <p:nvPr/>
          </p:nvSpPr>
          <p:spPr>
            <a:xfrm>
              <a:off x="64300" y="38496"/>
              <a:ext cx="902210" cy="254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algn="ctr">
                <a:defRPr sz="900"/>
              </a:pPr>
              <a:r>
                <a:t>Did you originate </a:t>
              </a:r>
            </a:p>
            <a:p>
              <a:pPr algn="ctr">
                <a:defRPr sz="900"/>
              </a:pPr>
              <a:r>
                <a:rPr b="1">
                  <a:latin typeface="Georgia"/>
                  <a:ea typeface="Georgia"/>
                  <a:cs typeface="Georgia"/>
                  <a:sym typeface="Georgia"/>
                </a:rPr>
                <a:t>src</a:t>
              </a:r>
              <a:r>
                <a:t>, </a:t>
              </a:r>
              <a:r>
                <a:rPr b="1">
                  <a:latin typeface="Georgia"/>
                  <a:ea typeface="Georgia"/>
                  <a:cs typeface="Georgia"/>
                  <a:sym typeface="Georgia"/>
                </a:rPr>
                <a:t>dst</a:t>
              </a:r>
              <a:r>
                <a:t> at </a:t>
              </a:r>
              <a:r>
                <a:rPr b="1">
                  <a:latin typeface="Georgia"/>
                  <a:ea typeface="Georgia"/>
                  <a:cs typeface="Georgia"/>
                  <a:sym typeface="Georgia"/>
                </a:rPr>
                <a:t>ts</a:t>
              </a:r>
              <a:r>
                <a:t>?</a:t>
              </a:r>
            </a:p>
          </p:txBody>
        </p:sp>
      </p:grpSp>
      <p:grpSp>
        <p:nvGrpSpPr>
          <p:cNvPr id="272" name="Group"/>
          <p:cNvGrpSpPr/>
          <p:nvPr/>
        </p:nvGrpSpPr>
        <p:grpSpPr>
          <a:xfrm>
            <a:off x="7424077" y="2343593"/>
            <a:ext cx="760301" cy="292505"/>
            <a:chOff x="-89183" y="-12700"/>
            <a:chExt cx="760299" cy="292503"/>
          </a:xfrm>
        </p:grpSpPr>
        <p:grpSp>
          <p:nvGrpSpPr>
            <p:cNvPr id="270" name="Callout"/>
            <p:cNvGrpSpPr/>
            <p:nvPr/>
          </p:nvGrpSpPr>
          <p:grpSpPr>
            <a:xfrm>
              <a:off x="-89184" y="-12701"/>
              <a:ext cx="760300" cy="292505"/>
              <a:chOff x="0" y="0"/>
              <a:chExt cx="760299" cy="292503"/>
            </a:xfrm>
          </p:grpSpPr>
          <p:sp>
            <p:nvSpPr>
              <p:cNvPr id="269" name="Callout"/>
              <p:cNvSpPr/>
              <p:nvPr/>
            </p:nvSpPr>
            <p:spPr>
              <a:xfrm>
                <a:off x="9411" y="12700"/>
                <a:ext cx="738189" cy="2682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494" y="0"/>
                    </a:moveTo>
                    <a:cubicBezTo>
                      <a:pt x="3300" y="0"/>
                      <a:pt x="2334" y="2657"/>
                      <a:pt x="2334" y="5943"/>
                    </a:cubicBezTo>
                    <a:lnTo>
                      <a:pt x="2334" y="12493"/>
                    </a:lnTo>
                    <a:cubicBezTo>
                      <a:pt x="2334" y="13069"/>
                      <a:pt x="2407" y="13597"/>
                      <a:pt x="2462" y="14123"/>
                    </a:cubicBezTo>
                    <a:lnTo>
                      <a:pt x="0" y="21600"/>
                    </a:lnTo>
                    <a:lnTo>
                      <a:pt x="3321" y="17350"/>
                    </a:lnTo>
                    <a:cubicBezTo>
                      <a:pt x="3666" y="17987"/>
                      <a:pt x="4048" y="18469"/>
                      <a:pt x="4494" y="18469"/>
                    </a:cubicBezTo>
                    <a:lnTo>
                      <a:pt x="19440" y="18469"/>
                    </a:lnTo>
                    <a:cubicBezTo>
                      <a:pt x="20634" y="18469"/>
                      <a:pt x="21600" y="15780"/>
                      <a:pt x="21600" y="12493"/>
                    </a:cubicBezTo>
                    <a:lnTo>
                      <a:pt x="21600" y="5943"/>
                    </a:lnTo>
                    <a:cubicBezTo>
                      <a:pt x="21600" y="2657"/>
                      <a:pt x="20634" y="0"/>
                      <a:pt x="19440" y="0"/>
                    </a:cubicBezTo>
                    <a:lnTo>
                      <a:pt x="44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pic>
            <p:nvPicPr>
              <p:cNvPr id="268" name="Callout Callout" descr="Callout Callout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-1"/>
                <a:ext cx="760300" cy="292505"/>
              </a:xfrm>
              <a:prstGeom prst="rect">
                <a:avLst/>
              </a:prstGeom>
              <a:effectLst/>
            </p:spPr>
          </p:pic>
        </p:grpSp>
        <p:sp>
          <p:nvSpPr>
            <p:cNvPr id="271" name="No, ask P4"/>
            <p:cNvSpPr txBox="1"/>
            <p:nvPr/>
          </p:nvSpPr>
          <p:spPr>
            <a:xfrm>
              <a:off x="51600" y="51196"/>
              <a:ext cx="586322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>
                <a:defRPr sz="900"/>
              </a:pPr>
              <a:r>
                <a:t>No, ask </a:t>
              </a:r>
              <a:r>
                <a:rPr b="1">
                  <a:latin typeface="Georgia"/>
                  <a:ea typeface="Georgia"/>
                  <a:cs typeface="Georgia"/>
                  <a:sym typeface="Georgia"/>
                </a:rPr>
                <a:t>P4</a:t>
              </a:r>
            </a:p>
          </p:txBody>
        </p:sp>
      </p:grpSp>
      <p:sp>
        <p:nvSpPr>
          <p:cNvPr id="273" name="Line"/>
          <p:cNvSpPr/>
          <p:nvPr/>
        </p:nvSpPr>
        <p:spPr>
          <a:xfrm flipV="1">
            <a:off x="947445" y="2810885"/>
            <a:ext cx="694768" cy="1242"/>
          </a:xfrm>
          <a:prstGeom prst="line">
            <a:avLst/>
          </a:prstGeom>
          <a:ln w="19050">
            <a:solidFill>
              <a:srgbClr val="CC0001"/>
            </a:solidFill>
            <a:headEnd type="oval"/>
            <a:tailEnd type="triangle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274" name="Line"/>
          <p:cNvSpPr/>
          <p:nvPr/>
        </p:nvSpPr>
        <p:spPr>
          <a:xfrm>
            <a:off x="4320349" y="2924678"/>
            <a:ext cx="267911" cy="353043"/>
          </a:xfrm>
          <a:prstGeom prst="line">
            <a:avLst/>
          </a:prstGeom>
          <a:ln w="12700">
            <a:solidFill>
              <a:srgbClr val="DDDDDD">
                <a:alpha val="50000"/>
              </a:srgbClr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275" name="Line"/>
          <p:cNvSpPr/>
          <p:nvPr/>
        </p:nvSpPr>
        <p:spPr>
          <a:xfrm flipV="1">
            <a:off x="6224210" y="2830289"/>
            <a:ext cx="618276" cy="1"/>
          </a:xfrm>
          <a:prstGeom prst="line">
            <a:avLst/>
          </a:prstGeom>
          <a:ln w="19050">
            <a:solidFill>
              <a:srgbClr val="CC0001"/>
            </a:solidFill>
            <a:tailEnd type="triangle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276" name="Line"/>
          <p:cNvSpPr/>
          <p:nvPr/>
        </p:nvSpPr>
        <p:spPr>
          <a:xfrm flipH="1">
            <a:off x="4801974" y="2924604"/>
            <a:ext cx="1238798" cy="1052717"/>
          </a:xfrm>
          <a:prstGeom prst="line">
            <a:avLst/>
          </a:prstGeom>
          <a:ln w="12700">
            <a:solidFill>
              <a:srgbClr val="DDDDDD">
                <a:alpha val="50000"/>
              </a:srgbClr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277" name="Line"/>
          <p:cNvSpPr/>
          <p:nvPr/>
        </p:nvSpPr>
        <p:spPr>
          <a:xfrm flipH="1" flipV="1">
            <a:off x="5752484" y="1972724"/>
            <a:ext cx="333767" cy="752087"/>
          </a:xfrm>
          <a:prstGeom prst="line">
            <a:avLst/>
          </a:prstGeom>
          <a:ln w="12700">
            <a:solidFill>
              <a:srgbClr val="DDDDDD">
                <a:alpha val="50000"/>
              </a:srgbClr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278" name="Line"/>
          <p:cNvSpPr/>
          <p:nvPr/>
        </p:nvSpPr>
        <p:spPr>
          <a:xfrm flipV="1">
            <a:off x="5963280" y="2959571"/>
            <a:ext cx="137640" cy="782381"/>
          </a:xfrm>
          <a:prstGeom prst="line">
            <a:avLst/>
          </a:prstGeom>
          <a:ln w="12700">
            <a:solidFill>
              <a:srgbClr val="DDDDDD">
                <a:alpha val="50000"/>
              </a:srgbClr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279" name="Circle"/>
          <p:cNvSpPr/>
          <p:nvPr/>
        </p:nvSpPr>
        <p:spPr>
          <a:xfrm>
            <a:off x="5917497" y="2644743"/>
            <a:ext cx="357926" cy="357926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280" name="Line"/>
          <p:cNvSpPr/>
          <p:nvPr/>
        </p:nvSpPr>
        <p:spPr>
          <a:xfrm>
            <a:off x="5344967" y="2831921"/>
            <a:ext cx="567312" cy="1"/>
          </a:xfrm>
          <a:prstGeom prst="line">
            <a:avLst/>
          </a:prstGeom>
          <a:ln w="19050">
            <a:solidFill>
              <a:srgbClr val="CC0001"/>
            </a:solidFill>
            <a:tailEnd type="triangle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281" name="Circle"/>
          <p:cNvSpPr/>
          <p:nvPr/>
        </p:nvSpPr>
        <p:spPr>
          <a:xfrm>
            <a:off x="5007333" y="2645555"/>
            <a:ext cx="357926" cy="357926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282" name="Line"/>
          <p:cNvSpPr/>
          <p:nvPr/>
        </p:nvSpPr>
        <p:spPr>
          <a:xfrm>
            <a:off x="4392026" y="2829962"/>
            <a:ext cx="621148" cy="1"/>
          </a:xfrm>
          <a:prstGeom prst="line">
            <a:avLst/>
          </a:prstGeom>
          <a:ln w="19050">
            <a:solidFill>
              <a:srgbClr val="CC0001"/>
            </a:solidFill>
            <a:tailEnd type="triangle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283" name="Line"/>
          <p:cNvSpPr/>
          <p:nvPr/>
        </p:nvSpPr>
        <p:spPr>
          <a:xfrm flipH="1">
            <a:off x="3113951" y="2320806"/>
            <a:ext cx="109526" cy="417572"/>
          </a:xfrm>
          <a:prstGeom prst="line">
            <a:avLst/>
          </a:prstGeom>
          <a:ln w="12700">
            <a:solidFill>
              <a:srgbClr val="DDDDDD">
                <a:alpha val="50000"/>
              </a:srgbClr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284" name="The Traceback Process"/>
          <p:cNvSpPr txBox="1">
            <a:spLocks noGrp="1"/>
          </p:cNvSpPr>
          <p:nvPr>
            <p:ph type="title"/>
          </p:nvPr>
        </p:nvSpPr>
        <p:spPr>
          <a:xfrm>
            <a:off x="457200" y="675085"/>
            <a:ext cx="8229600" cy="458578"/>
          </a:xfrm>
          <a:prstGeom prst="rect">
            <a:avLst/>
          </a:prstGeom>
        </p:spPr>
        <p:txBody>
          <a:bodyPr/>
          <a:lstStyle>
            <a:lvl1pPr defTabSz="777240">
              <a:defRPr sz="2125" b="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The Traceback Process</a:t>
            </a:r>
          </a:p>
        </p:txBody>
      </p:sp>
      <p:sp>
        <p:nvSpPr>
          <p:cNvPr id="285" name="Line"/>
          <p:cNvSpPr/>
          <p:nvPr/>
        </p:nvSpPr>
        <p:spPr>
          <a:xfrm flipV="1">
            <a:off x="4402646" y="2433060"/>
            <a:ext cx="614686" cy="311903"/>
          </a:xfrm>
          <a:prstGeom prst="line">
            <a:avLst/>
          </a:prstGeom>
          <a:ln w="12700">
            <a:solidFill>
              <a:srgbClr val="DDDDDD">
                <a:alpha val="50000"/>
              </a:srgbClr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286" name="Line"/>
          <p:cNvSpPr/>
          <p:nvPr/>
        </p:nvSpPr>
        <p:spPr>
          <a:xfrm flipH="1" flipV="1">
            <a:off x="4142766" y="2412618"/>
            <a:ext cx="78817" cy="245681"/>
          </a:xfrm>
          <a:prstGeom prst="line">
            <a:avLst/>
          </a:prstGeom>
          <a:ln w="12700">
            <a:solidFill>
              <a:srgbClr val="DDDDDD">
                <a:alpha val="50000"/>
              </a:srgbClr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287" name="Line"/>
          <p:cNvSpPr/>
          <p:nvPr/>
        </p:nvSpPr>
        <p:spPr>
          <a:xfrm>
            <a:off x="3280531" y="1829336"/>
            <a:ext cx="638414" cy="368589"/>
          </a:xfrm>
          <a:prstGeom prst="line">
            <a:avLst/>
          </a:prstGeom>
          <a:ln w="12700">
            <a:solidFill>
              <a:srgbClr val="DDDDDD">
                <a:alpha val="50000"/>
              </a:srgbClr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288" name="Line"/>
          <p:cNvSpPr/>
          <p:nvPr/>
        </p:nvSpPr>
        <p:spPr>
          <a:xfrm flipV="1">
            <a:off x="3302295" y="1618776"/>
            <a:ext cx="700067" cy="129173"/>
          </a:xfrm>
          <a:prstGeom prst="line">
            <a:avLst/>
          </a:prstGeom>
          <a:ln w="12700">
            <a:solidFill>
              <a:srgbClr val="DDDDDD">
                <a:alpha val="50000"/>
              </a:srgbClr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289" name="Line"/>
          <p:cNvSpPr/>
          <p:nvPr/>
        </p:nvSpPr>
        <p:spPr>
          <a:xfrm flipV="1">
            <a:off x="2771700" y="2947041"/>
            <a:ext cx="219774" cy="299405"/>
          </a:xfrm>
          <a:prstGeom prst="line">
            <a:avLst/>
          </a:prstGeom>
          <a:ln w="12700">
            <a:solidFill>
              <a:srgbClr val="DDDDDD">
                <a:alpha val="50000"/>
              </a:srgbClr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290" name="Line"/>
          <p:cNvSpPr/>
          <p:nvPr/>
        </p:nvSpPr>
        <p:spPr>
          <a:xfrm>
            <a:off x="4112901" y="1701204"/>
            <a:ext cx="2585" cy="380330"/>
          </a:xfrm>
          <a:prstGeom prst="line">
            <a:avLst/>
          </a:prstGeom>
          <a:ln w="12700">
            <a:solidFill>
              <a:srgbClr val="DDDDDD">
                <a:alpha val="50000"/>
              </a:srgbClr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291" name="Line"/>
          <p:cNvSpPr/>
          <p:nvPr/>
        </p:nvSpPr>
        <p:spPr>
          <a:xfrm flipH="1">
            <a:off x="4027598" y="2947485"/>
            <a:ext cx="176250" cy="306507"/>
          </a:xfrm>
          <a:prstGeom prst="line">
            <a:avLst/>
          </a:prstGeom>
          <a:ln w="12700">
            <a:solidFill>
              <a:srgbClr val="DDDDDD">
                <a:alpha val="50000"/>
              </a:srgbClr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292" name="Line"/>
          <p:cNvSpPr/>
          <p:nvPr/>
        </p:nvSpPr>
        <p:spPr>
          <a:xfrm>
            <a:off x="2781218" y="2386014"/>
            <a:ext cx="224814" cy="310091"/>
          </a:xfrm>
          <a:prstGeom prst="line">
            <a:avLst/>
          </a:prstGeom>
          <a:ln w="12700">
            <a:solidFill>
              <a:srgbClr val="DDDDDD">
                <a:alpha val="50000"/>
              </a:srgbClr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293" name="Line"/>
          <p:cNvSpPr/>
          <p:nvPr/>
        </p:nvSpPr>
        <p:spPr>
          <a:xfrm>
            <a:off x="3102871" y="2954349"/>
            <a:ext cx="188605" cy="886799"/>
          </a:xfrm>
          <a:prstGeom prst="line">
            <a:avLst/>
          </a:prstGeom>
          <a:ln w="12700">
            <a:solidFill>
              <a:srgbClr val="DDDDDD">
                <a:alpha val="50000"/>
              </a:srgbClr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294" name="Line"/>
          <p:cNvSpPr/>
          <p:nvPr/>
        </p:nvSpPr>
        <p:spPr>
          <a:xfrm>
            <a:off x="3451762" y="3985217"/>
            <a:ext cx="1110378" cy="32710"/>
          </a:xfrm>
          <a:prstGeom prst="line">
            <a:avLst/>
          </a:prstGeom>
          <a:ln w="12700">
            <a:solidFill>
              <a:srgbClr val="DDDDDD">
                <a:alpha val="50000"/>
              </a:srgbClr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295" name="Line"/>
          <p:cNvSpPr/>
          <p:nvPr/>
        </p:nvSpPr>
        <p:spPr>
          <a:xfrm flipV="1">
            <a:off x="4332750" y="1597774"/>
            <a:ext cx="591950" cy="1055441"/>
          </a:xfrm>
          <a:prstGeom prst="line">
            <a:avLst/>
          </a:prstGeom>
          <a:ln w="12700">
            <a:solidFill>
              <a:srgbClr val="DDDDDD">
                <a:alpha val="50000"/>
              </a:srgbClr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296" name="Line"/>
          <p:cNvSpPr/>
          <p:nvPr/>
        </p:nvSpPr>
        <p:spPr>
          <a:xfrm flipV="1">
            <a:off x="5327079" y="1935955"/>
            <a:ext cx="305035" cy="333665"/>
          </a:xfrm>
          <a:prstGeom prst="line">
            <a:avLst/>
          </a:prstGeom>
          <a:ln w="12700">
            <a:solidFill>
              <a:srgbClr val="DDDDDD">
                <a:alpha val="50000"/>
              </a:srgbClr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297" name="Circle"/>
          <p:cNvSpPr/>
          <p:nvPr/>
        </p:nvSpPr>
        <p:spPr>
          <a:xfrm>
            <a:off x="3984609" y="1446023"/>
            <a:ext cx="254001" cy="254001"/>
          </a:xfrm>
          <a:prstGeom prst="ellipse">
            <a:avLst/>
          </a:prstGeom>
          <a:solidFill>
            <a:srgbClr val="FFFFFF">
              <a:alpha val="50000"/>
            </a:srgbClr>
          </a:solidFill>
          <a:ln w="12700">
            <a:solidFill>
              <a:srgbClr val="DDDDDD">
                <a:alpha val="50000"/>
              </a:srgbClr>
            </a:solidFill>
            <a:miter lim="400000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298" name="Circle"/>
          <p:cNvSpPr/>
          <p:nvPr/>
        </p:nvSpPr>
        <p:spPr>
          <a:xfrm>
            <a:off x="3749379" y="3213608"/>
            <a:ext cx="357926" cy="357925"/>
          </a:xfrm>
          <a:prstGeom prst="ellipse">
            <a:avLst/>
          </a:prstGeom>
          <a:solidFill>
            <a:srgbClr val="FFFFFF">
              <a:alpha val="50000"/>
            </a:srgbClr>
          </a:solidFill>
          <a:ln w="12700">
            <a:solidFill>
              <a:srgbClr val="DDDDDD">
                <a:alpha val="50000"/>
              </a:srgbClr>
            </a:solidFill>
            <a:miter lim="400000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299" name="Circle"/>
          <p:cNvSpPr/>
          <p:nvPr/>
        </p:nvSpPr>
        <p:spPr>
          <a:xfrm>
            <a:off x="5593276" y="1718311"/>
            <a:ext cx="254001" cy="254001"/>
          </a:xfrm>
          <a:prstGeom prst="ellipse">
            <a:avLst/>
          </a:prstGeom>
          <a:solidFill>
            <a:srgbClr val="FFFFFF">
              <a:alpha val="50000"/>
            </a:srgbClr>
          </a:solidFill>
          <a:ln w="12700">
            <a:solidFill>
              <a:srgbClr val="DDDDDD">
                <a:alpha val="50000"/>
              </a:srgbClr>
            </a:solidFill>
            <a:miter lim="400000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300" name="Circle"/>
          <p:cNvSpPr/>
          <p:nvPr/>
        </p:nvSpPr>
        <p:spPr>
          <a:xfrm>
            <a:off x="3053276" y="1646345"/>
            <a:ext cx="254001" cy="254001"/>
          </a:xfrm>
          <a:prstGeom prst="ellipse">
            <a:avLst/>
          </a:prstGeom>
          <a:solidFill>
            <a:srgbClr val="FFFFFF">
              <a:alpha val="50000"/>
            </a:srgbClr>
          </a:solidFill>
          <a:ln w="12700">
            <a:solidFill>
              <a:srgbClr val="DDDDDD">
                <a:alpha val="50000"/>
              </a:srgbClr>
            </a:solidFill>
            <a:miter lim="400000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301" name="Circle"/>
          <p:cNvSpPr/>
          <p:nvPr/>
        </p:nvSpPr>
        <p:spPr>
          <a:xfrm>
            <a:off x="2604553" y="2163480"/>
            <a:ext cx="247848" cy="247848"/>
          </a:xfrm>
          <a:prstGeom prst="ellipse">
            <a:avLst/>
          </a:prstGeom>
          <a:solidFill>
            <a:srgbClr val="FFFFFF">
              <a:alpha val="50000"/>
            </a:srgbClr>
          </a:solidFill>
          <a:ln w="12700">
            <a:solidFill>
              <a:srgbClr val="DDDDDD">
                <a:alpha val="50000"/>
              </a:srgbClr>
            </a:solidFill>
            <a:miter lim="400000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302" name="Circle"/>
          <p:cNvSpPr/>
          <p:nvPr/>
        </p:nvSpPr>
        <p:spPr>
          <a:xfrm>
            <a:off x="2571348" y="3222965"/>
            <a:ext cx="254001" cy="254001"/>
          </a:xfrm>
          <a:prstGeom prst="ellipse">
            <a:avLst/>
          </a:prstGeom>
          <a:solidFill>
            <a:srgbClr val="FFFFFF">
              <a:alpha val="50000"/>
            </a:srgbClr>
          </a:solidFill>
          <a:ln w="12700">
            <a:solidFill>
              <a:srgbClr val="DDDDDD">
                <a:alpha val="50000"/>
              </a:srgbClr>
            </a:solidFill>
            <a:miter lim="400000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303" name="Circle"/>
          <p:cNvSpPr/>
          <p:nvPr/>
        </p:nvSpPr>
        <p:spPr>
          <a:xfrm>
            <a:off x="3197209" y="3831402"/>
            <a:ext cx="254001" cy="254001"/>
          </a:xfrm>
          <a:prstGeom prst="ellipse">
            <a:avLst/>
          </a:prstGeom>
          <a:solidFill>
            <a:srgbClr val="FFFFFF">
              <a:alpha val="50000"/>
            </a:srgbClr>
          </a:solidFill>
          <a:ln w="12700">
            <a:solidFill>
              <a:srgbClr val="DDDDDD">
                <a:alpha val="50000"/>
              </a:srgbClr>
            </a:solidFill>
            <a:miter lim="400000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304" name="Circle"/>
          <p:cNvSpPr/>
          <p:nvPr/>
        </p:nvSpPr>
        <p:spPr>
          <a:xfrm>
            <a:off x="4560342" y="3892682"/>
            <a:ext cx="254001" cy="254001"/>
          </a:xfrm>
          <a:prstGeom prst="ellipse">
            <a:avLst/>
          </a:prstGeom>
          <a:solidFill>
            <a:srgbClr val="FFFFFF">
              <a:alpha val="50000"/>
            </a:srgbClr>
          </a:solidFill>
          <a:ln w="12700">
            <a:solidFill>
              <a:srgbClr val="DDDDDD">
                <a:alpha val="50000"/>
              </a:srgbClr>
            </a:solidFill>
            <a:miter lim="400000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305" name="Circle"/>
          <p:cNvSpPr/>
          <p:nvPr/>
        </p:nvSpPr>
        <p:spPr>
          <a:xfrm>
            <a:off x="4856676" y="1357897"/>
            <a:ext cx="254001" cy="254001"/>
          </a:xfrm>
          <a:prstGeom prst="ellipse">
            <a:avLst/>
          </a:prstGeom>
          <a:solidFill>
            <a:srgbClr val="FFFFFF">
              <a:alpha val="50000"/>
            </a:srgbClr>
          </a:solidFill>
          <a:ln w="12700">
            <a:solidFill>
              <a:srgbClr val="DDDDDD">
                <a:alpha val="50000"/>
              </a:srgbClr>
            </a:solidFill>
            <a:miter lim="400000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306" name="Circle"/>
          <p:cNvSpPr/>
          <p:nvPr/>
        </p:nvSpPr>
        <p:spPr>
          <a:xfrm>
            <a:off x="5810338" y="3732785"/>
            <a:ext cx="254001" cy="254001"/>
          </a:xfrm>
          <a:prstGeom prst="ellipse">
            <a:avLst/>
          </a:prstGeom>
          <a:solidFill>
            <a:srgbClr val="FFFFFF">
              <a:alpha val="50000"/>
            </a:srgbClr>
          </a:solidFill>
          <a:ln w="12700">
            <a:solidFill>
              <a:srgbClr val="DDDDDD">
                <a:alpha val="50000"/>
              </a:srgbClr>
            </a:solidFill>
            <a:miter lim="400000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307" name="Circle"/>
          <p:cNvSpPr/>
          <p:nvPr/>
        </p:nvSpPr>
        <p:spPr>
          <a:xfrm>
            <a:off x="4059265" y="2632043"/>
            <a:ext cx="357925" cy="357926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308" name="Circle"/>
          <p:cNvSpPr/>
          <p:nvPr/>
        </p:nvSpPr>
        <p:spPr>
          <a:xfrm>
            <a:off x="4992142" y="2177331"/>
            <a:ext cx="357926" cy="357926"/>
          </a:xfrm>
          <a:prstGeom prst="ellipse">
            <a:avLst/>
          </a:prstGeom>
          <a:solidFill>
            <a:srgbClr val="FFFFFF">
              <a:alpha val="50000"/>
            </a:srgbClr>
          </a:solidFill>
          <a:ln w="12700">
            <a:solidFill>
              <a:srgbClr val="DDDDDD">
                <a:alpha val="50000"/>
              </a:srgbClr>
            </a:solidFill>
            <a:miter lim="400000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309" name="Circle"/>
          <p:cNvSpPr/>
          <p:nvPr/>
        </p:nvSpPr>
        <p:spPr>
          <a:xfrm>
            <a:off x="3919752" y="2076691"/>
            <a:ext cx="357925" cy="357926"/>
          </a:xfrm>
          <a:prstGeom prst="ellipse">
            <a:avLst/>
          </a:prstGeom>
          <a:solidFill>
            <a:srgbClr val="FFFFFF">
              <a:alpha val="50000"/>
            </a:srgbClr>
          </a:solidFill>
          <a:ln w="12700">
            <a:solidFill>
              <a:srgbClr val="DDDDDD">
                <a:alpha val="50000"/>
              </a:srgbClr>
            </a:solidFill>
            <a:miter lim="400000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310" name="Circle"/>
          <p:cNvSpPr/>
          <p:nvPr/>
        </p:nvSpPr>
        <p:spPr>
          <a:xfrm>
            <a:off x="3144702" y="2128901"/>
            <a:ext cx="190501" cy="190501"/>
          </a:xfrm>
          <a:prstGeom prst="ellipse">
            <a:avLst/>
          </a:prstGeom>
          <a:solidFill>
            <a:srgbClr val="FFFFFF">
              <a:alpha val="50000"/>
            </a:srgbClr>
          </a:solidFill>
          <a:ln w="12700">
            <a:solidFill>
              <a:srgbClr val="DDDDDD">
                <a:alpha val="50000"/>
              </a:srgbClr>
            </a:solidFill>
            <a:miter lim="400000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311" name="Line"/>
          <p:cNvSpPr/>
          <p:nvPr/>
        </p:nvSpPr>
        <p:spPr>
          <a:xfrm>
            <a:off x="3255129" y="2828216"/>
            <a:ext cx="805806" cy="1"/>
          </a:xfrm>
          <a:prstGeom prst="line">
            <a:avLst/>
          </a:prstGeom>
          <a:ln w="19050">
            <a:solidFill>
              <a:srgbClr val="CC0001"/>
            </a:solidFill>
            <a:tailEnd type="triangle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312" name="Circle"/>
          <p:cNvSpPr/>
          <p:nvPr/>
        </p:nvSpPr>
        <p:spPr>
          <a:xfrm>
            <a:off x="2931497" y="2645555"/>
            <a:ext cx="357926" cy="357926"/>
          </a:xfrm>
          <a:prstGeom prst="ellipse">
            <a:avLst/>
          </a:prstGeom>
          <a:solidFill>
            <a:srgbClr val="FFFFFF"/>
          </a:solidFill>
          <a:ln w="25400">
            <a:solidFill>
              <a:schemeClr val="accent1"/>
            </a:solidFill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313" name="Line"/>
          <p:cNvSpPr/>
          <p:nvPr/>
        </p:nvSpPr>
        <p:spPr>
          <a:xfrm>
            <a:off x="2299480" y="2835130"/>
            <a:ext cx="630349" cy="1"/>
          </a:xfrm>
          <a:prstGeom prst="line">
            <a:avLst/>
          </a:prstGeom>
          <a:ln w="19050">
            <a:solidFill>
              <a:srgbClr val="CC0001"/>
            </a:solidFill>
            <a:tailEnd type="triangle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grpSp>
        <p:nvGrpSpPr>
          <p:cNvPr id="318" name="Group"/>
          <p:cNvGrpSpPr/>
          <p:nvPr/>
        </p:nvGrpSpPr>
        <p:grpSpPr>
          <a:xfrm>
            <a:off x="1653748" y="2481684"/>
            <a:ext cx="642284" cy="1021720"/>
            <a:chOff x="0" y="0"/>
            <a:chExt cx="642282" cy="1021718"/>
          </a:xfrm>
        </p:grpSpPr>
        <p:sp>
          <p:nvSpPr>
            <p:cNvPr id="314" name="Originating…"/>
            <p:cNvSpPr txBox="1"/>
            <p:nvPr/>
          </p:nvSpPr>
          <p:spPr>
            <a:xfrm>
              <a:off x="20754" y="716918"/>
              <a:ext cx="600775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algn="ctr">
                <a:defRPr sz="900">
                  <a:solidFill>
                    <a:srgbClr val="535353"/>
                  </a:solidFill>
                  <a:latin typeface="Avenir Medium"/>
                  <a:ea typeface="Avenir Medium"/>
                  <a:cs typeface="Avenir Medium"/>
                  <a:sym typeface="Avenir Medium"/>
                </a:defRPr>
              </a:pPr>
              <a:r>
                <a:t>Originating</a:t>
              </a:r>
            </a:p>
            <a:p>
              <a:pPr algn="ctr">
                <a:defRPr sz="900">
                  <a:solidFill>
                    <a:srgbClr val="535353"/>
                  </a:solidFill>
                  <a:latin typeface="Avenir Medium"/>
                  <a:ea typeface="Avenir Medium"/>
                  <a:cs typeface="Avenir Medium"/>
                  <a:sym typeface="Avenir Medium"/>
                </a:defRPr>
              </a:pPr>
              <a:r>
                <a:t>Provider</a:t>
              </a:r>
            </a:p>
          </p:txBody>
        </p:sp>
        <p:grpSp>
          <p:nvGrpSpPr>
            <p:cNvPr id="317" name="Group"/>
            <p:cNvGrpSpPr/>
            <p:nvPr/>
          </p:nvGrpSpPr>
          <p:grpSpPr>
            <a:xfrm>
              <a:off x="0" y="0"/>
              <a:ext cx="642283" cy="642283"/>
              <a:chOff x="0" y="0"/>
              <a:chExt cx="642282" cy="642282"/>
            </a:xfrm>
          </p:grpSpPr>
          <p:sp>
            <p:nvSpPr>
              <p:cNvPr id="315" name="Circle"/>
              <p:cNvSpPr/>
              <p:nvPr/>
            </p:nvSpPr>
            <p:spPr>
              <a:xfrm>
                <a:off x="0" y="0"/>
                <a:ext cx="642283" cy="642283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pic>
            <p:nvPicPr>
              <p:cNvPr id="316" name="noun-cell-tower-5460243.svg" descr="noun-cell-tower-5460243.svg"/>
              <p:cNvPicPr>
                <a:picLocks noChangeAspect="1"/>
              </p:cNvPicPr>
              <p:nvPr/>
            </p:nvPicPr>
            <p:blipFill>
              <a:blip r:embed="rId4"/>
              <a:srcRect l="23256" t="6296" r="23256" b="22057"/>
              <a:stretch>
                <a:fillRect/>
              </a:stretch>
            </p:blipFill>
            <p:spPr>
              <a:xfrm>
                <a:off x="207635" y="131236"/>
                <a:ext cx="226862" cy="37984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319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505458" y="4780053"/>
            <a:ext cx="181343" cy="2482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320" name="P1"/>
          <p:cNvSpPr txBox="1"/>
          <p:nvPr/>
        </p:nvSpPr>
        <p:spPr>
          <a:xfrm>
            <a:off x="3003139" y="2731968"/>
            <a:ext cx="184331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30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P1</a:t>
            </a:r>
          </a:p>
        </p:txBody>
      </p:sp>
      <p:sp>
        <p:nvSpPr>
          <p:cNvPr id="321" name="P2"/>
          <p:cNvSpPr txBox="1"/>
          <p:nvPr/>
        </p:nvSpPr>
        <p:spPr>
          <a:xfrm>
            <a:off x="4130906" y="2718456"/>
            <a:ext cx="205613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30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P2</a:t>
            </a:r>
          </a:p>
        </p:txBody>
      </p:sp>
      <p:sp>
        <p:nvSpPr>
          <p:cNvPr id="322" name="P3"/>
          <p:cNvSpPr txBox="1"/>
          <p:nvPr/>
        </p:nvSpPr>
        <p:spPr>
          <a:xfrm>
            <a:off x="5078975" y="2731968"/>
            <a:ext cx="204485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30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P3</a:t>
            </a:r>
          </a:p>
        </p:txBody>
      </p:sp>
      <p:sp>
        <p:nvSpPr>
          <p:cNvPr id="323" name="P4"/>
          <p:cNvSpPr txBox="1"/>
          <p:nvPr/>
        </p:nvSpPr>
        <p:spPr>
          <a:xfrm>
            <a:off x="5989139" y="2731156"/>
            <a:ext cx="206661" cy="190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1300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1pPr>
          </a:lstStyle>
          <a:p>
            <a:r>
              <a:t>P4</a:t>
            </a:r>
          </a:p>
        </p:txBody>
      </p:sp>
      <p:grpSp>
        <p:nvGrpSpPr>
          <p:cNvPr id="326" name="Group"/>
          <p:cNvGrpSpPr/>
          <p:nvPr/>
        </p:nvGrpSpPr>
        <p:grpSpPr>
          <a:xfrm>
            <a:off x="1766561" y="2582285"/>
            <a:ext cx="431801" cy="431801"/>
            <a:chOff x="0" y="0"/>
            <a:chExt cx="431800" cy="431800"/>
          </a:xfrm>
        </p:grpSpPr>
        <p:sp>
          <p:nvSpPr>
            <p:cNvPr id="324" name="Circle"/>
            <p:cNvSpPr/>
            <p:nvPr/>
          </p:nvSpPr>
          <p:spPr>
            <a:xfrm>
              <a:off x="0" y="0"/>
              <a:ext cx="431800" cy="43180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325" name="P0"/>
            <p:cNvSpPr txBox="1"/>
            <p:nvPr/>
          </p:nvSpPr>
          <p:spPr>
            <a:xfrm>
              <a:off x="108579" y="123350"/>
              <a:ext cx="214723" cy="190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300">
                  <a:solidFill>
                    <a:schemeClr val="accent1"/>
                  </a:solidFill>
                  <a:latin typeface="Georgia"/>
                  <a:ea typeface="Georgia"/>
                  <a:cs typeface="Georgia"/>
                  <a:sym typeface="Georgia"/>
                </a:defRPr>
              </a:lvl1pPr>
            </a:lstStyle>
            <a:p>
              <a:r>
                <a:t>P0</a:t>
              </a:r>
            </a:p>
          </p:txBody>
        </p:sp>
      </p:grpSp>
      <p:sp>
        <p:nvSpPr>
          <p:cNvPr id="327" name="Circle"/>
          <p:cNvSpPr/>
          <p:nvPr/>
        </p:nvSpPr>
        <p:spPr>
          <a:xfrm>
            <a:off x="4508380" y="3247211"/>
            <a:ext cx="357926" cy="357925"/>
          </a:xfrm>
          <a:prstGeom prst="ellipse">
            <a:avLst/>
          </a:prstGeom>
          <a:solidFill>
            <a:srgbClr val="FFFFFF">
              <a:alpha val="50000"/>
            </a:srgbClr>
          </a:solidFill>
          <a:ln w="12700">
            <a:solidFill>
              <a:srgbClr val="DDDDDD">
                <a:alpha val="50000"/>
              </a:srgbClr>
            </a:solidFill>
            <a:miter lim="400000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328" name="Line"/>
          <p:cNvSpPr/>
          <p:nvPr/>
        </p:nvSpPr>
        <p:spPr>
          <a:xfrm>
            <a:off x="7429891" y="2817235"/>
            <a:ext cx="767546" cy="1"/>
          </a:xfrm>
          <a:prstGeom prst="line">
            <a:avLst/>
          </a:prstGeom>
          <a:ln w="19050">
            <a:solidFill>
              <a:srgbClr val="CC0001"/>
            </a:solidFill>
            <a:tailEnd type="triangle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grpSp>
        <p:nvGrpSpPr>
          <p:cNvPr id="333" name="Group"/>
          <p:cNvGrpSpPr/>
          <p:nvPr/>
        </p:nvGrpSpPr>
        <p:grpSpPr>
          <a:xfrm>
            <a:off x="6838201" y="2490565"/>
            <a:ext cx="642284" cy="1031436"/>
            <a:chOff x="0" y="0"/>
            <a:chExt cx="642282" cy="1031434"/>
          </a:xfrm>
        </p:grpSpPr>
        <p:grpSp>
          <p:nvGrpSpPr>
            <p:cNvPr id="331" name="Group"/>
            <p:cNvGrpSpPr/>
            <p:nvPr/>
          </p:nvGrpSpPr>
          <p:grpSpPr>
            <a:xfrm>
              <a:off x="0" y="0"/>
              <a:ext cx="642283" cy="642283"/>
              <a:chOff x="0" y="0"/>
              <a:chExt cx="642282" cy="642282"/>
            </a:xfrm>
          </p:grpSpPr>
          <p:sp>
            <p:nvSpPr>
              <p:cNvPr id="329" name="Circle"/>
              <p:cNvSpPr/>
              <p:nvPr/>
            </p:nvSpPr>
            <p:spPr>
              <a:xfrm>
                <a:off x="0" y="0"/>
                <a:ext cx="642283" cy="642283"/>
              </a:xfrm>
              <a:prstGeom prst="ellipse">
                <a:avLst/>
              </a:prstGeom>
              <a:solidFill>
                <a:srgbClr val="FFFFFF"/>
              </a:solidFill>
              <a:ln w="25400" cap="flat">
                <a:solidFill>
                  <a:schemeClr val="accent1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pic>
            <p:nvPicPr>
              <p:cNvPr id="330" name="noun-cell-tower-5460243.svg" descr="noun-cell-tower-5460243.svg"/>
              <p:cNvPicPr>
                <a:picLocks noChangeAspect="1"/>
              </p:cNvPicPr>
              <p:nvPr/>
            </p:nvPicPr>
            <p:blipFill>
              <a:blip r:embed="rId4"/>
              <a:srcRect l="23256" t="6296" r="23256" b="22057"/>
              <a:stretch>
                <a:fillRect/>
              </a:stretch>
            </p:blipFill>
            <p:spPr>
              <a:xfrm>
                <a:off x="207635" y="131236"/>
                <a:ext cx="226862" cy="379847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sp>
          <p:nvSpPr>
            <p:cNvPr id="332" name="Terminating…"/>
            <p:cNvSpPr txBox="1"/>
            <p:nvPr/>
          </p:nvSpPr>
          <p:spPr>
            <a:xfrm>
              <a:off x="10010" y="726634"/>
              <a:ext cx="622263" cy="3048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algn="ctr">
                <a:defRPr sz="900">
                  <a:solidFill>
                    <a:srgbClr val="535353"/>
                  </a:solidFill>
                  <a:latin typeface="Avenir Medium"/>
                  <a:ea typeface="Avenir Medium"/>
                  <a:cs typeface="Avenir Medium"/>
                  <a:sym typeface="Avenir Medium"/>
                </a:defRPr>
              </a:pPr>
              <a:r>
                <a:t>Terminating</a:t>
              </a:r>
            </a:p>
            <a:p>
              <a:pPr algn="ctr">
                <a:defRPr sz="900">
                  <a:solidFill>
                    <a:srgbClr val="535353"/>
                  </a:solidFill>
                  <a:latin typeface="Avenir Medium"/>
                  <a:ea typeface="Avenir Medium"/>
                  <a:cs typeface="Avenir Medium"/>
                  <a:sym typeface="Avenir Medium"/>
                </a:defRPr>
              </a:pPr>
              <a:r>
                <a:t>Provider</a:t>
              </a:r>
            </a:p>
          </p:txBody>
        </p:sp>
      </p:grpSp>
      <p:grpSp>
        <p:nvGrpSpPr>
          <p:cNvPr id="336" name="Group"/>
          <p:cNvGrpSpPr/>
          <p:nvPr/>
        </p:nvGrpSpPr>
        <p:grpSpPr>
          <a:xfrm>
            <a:off x="6946062" y="2613310"/>
            <a:ext cx="431801" cy="431801"/>
            <a:chOff x="0" y="0"/>
            <a:chExt cx="431800" cy="431800"/>
          </a:xfrm>
        </p:grpSpPr>
        <p:sp>
          <p:nvSpPr>
            <p:cNvPr id="334" name="Circle"/>
            <p:cNvSpPr/>
            <p:nvPr/>
          </p:nvSpPr>
          <p:spPr>
            <a:xfrm>
              <a:off x="0" y="0"/>
              <a:ext cx="431800" cy="431800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335" name="P5"/>
            <p:cNvSpPr txBox="1"/>
            <p:nvPr/>
          </p:nvSpPr>
          <p:spPr>
            <a:xfrm>
              <a:off x="108579" y="123350"/>
              <a:ext cx="200615" cy="1905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300">
                  <a:solidFill>
                    <a:schemeClr val="accent1"/>
                  </a:solidFill>
                  <a:latin typeface="Georgia"/>
                  <a:ea typeface="Georgia"/>
                  <a:cs typeface="Georgia"/>
                  <a:sym typeface="Georgia"/>
                </a:defRPr>
              </a:lvl1pPr>
            </a:lstStyle>
            <a:p>
              <a:r>
                <a:t>P5</a:t>
              </a:r>
            </a:p>
          </p:txBody>
        </p:sp>
      </p:grpSp>
      <p:pic>
        <p:nvPicPr>
          <p:cNvPr id="337" name="investigator-removebg-preview.png" descr="investigator-removebg-preview.png"/>
          <p:cNvPicPr>
            <a:picLocks noChangeAspect="1"/>
          </p:cNvPicPr>
          <p:nvPr/>
        </p:nvPicPr>
        <p:blipFill>
          <a:blip r:embed="rId5"/>
          <a:srcRect l="24145" t="3575" r="31750" b="3575"/>
          <a:stretch>
            <a:fillRect/>
          </a:stretch>
        </p:blipFill>
        <p:spPr>
          <a:xfrm>
            <a:off x="6946061" y="1573023"/>
            <a:ext cx="404913" cy="852453"/>
          </a:xfrm>
          <a:prstGeom prst="rect">
            <a:avLst/>
          </a:prstGeom>
          <a:ln w="12700">
            <a:miter lim="400000"/>
          </a:ln>
          <a:effectLst>
            <a:outerShdw blurRad="355600" rotWithShape="0">
              <a:srgbClr val="000000">
                <a:alpha val="75000"/>
              </a:srgbClr>
            </a:outerShdw>
          </a:effectLst>
        </p:spPr>
      </p:pic>
      <p:grpSp>
        <p:nvGrpSpPr>
          <p:cNvPr id="342" name="Group"/>
          <p:cNvGrpSpPr/>
          <p:nvPr/>
        </p:nvGrpSpPr>
        <p:grpSpPr>
          <a:xfrm>
            <a:off x="794433" y="1646006"/>
            <a:ext cx="1047558" cy="254795"/>
            <a:chOff x="-12556" y="-12700"/>
            <a:chExt cx="1047557" cy="254793"/>
          </a:xfrm>
        </p:grpSpPr>
        <p:grpSp>
          <p:nvGrpSpPr>
            <p:cNvPr id="340" name="Callout"/>
            <p:cNvGrpSpPr/>
            <p:nvPr/>
          </p:nvGrpSpPr>
          <p:grpSpPr>
            <a:xfrm flipH="1">
              <a:off x="-12557" y="-12700"/>
              <a:ext cx="1047559" cy="254794"/>
              <a:chOff x="0" y="0"/>
              <a:chExt cx="1047557" cy="254793"/>
            </a:xfrm>
          </p:grpSpPr>
          <p:sp>
            <p:nvSpPr>
              <p:cNvPr id="339" name="Callout"/>
              <p:cNvSpPr/>
              <p:nvPr/>
            </p:nvSpPr>
            <p:spPr>
              <a:xfrm>
                <a:off x="2585" y="12700"/>
                <a:ext cx="1032273" cy="2293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082" y="0"/>
                    </a:moveTo>
                    <a:cubicBezTo>
                      <a:pt x="4564" y="0"/>
                      <a:pt x="4131" y="1380"/>
                      <a:pt x="3911" y="3326"/>
                    </a:cubicBezTo>
                    <a:lnTo>
                      <a:pt x="0" y="4298"/>
                    </a:lnTo>
                    <a:lnTo>
                      <a:pt x="3754" y="7810"/>
                    </a:lnTo>
                    <a:lnTo>
                      <a:pt x="3754" y="15621"/>
                    </a:lnTo>
                    <a:cubicBezTo>
                      <a:pt x="3754" y="18923"/>
                      <a:pt x="4349" y="21600"/>
                      <a:pt x="5082" y="21600"/>
                    </a:cubicBezTo>
                    <a:lnTo>
                      <a:pt x="20271" y="21600"/>
                    </a:lnTo>
                    <a:cubicBezTo>
                      <a:pt x="21005" y="21600"/>
                      <a:pt x="21600" y="18923"/>
                      <a:pt x="21600" y="15621"/>
                    </a:cubicBezTo>
                    <a:lnTo>
                      <a:pt x="21600" y="5979"/>
                    </a:lnTo>
                    <a:cubicBezTo>
                      <a:pt x="21600" y="2677"/>
                      <a:pt x="21005" y="0"/>
                      <a:pt x="20271" y="0"/>
                    </a:cubicBezTo>
                    <a:lnTo>
                      <a:pt x="508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pic>
            <p:nvPicPr>
              <p:cNvPr id="338" name="Callout Callout" descr="Callout Callout"/>
              <p:cNvPicPr>
                <a:picLocks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0"/>
                <a:ext cx="1047558" cy="254794"/>
              </a:xfrm>
              <a:prstGeom prst="rect">
                <a:avLst/>
              </a:prstGeom>
              <a:effectLst/>
            </p:spPr>
          </p:pic>
        </p:grpSp>
        <p:sp>
          <p:nvSpPr>
            <p:cNvPr id="341" name="Okay, thanks.."/>
            <p:cNvSpPr txBox="1"/>
            <p:nvPr/>
          </p:nvSpPr>
          <p:spPr>
            <a:xfrm>
              <a:off x="51600" y="51196"/>
              <a:ext cx="73477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900"/>
              </a:lvl1pPr>
            </a:lstStyle>
            <a:p>
              <a:r>
                <a:t>Okay, thanks..</a:t>
              </a:r>
            </a:p>
          </p:txBody>
        </p:sp>
      </p:grpSp>
      <p:grpSp>
        <p:nvGrpSpPr>
          <p:cNvPr id="347" name="Group"/>
          <p:cNvGrpSpPr/>
          <p:nvPr/>
        </p:nvGrpSpPr>
        <p:grpSpPr>
          <a:xfrm>
            <a:off x="6188569" y="2390470"/>
            <a:ext cx="760300" cy="292504"/>
            <a:chOff x="-89183" y="-12700"/>
            <a:chExt cx="760299" cy="292503"/>
          </a:xfrm>
        </p:grpSpPr>
        <p:grpSp>
          <p:nvGrpSpPr>
            <p:cNvPr id="345" name="Callout"/>
            <p:cNvGrpSpPr/>
            <p:nvPr/>
          </p:nvGrpSpPr>
          <p:grpSpPr>
            <a:xfrm>
              <a:off x="-89184" y="-12701"/>
              <a:ext cx="760300" cy="292505"/>
              <a:chOff x="0" y="0"/>
              <a:chExt cx="760299" cy="292503"/>
            </a:xfrm>
          </p:grpSpPr>
          <p:sp>
            <p:nvSpPr>
              <p:cNvPr id="344" name="Callout"/>
              <p:cNvSpPr/>
              <p:nvPr/>
            </p:nvSpPr>
            <p:spPr>
              <a:xfrm>
                <a:off x="9411" y="12700"/>
                <a:ext cx="738189" cy="2682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494" y="0"/>
                    </a:moveTo>
                    <a:cubicBezTo>
                      <a:pt x="3300" y="0"/>
                      <a:pt x="2334" y="2657"/>
                      <a:pt x="2334" y="5943"/>
                    </a:cubicBezTo>
                    <a:lnTo>
                      <a:pt x="2334" y="12493"/>
                    </a:lnTo>
                    <a:cubicBezTo>
                      <a:pt x="2334" y="13069"/>
                      <a:pt x="2407" y="13597"/>
                      <a:pt x="2462" y="14123"/>
                    </a:cubicBezTo>
                    <a:lnTo>
                      <a:pt x="0" y="21600"/>
                    </a:lnTo>
                    <a:lnTo>
                      <a:pt x="3321" y="17350"/>
                    </a:lnTo>
                    <a:cubicBezTo>
                      <a:pt x="3666" y="17987"/>
                      <a:pt x="4048" y="18469"/>
                      <a:pt x="4494" y="18469"/>
                    </a:cubicBezTo>
                    <a:lnTo>
                      <a:pt x="19440" y="18469"/>
                    </a:lnTo>
                    <a:cubicBezTo>
                      <a:pt x="20634" y="18469"/>
                      <a:pt x="21600" y="15780"/>
                      <a:pt x="21600" y="12493"/>
                    </a:cubicBezTo>
                    <a:lnTo>
                      <a:pt x="21600" y="5943"/>
                    </a:lnTo>
                    <a:cubicBezTo>
                      <a:pt x="21600" y="2657"/>
                      <a:pt x="20634" y="0"/>
                      <a:pt x="19440" y="0"/>
                    </a:cubicBezTo>
                    <a:lnTo>
                      <a:pt x="44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pic>
            <p:nvPicPr>
              <p:cNvPr id="343" name="Callout Callout" descr="Callout Callout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-1"/>
                <a:ext cx="760300" cy="292505"/>
              </a:xfrm>
              <a:prstGeom prst="rect">
                <a:avLst/>
              </a:prstGeom>
              <a:effectLst/>
            </p:spPr>
          </p:pic>
        </p:grpSp>
        <p:sp>
          <p:nvSpPr>
            <p:cNvPr id="346" name="No, ask P3"/>
            <p:cNvSpPr txBox="1"/>
            <p:nvPr/>
          </p:nvSpPr>
          <p:spPr>
            <a:xfrm>
              <a:off x="51600" y="51196"/>
              <a:ext cx="583476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>
                <a:defRPr sz="900"/>
              </a:pPr>
              <a:r>
                <a:t>No, ask </a:t>
              </a:r>
              <a:r>
                <a:rPr b="1">
                  <a:latin typeface="Georgia"/>
                  <a:ea typeface="Georgia"/>
                  <a:cs typeface="Georgia"/>
                  <a:sym typeface="Georgia"/>
                </a:rPr>
                <a:t>P3</a:t>
              </a:r>
            </a:p>
          </p:txBody>
        </p:sp>
      </p:grpSp>
      <p:grpSp>
        <p:nvGrpSpPr>
          <p:cNvPr id="352" name="Group"/>
          <p:cNvGrpSpPr/>
          <p:nvPr/>
        </p:nvGrpSpPr>
        <p:grpSpPr>
          <a:xfrm>
            <a:off x="5278107" y="2390470"/>
            <a:ext cx="760300" cy="292504"/>
            <a:chOff x="-89183" y="-12700"/>
            <a:chExt cx="760299" cy="292503"/>
          </a:xfrm>
        </p:grpSpPr>
        <p:grpSp>
          <p:nvGrpSpPr>
            <p:cNvPr id="350" name="Callout"/>
            <p:cNvGrpSpPr/>
            <p:nvPr/>
          </p:nvGrpSpPr>
          <p:grpSpPr>
            <a:xfrm>
              <a:off x="-89184" y="-12701"/>
              <a:ext cx="760300" cy="292505"/>
              <a:chOff x="0" y="0"/>
              <a:chExt cx="760299" cy="292503"/>
            </a:xfrm>
          </p:grpSpPr>
          <p:sp>
            <p:nvSpPr>
              <p:cNvPr id="349" name="Callout"/>
              <p:cNvSpPr/>
              <p:nvPr/>
            </p:nvSpPr>
            <p:spPr>
              <a:xfrm>
                <a:off x="9411" y="12700"/>
                <a:ext cx="738189" cy="2682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494" y="0"/>
                    </a:moveTo>
                    <a:cubicBezTo>
                      <a:pt x="3300" y="0"/>
                      <a:pt x="2334" y="2657"/>
                      <a:pt x="2334" y="5943"/>
                    </a:cubicBezTo>
                    <a:lnTo>
                      <a:pt x="2334" y="12493"/>
                    </a:lnTo>
                    <a:cubicBezTo>
                      <a:pt x="2334" y="13069"/>
                      <a:pt x="2407" y="13597"/>
                      <a:pt x="2462" y="14123"/>
                    </a:cubicBezTo>
                    <a:lnTo>
                      <a:pt x="0" y="21600"/>
                    </a:lnTo>
                    <a:lnTo>
                      <a:pt x="3321" y="17350"/>
                    </a:lnTo>
                    <a:cubicBezTo>
                      <a:pt x="3666" y="17987"/>
                      <a:pt x="4048" y="18469"/>
                      <a:pt x="4494" y="18469"/>
                    </a:cubicBezTo>
                    <a:lnTo>
                      <a:pt x="19440" y="18469"/>
                    </a:lnTo>
                    <a:cubicBezTo>
                      <a:pt x="20634" y="18469"/>
                      <a:pt x="21600" y="15780"/>
                      <a:pt x="21600" y="12493"/>
                    </a:cubicBezTo>
                    <a:lnTo>
                      <a:pt x="21600" y="5943"/>
                    </a:lnTo>
                    <a:cubicBezTo>
                      <a:pt x="21600" y="2657"/>
                      <a:pt x="20634" y="0"/>
                      <a:pt x="19440" y="0"/>
                    </a:cubicBezTo>
                    <a:lnTo>
                      <a:pt x="44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pic>
            <p:nvPicPr>
              <p:cNvPr id="348" name="Callout Callout" descr="Callout Callout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-1"/>
                <a:ext cx="760300" cy="292505"/>
              </a:xfrm>
              <a:prstGeom prst="rect">
                <a:avLst/>
              </a:prstGeom>
              <a:effectLst/>
            </p:spPr>
          </p:pic>
        </p:grpSp>
        <p:sp>
          <p:nvSpPr>
            <p:cNvPr id="351" name="No, ask P2"/>
            <p:cNvSpPr txBox="1"/>
            <p:nvPr/>
          </p:nvSpPr>
          <p:spPr>
            <a:xfrm>
              <a:off x="51600" y="51196"/>
              <a:ext cx="583699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>
                <a:defRPr sz="900"/>
              </a:pPr>
              <a:r>
                <a:t>No, ask </a:t>
              </a:r>
              <a:r>
                <a:rPr b="1">
                  <a:latin typeface="Georgia"/>
                  <a:ea typeface="Georgia"/>
                  <a:cs typeface="Georgia"/>
                  <a:sym typeface="Georgia"/>
                </a:rPr>
                <a:t>P2</a:t>
              </a:r>
            </a:p>
          </p:txBody>
        </p:sp>
      </p:grpSp>
      <p:grpSp>
        <p:nvGrpSpPr>
          <p:cNvPr id="357" name="Group"/>
          <p:cNvGrpSpPr/>
          <p:nvPr/>
        </p:nvGrpSpPr>
        <p:grpSpPr>
          <a:xfrm>
            <a:off x="4362011" y="2408119"/>
            <a:ext cx="760300" cy="292504"/>
            <a:chOff x="-89183" y="-12700"/>
            <a:chExt cx="760299" cy="292503"/>
          </a:xfrm>
        </p:grpSpPr>
        <p:grpSp>
          <p:nvGrpSpPr>
            <p:cNvPr id="355" name="Callout"/>
            <p:cNvGrpSpPr/>
            <p:nvPr/>
          </p:nvGrpSpPr>
          <p:grpSpPr>
            <a:xfrm>
              <a:off x="-89184" y="-12701"/>
              <a:ext cx="760300" cy="292505"/>
              <a:chOff x="0" y="0"/>
              <a:chExt cx="760299" cy="292503"/>
            </a:xfrm>
          </p:grpSpPr>
          <p:sp>
            <p:nvSpPr>
              <p:cNvPr id="354" name="Callout"/>
              <p:cNvSpPr/>
              <p:nvPr/>
            </p:nvSpPr>
            <p:spPr>
              <a:xfrm>
                <a:off x="9411" y="12700"/>
                <a:ext cx="738189" cy="2682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494" y="0"/>
                    </a:moveTo>
                    <a:cubicBezTo>
                      <a:pt x="3300" y="0"/>
                      <a:pt x="2334" y="2657"/>
                      <a:pt x="2334" y="5943"/>
                    </a:cubicBezTo>
                    <a:lnTo>
                      <a:pt x="2334" y="12493"/>
                    </a:lnTo>
                    <a:cubicBezTo>
                      <a:pt x="2334" y="13069"/>
                      <a:pt x="2407" y="13597"/>
                      <a:pt x="2462" y="14123"/>
                    </a:cubicBezTo>
                    <a:lnTo>
                      <a:pt x="0" y="21600"/>
                    </a:lnTo>
                    <a:lnTo>
                      <a:pt x="3321" y="17350"/>
                    </a:lnTo>
                    <a:cubicBezTo>
                      <a:pt x="3666" y="17987"/>
                      <a:pt x="4048" y="18469"/>
                      <a:pt x="4494" y="18469"/>
                    </a:cubicBezTo>
                    <a:lnTo>
                      <a:pt x="19440" y="18469"/>
                    </a:lnTo>
                    <a:cubicBezTo>
                      <a:pt x="20634" y="18469"/>
                      <a:pt x="21600" y="15780"/>
                      <a:pt x="21600" y="12493"/>
                    </a:cubicBezTo>
                    <a:lnTo>
                      <a:pt x="21600" y="5943"/>
                    </a:lnTo>
                    <a:cubicBezTo>
                      <a:pt x="21600" y="2657"/>
                      <a:pt x="20634" y="0"/>
                      <a:pt x="19440" y="0"/>
                    </a:cubicBezTo>
                    <a:lnTo>
                      <a:pt x="44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pic>
            <p:nvPicPr>
              <p:cNvPr id="353" name="Callout Callout" descr="Callout Callout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-1"/>
                <a:ext cx="760300" cy="292505"/>
              </a:xfrm>
              <a:prstGeom prst="rect">
                <a:avLst/>
              </a:prstGeom>
              <a:effectLst/>
            </p:spPr>
          </p:pic>
        </p:grpSp>
        <p:sp>
          <p:nvSpPr>
            <p:cNvPr id="356" name="No, ask P1"/>
            <p:cNvSpPr txBox="1"/>
            <p:nvPr/>
          </p:nvSpPr>
          <p:spPr>
            <a:xfrm>
              <a:off x="51600" y="51196"/>
              <a:ext cx="568072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>
                <a:defRPr sz="900"/>
              </a:pPr>
              <a:r>
                <a:t>No, ask </a:t>
              </a:r>
              <a:r>
                <a:rPr b="1">
                  <a:latin typeface="Georgia"/>
                  <a:ea typeface="Georgia"/>
                  <a:cs typeface="Georgia"/>
                  <a:sym typeface="Georgia"/>
                </a:rPr>
                <a:t>P1</a:t>
              </a:r>
            </a:p>
          </p:txBody>
        </p:sp>
      </p:grpSp>
      <p:grpSp>
        <p:nvGrpSpPr>
          <p:cNvPr id="362" name="Group"/>
          <p:cNvGrpSpPr/>
          <p:nvPr/>
        </p:nvGrpSpPr>
        <p:grpSpPr>
          <a:xfrm>
            <a:off x="3248896" y="2420373"/>
            <a:ext cx="760300" cy="292504"/>
            <a:chOff x="-89183" y="-12700"/>
            <a:chExt cx="760299" cy="292503"/>
          </a:xfrm>
        </p:grpSpPr>
        <p:grpSp>
          <p:nvGrpSpPr>
            <p:cNvPr id="360" name="Callout"/>
            <p:cNvGrpSpPr/>
            <p:nvPr/>
          </p:nvGrpSpPr>
          <p:grpSpPr>
            <a:xfrm>
              <a:off x="-89184" y="-12701"/>
              <a:ext cx="760300" cy="292505"/>
              <a:chOff x="0" y="0"/>
              <a:chExt cx="760299" cy="292503"/>
            </a:xfrm>
          </p:grpSpPr>
          <p:sp>
            <p:nvSpPr>
              <p:cNvPr id="359" name="Callout"/>
              <p:cNvSpPr/>
              <p:nvPr/>
            </p:nvSpPr>
            <p:spPr>
              <a:xfrm>
                <a:off x="9411" y="12700"/>
                <a:ext cx="738189" cy="2682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494" y="0"/>
                    </a:moveTo>
                    <a:cubicBezTo>
                      <a:pt x="3300" y="0"/>
                      <a:pt x="2334" y="2657"/>
                      <a:pt x="2334" y="5943"/>
                    </a:cubicBezTo>
                    <a:lnTo>
                      <a:pt x="2334" y="12493"/>
                    </a:lnTo>
                    <a:cubicBezTo>
                      <a:pt x="2334" y="13069"/>
                      <a:pt x="2407" y="13597"/>
                      <a:pt x="2462" y="14123"/>
                    </a:cubicBezTo>
                    <a:lnTo>
                      <a:pt x="0" y="21600"/>
                    </a:lnTo>
                    <a:lnTo>
                      <a:pt x="3321" y="17350"/>
                    </a:lnTo>
                    <a:cubicBezTo>
                      <a:pt x="3666" y="17987"/>
                      <a:pt x="4048" y="18469"/>
                      <a:pt x="4494" y="18469"/>
                    </a:cubicBezTo>
                    <a:lnTo>
                      <a:pt x="19440" y="18469"/>
                    </a:lnTo>
                    <a:cubicBezTo>
                      <a:pt x="20634" y="18469"/>
                      <a:pt x="21600" y="15780"/>
                      <a:pt x="21600" y="12493"/>
                    </a:cubicBezTo>
                    <a:lnTo>
                      <a:pt x="21600" y="5943"/>
                    </a:lnTo>
                    <a:cubicBezTo>
                      <a:pt x="21600" y="2657"/>
                      <a:pt x="20634" y="0"/>
                      <a:pt x="19440" y="0"/>
                    </a:cubicBezTo>
                    <a:lnTo>
                      <a:pt x="449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pic>
            <p:nvPicPr>
              <p:cNvPr id="358" name="Callout Callout" descr="Callout Callout"/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-1"/>
                <a:ext cx="760300" cy="292505"/>
              </a:xfrm>
              <a:prstGeom prst="rect">
                <a:avLst/>
              </a:prstGeom>
              <a:effectLst/>
            </p:spPr>
          </p:pic>
        </p:grpSp>
        <p:sp>
          <p:nvSpPr>
            <p:cNvPr id="361" name="No, ask P0"/>
            <p:cNvSpPr txBox="1"/>
            <p:nvPr/>
          </p:nvSpPr>
          <p:spPr>
            <a:xfrm>
              <a:off x="51600" y="51196"/>
              <a:ext cx="592238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>
                <a:defRPr sz="900"/>
              </a:pPr>
              <a:r>
                <a:t>No, ask </a:t>
              </a:r>
              <a:r>
                <a:rPr b="1">
                  <a:latin typeface="Georgia"/>
                  <a:ea typeface="Georgia"/>
                  <a:cs typeface="Georgia"/>
                  <a:sym typeface="Georgia"/>
                </a:rPr>
                <a:t>P0</a:t>
              </a:r>
            </a:p>
          </p:txBody>
        </p:sp>
      </p:grpSp>
      <p:grpSp>
        <p:nvGrpSpPr>
          <p:cNvPr id="367" name="Group"/>
          <p:cNvGrpSpPr/>
          <p:nvPr/>
        </p:nvGrpSpPr>
        <p:grpSpPr>
          <a:xfrm>
            <a:off x="2139877" y="2261415"/>
            <a:ext cx="873013" cy="292505"/>
            <a:chOff x="-89183" y="-12700"/>
            <a:chExt cx="873011" cy="292503"/>
          </a:xfrm>
        </p:grpSpPr>
        <p:grpSp>
          <p:nvGrpSpPr>
            <p:cNvPr id="365" name="Callout"/>
            <p:cNvGrpSpPr/>
            <p:nvPr/>
          </p:nvGrpSpPr>
          <p:grpSpPr>
            <a:xfrm>
              <a:off x="-89184" y="-12701"/>
              <a:ext cx="873013" cy="292505"/>
              <a:chOff x="0" y="0"/>
              <a:chExt cx="873011" cy="292503"/>
            </a:xfrm>
          </p:grpSpPr>
          <p:sp>
            <p:nvSpPr>
              <p:cNvPr id="364" name="Callout"/>
              <p:cNvSpPr/>
              <p:nvPr/>
            </p:nvSpPr>
            <p:spPr>
              <a:xfrm>
                <a:off x="9411" y="12700"/>
                <a:ext cx="850901" cy="2682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899" y="0"/>
                    </a:moveTo>
                    <a:cubicBezTo>
                      <a:pt x="2863" y="0"/>
                      <a:pt x="2025" y="2657"/>
                      <a:pt x="2025" y="5943"/>
                    </a:cubicBezTo>
                    <a:lnTo>
                      <a:pt x="2025" y="12493"/>
                    </a:lnTo>
                    <a:cubicBezTo>
                      <a:pt x="2025" y="13069"/>
                      <a:pt x="2088" y="13597"/>
                      <a:pt x="2136" y="14123"/>
                    </a:cubicBezTo>
                    <a:lnTo>
                      <a:pt x="0" y="21600"/>
                    </a:lnTo>
                    <a:lnTo>
                      <a:pt x="2881" y="17350"/>
                    </a:lnTo>
                    <a:cubicBezTo>
                      <a:pt x="3180" y="17987"/>
                      <a:pt x="3512" y="18469"/>
                      <a:pt x="3899" y="18469"/>
                    </a:cubicBezTo>
                    <a:lnTo>
                      <a:pt x="19726" y="18469"/>
                    </a:lnTo>
                    <a:cubicBezTo>
                      <a:pt x="20762" y="18469"/>
                      <a:pt x="21600" y="15780"/>
                      <a:pt x="21600" y="12493"/>
                    </a:cubicBezTo>
                    <a:lnTo>
                      <a:pt x="21600" y="5943"/>
                    </a:lnTo>
                    <a:cubicBezTo>
                      <a:pt x="21600" y="2657"/>
                      <a:pt x="20762" y="0"/>
                      <a:pt x="19726" y="0"/>
                    </a:cubicBezTo>
                    <a:lnTo>
                      <a:pt x="389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pic>
            <p:nvPicPr>
              <p:cNvPr id="363" name="Callout Callout" descr="Callout Callout"/>
              <p:cNvPicPr>
                <a:picLocks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" y="-1"/>
                <a:ext cx="873013" cy="292505"/>
              </a:xfrm>
              <a:prstGeom prst="rect">
                <a:avLst/>
              </a:prstGeom>
              <a:effectLst/>
            </p:spPr>
          </p:pic>
        </p:grpSp>
        <p:sp>
          <p:nvSpPr>
            <p:cNvPr id="366" name="Yes, here’s…"/>
            <p:cNvSpPr txBox="1"/>
            <p:nvPr/>
          </p:nvSpPr>
          <p:spPr>
            <a:xfrm>
              <a:off x="51600" y="51196"/>
              <a:ext cx="686223" cy="127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900"/>
              </a:lvl1pPr>
            </a:lstStyle>
            <a:p>
              <a:r>
                <a:t>Yes, here’s…</a:t>
              </a:r>
            </a:p>
          </p:txBody>
        </p:sp>
      </p:grpSp>
      <p:grpSp>
        <p:nvGrpSpPr>
          <p:cNvPr id="372" name="Group"/>
          <p:cNvGrpSpPr/>
          <p:nvPr/>
        </p:nvGrpSpPr>
        <p:grpSpPr>
          <a:xfrm>
            <a:off x="6169881" y="1753811"/>
            <a:ext cx="1182069" cy="385366"/>
            <a:chOff x="-205359" y="-12700"/>
            <a:chExt cx="1182068" cy="385365"/>
          </a:xfrm>
        </p:grpSpPr>
        <p:grpSp>
          <p:nvGrpSpPr>
            <p:cNvPr id="370" name="Callout"/>
            <p:cNvGrpSpPr/>
            <p:nvPr/>
          </p:nvGrpSpPr>
          <p:grpSpPr>
            <a:xfrm>
              <a:off x="-205360" y="-12700"/>
              <a:ext cx="1182070" cy="385366"/>
              <a:chOff x="0" y="0"/>
              <a:chExt cx="1182068" cy="385365"/>
            </a:xfrm>
          </p:grpSpPr>
          <p:sp>
            <p:nvSpPr>
              <p:cNvPr id="369" name="Callout"/>
              <p:cNvSpPr/>
              <p:nvPr/>
            </p:nvSpPr>
            <p:spPr>
              <a:xfrm>
                <a:off x="2556" y="12700"/>
                <a:ext cx="1166813" cy="3599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084" y="0"/>
                    </a:moveTo>
                    <a:cubicBezTo>
                      <a:pt x="4566" y="0"/>
                      <a:pt x="4128" y="980"/>
                      <a:pt x="3909" y="2381"/>
                    </a:cubicBezTo>
                    <a:lnTo>
                      <a:pt x="0" y="3120"/>
                    </a:lnTo>
                    <a:lnTo>
                      <a:pt x="3754" y="5620"/>
                    </a:lnTo>
                    <a:lnTo>
                      <a:pt x="3754" y="17290"/>
                    </a:lnTo>
                    <a:cubicBezTo>
                      <a:pt x="3754" y="19668"/>
                      <a:pt x="4350" y="21600"/>
                      <a:pt x="5084" y="21600"/>
                    </a:cubicBezTo>
                    <a:lnTo>
                      <a:pt x="20270" y="21600"/>
                    </a:lnTo>
                    <a:cubicBezTo>
                      <a:pt x="21004" y="21600"/>
                      <a:pt x="21600" y="19668"/>
                      <a:pt x="21600" y="17290"/>
                    </a:cubicBezTo>
                    <a:lnTo>
                      <a:pt x="21600" y="4310"/>
                    </a:lnTo>
                    <a:cubicBezTo>
                      <a:pt x="21600" y="1932"/>
                      <a:pt x="21004" y="0"/>
                      <a:pt x="20270" y="0"/>
                    </a:cubicBezTo>
                    <a:lnTo>
                      <a:pt x="50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pic>
            <p:nvPicPr>
              <p:cNvPr id="368" name="Callout Callout" descr="Callout Callout"/>
              <p:cNvPicPr>
                <a:picLocks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0" y="0"/>
                <a:ext cx="1182069" cy="385366"/>
              </a:xfrm>
              <a:prstGeom prst="rect">
                <a:avLst/>
              </a:prstGeom>
              <a:effectLst/>
            </p:spPr>
          </p:pic>
        </p:grpSp>
        <p:sp>
          <p:nvSpPr>
            <p:cNvPr id="371" name="Did you originate…"/>
            <p:cNvSpPr txBox="1"/>
            <p:nvPr/>
          </p:nvSpPr>
          <p:spPr>
            <a:xfrm>
              <a:off x="36363" y="46831"/>
              <a:ext cx="902209" cy="254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algn="ctr">
                <a:defRPr sz="900"/>
              </a:pPr>
              <a:r>
                <a:t>Did you originate </a:t>
              </a:r>
            </a:p>
            <a:p>
              <a:pPr algn="ctr">
                <a:defRPr sz="900"/>
              </a:pPr>
              <a:r>
                <a:rPr b="1">
                  <a:latin typeface="Georgia"/>
                  <a:ea typeface="Georgia"/>
                  <a:cs typeface="Georgia"/>
                  <a:sym typeface="Georgia"/>
                </a:rPr>
                <a:t>src</a:t>
              </a:r>
              <a:r>
                <a:t>, </a:t>
              </a:r>
              <a:r>
                <a:rPr b="1">
                  <a:latin typeface="Georgia"/>
                  <a:ea typeface="Georgia"/>
                  <a:cs typeface="Georgia"/>
                  <a:sym typeface="Georgia"/>
                </a:rPr>
                <a:t>dst</a:t>
              </a:r>
              <a:r>
                <a:t> at </a:t>
              </a:r>
              <a:r>
                <a:rPr b="1">
                  <a:latin typeface="Georgia"/>
                  <a:ea typeface="Georgia"/>
                  <a:cs typeface="Georgia"/>
                  <a:sym typeface="Georgia"/>
                </a:rPr>
                <a:t>ts</a:t>
              </a:r>
              <a:r>
                <a:t>?</a:t>
              </a:r>
            </a:p>
          </p:txBody>
        </p:sp>
      </p:grpSp>
      <p:grpSp>
        <p:nvGrpSpPr>
          <p:cNvPr id="377" name="Group"/>
          <p:cNvGrpSpPr/>
          <p:nvPr/>
        </p:nvGrpSpPr>
        <p:grpSpPr>
          <a:xfrm>
            <a:off x="5270927" y="1753811"/>
            <a:ext cx="1185660" cy="394891"/>
            <a:chOff x="-205774" y="-12700"/>
            <a:chExt cx="1185659" cy="394890"/>
          </a:xfrm>
        </p:grpSpPr>
        <p:grpSp>
          <p:nvGrpSpPr>
            <p:cNvPr id="375" name="Callout"/>
            <p:cNvGrpSpPr/>
            <p:nvPr/>
          </p:nvGrpSpPr>
          <p:grpSpPr>
            <a:xfrm>
              <a:off x="-205775" y="-12700"/>
              <a:ext cx="1185660" cy="394891"/>
              <a:chOff x="0" y="0"/>
              <a:chExt cx="1185659" cy="394890"/>
            </a:xfrm>
          </p:grpSpPr>
          <p:sp>
            <p:nvSpPr>
              <p:cNvPr id="374" name="Callout"/>
              <p:cNvSpPr/>
              <p:nvPr/>
            </p:nvSpPr>
            <p:spPr>
              <a:xfrm>
                <a:off x="2574" y="12700"/>
                <a:ext cx="1170386" cy="3694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076" y="0"/>
                    </a:moveTo>
                    <a:cubicBezTo>
                      <a:pt x="4561" y="0"/>
                      <a:pt x="4132" y="964"/>
                      <a:pt x="3911" y="2320"/>
                    </a:cubicBezTo>
                    <a:lnTo>
                      <a:pt x="0" y="3039"/>
                    </a:lnTo>
                    <a:lnTo>
                      <a:pt x="3750" y="5499"/>
                    </a:lnTo>
                    <a:lnTo>
                      <a:pt x="3750" y="17401"/>
                    </a:lnTo>
                    <a:cubicBezTo>
                      <a:pt x="3750" y="19725"/>
                      <a:pt x="4342" y="21600"/>
                      <a:pt x="5076" y="21600"/>
                    </a:cubicBezTo>
                    <a:lnTo>
                      <a:pt x="20274" y="21600"/>
                    </a:lnTo>
                    <a:cubicBezTo>
                      <a:pt x="21008" y="21600"/>
                      <a:pt x="21600" y="19725"/>
                      <a:pt x="21600" y="17401"/>
                    </a:cubicBezTo>
                    <a:lnTo>
                      <a:pt x="21600" y="4199"/>
                    </a:lnTo>
                    <a:cubicBezTo>
                      <a:pt x="21600" y="1875"/>
                      <a:pt x="21008" y="0"/>
                      <a:pt x="20274" y="0"/>
                    </a:cubicBezTo>
                    <a:lnTo>
                      <a:pt x="507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pic>
            <p:nvPicPr>
              <p:cNvPr id="373" name="Callout Callout" descr="Callout Callout"/>
              <p:cNvPicPr>
                <a:picLocks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-1" y="0"/>
                <a:ext cx="1185661" cy="394891"/>
              </a:xfrm>
              <a:prstGeom prst="rect">
                <a:avLst/>
              </a:prstGeom>
              <a:effectLst/>
            </p:spPr>
          </p:pic>
        </p:grpSp>
        <p:sp>
          <p:nvSpPr>
            <p:cNvPr id="376" name="Did you originate…"/>
            <p:cNvSpPr txBox="1"/>
            <p:nvPr/>
          </p:nvSpPr>
          <p:spPr>
            <a:xfrm>
              <a:off x="19596" y="51196"/>
              <a:ext cx="902209" cy="254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algn="ctr">
                <a:defRPr sz="900"/>
              </a:pPr>
              <a:r>
                <a:t>Did you originate </a:t>
              </a:r>
            </a:p>
            <a:p>
              <a:pPr algn="ctr">
                <a:defRPr sz="900"/>
              </a:pPr>
              <a:r>
                <a:rPr b="1">
                  <a:latin typeface="Georgia"/>
                  <a:ea typeface="Georgia"/>
                  <a:cs typeface="Georgia"/>
                  <a:sym typeface="Georgia"/>
                </a:rPr>
                <a:t>src</a:t>
              </a:r>
              <a:r>
                <a:t>, </a:t>
              </a:r>
              <a:r>
                <a:rPr b="1">
                  <a:latin typeface="Georgia"/>
                  <a:ea typeface="Georgia"/>
                  <a:cs typeface="Georgia"/>
                  <a:sym typeface="Georgia"/>
                </a:rPr>
                <a:t>dst</a:t>
              </a:r>
              <a:r>
                <a:t> at </a:t>
              </a:r>
              <a:r>
                <a:rPr b="1">
                  <a:latin typeface="Georgia"/>
                  <a:ea typeface="Georgia"/>
                  <a:cs typeface="Georgia"/>
                  <a:sym typeface="Georgia"/>
                </a:rPr>
                <a:t>ts</a:t>
              </a:r>
              <a:r>
                <a:t>?</a:t>
              </a:r>
            </a:p>
          </p:txBody>
        </p:sp>
      </p:grpSp>
      <p:grpSp>
        <p:nvGrpSpPr>
          <p:cNvPr id="382" name="Group"/>
          <p:cNvGrpSpPr/>
          <p:nvPr/>
        </p:nvGrpSpPr>
        <p:grpSpPr>
          <a:xfrm>
            <a:off x="4285996" y="1766283"/>
            <a:ext cx="1241219" cy="385366"/>
            <a:chOff x="-215692" y="-12700"/>
            <a:chExt cx="1241217" cy="385365"/>
          </a:xfrm>
        </p:grpSpPr>
        <p:grpSp>
          <p:nvGrpSpPr>
            <p:cNvPr id="380" name="Callout"/>
            <p:cNvGrpSpPr/>
            <p:nvPr/>
          </p:nvGrpSpPr>
          <p:grpSpPr>
            <a:xfrm>
              <a:off x="-215693" y="-12700"/>
              <a:ext cx="1241218" cy="385366"/>
              <a:chOff x="0" y="0"/>
              <a:chExt cx="1241217" cy="385365"/>
            </a:xfrm>
          </p:grpSpPr>
          <p:sp>
            <p:nvSpPr>
              <p:cNvPr id="379" name="Callout"/>
              <p:cNvSpPr/>
              <p:nvPr/>
            </p:nvSpPr>
            <p:spPr>
              <a:xfrm>
                <a:off x="2570" y="12700"/>
                <a:ext cx="1225948" cy="3599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084" y="0"/>
                    </a:moveTo>
                    <a:cubicBezTo>
                      <a:pt x="4568" y="0"/>
                      <a:pt x="4136" y="1037"/>
                      <a:pt x="3916" y="2501"/>
                    </a:cubicBezTo>
                    <a:lnTo>
                      <a:pt x="0" y="3263"/>
                    </a:lnTo>
                    <a:lnTo>
                      <a:pt x="3755" y="5906"/>
                    </a:lnTo>
                    <a:lnTo>
                      <a:pt x="3755" y="17075"/>
                    </a:lnTo>
                    <a:cubicBezTo>
                      <a:pt x="3755" y="19574"/>
                      <a:pt x="4350" y="21600"/>
                      <a:pt x="5084" y="21600"/>
                    </a:cubicBezTo>
                    <a:lnTo>
                      <a:pt x="20271" y="21600"/>
                    </a:lnTo>
                    <a:cubicBezTo>
                      <a:pt x="21005" y="21600"/>
                      <a:pt x="21600" y="19574"/>
                      <a:pt x="21600" y="17075"/>
                    </a:cubicBezTo>
                    <a:lnTo>
                      <a:pt x="21600" y="4525"/>
                    </a:lnTo>
                    <a:cubicBezTo>
                      <a:pt x="21600" y="2026"/>
                      <a:pt x="21005" y="0"/>
                      <a:pt x="20271" y="0"/>
                    </a:cubicBezTo>
                    <a:lnTo>
                      <a:pt x="50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pic>
            <p:nvPicPr>
              <p:cNvPr id="378" name="Callout Callout" descr="Callout Callout"/>
              <p:cNvPicPr>
                <a:picLocks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0" y="0"/>
                <a:ext cx="1241218" cy="385366"/>
              </a:xfrm>
              <a:prstGeom prst="rect">
                <a:avLst/>
              </a:prstGeom>
              <a:effectLst/>
            </p:spPr>
          </p:pic>
        </p:grpSp>
        <p:sp>
          <p:nvSpPr>
            <p:cNvPr id="381" name="Did you originate…"/>
            <p:cNvSpPr txBox="1"/>
            <p:nvPr/>
          </p:nvSpPr>
          <p:spPr>
            <a:xfrm>
              <a:off x="57696" y="51196"/>
              <a:ext cx="902209" cy="254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algn="ctr">
                <a:defRPr sz="900"/>
              </a:pPr>
              <a:r>
                <a:t>Did you originate </a:t>
              </a:r>
            </a:p>
            <a:p>
              <a:pPr algn="ctr">
                <a:defRPr sz="900"/>
              </a:pPr>
              <a:r>
                <a:rPr b="1">
                  <a:latin typeface="Georgia"/>
                  <a:ea typeface="Georgia"/>
                  <a:cs typeface="Georgia"/>
                  <a:sym typeface="Georgia"/>
                </a:rPr>
                <a:t>src</a:t>
              </a:r>
              <a:r>
                <a:t>, </a:t>
              </a:r>
              <a:r>
                <a:rPr b="1">
                  <a:latin typeface="Georgia"/>
                  <a:ea typeface="Georgia"/>
                  <a:cs typeface="Georgia"/>
                  <a:sym typeface="Georgia"/>
                </a:rPr>
                <a:t>dst</a:t>
              </a:r>
              <a:r>
                <a:t> at </a:t>
              </a:r>
              <a:r>
                <a:rPr b="1">
                  <a:latin typeface="Georgia"/>
                  <a:ea typeface="Georgia"/>
                  <a:cs typeface="Georgia"/>
                  <a:sym typeface="Georgia"/>
                </a:rPr>
                <a:t>ts</a:t>
              </a:r>
              <a:r>
                <a:t>?</a:t>
              </a:r>
            </a:p>
          </p:txBody>
        </p:sp>
      </p:grpSp>
      <p:grpSp>
        <p:nvGrpSpPr>
          <p:cNvPr id="387" name="Group"/>
          <p:cNvGrpSpPr/>
          <p:nvPr/>
        </p:nvGrpSpPr>
        <p:grpSpPr>
          <a:xfrm>
            <a:off x="3217257" y="1795545"/>
            <a:ext cx="1230901" cy="360760"/>
            <a:chOff x="-213709" y="-12700"/>
            <a:chExt cx="1230899" cy="360759"/>
          </a:xfrm>
        </p:grpSpPr>
        <p:grpSp>
          <p:nvGrpSpPr>
            <p:cNvPr id="385" name="Callout"/>
            <p:cNvGrpSpPr/>
            <p:nvPr/>
          </p:nvGrpSpPr>
          <p:grpSpPr>
            <a:xfrm>
              <a:off x="-213710" y="-12700"/>
              <a:ext cx="1230901" cy="360760"/>
              <a:chOff x="0" y="0"/>
              <a:chExt cx="1230899" cy="360759"/>
            </a:xfrm>
          </p:grpSpPr>
          <p:sp>
            <p:nvSpPr>
              <p:cNvPr id="384" name="Callout"/>
              <p:cNvSpPr/>
              <p:nvPr/>
            </p:nvSpPr>
            <p:spPr>
              <a:xfrm>
                <a:off x="2571" y="12700"/>
                <a:ext cx="1215629" cy="3353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077" y="0"/>
                    </a:moveTo>
                    <a:cubicBezTo>
                      <a:pt x="4562" y="0"/>
                      <a:pt x="4134" y="1102"/>
                      <a:pt x="3914" y="2658"/>
                    </a:cubicBezTo>
                    <a:lnTo>
                      <a:pt x="0" y="3476"/>
                    </a:lnTo>
                    <a:lnTo>
                      <a:pt x="3752" y="6288"/>
                    </a:lnTo>
                    <a:lnTo>
                      <a:pt x="3752" y="16769"/>
                    </a:lnTo>
                    <a:cubicBezTo>
                      <a:pt x="3752" y="19429"/>
                      <a:pt x="4344" y="21600"/>
                      <a:pt x="5077" y="21600"/>
                    </a:cubicBezTo>
                    <a:lnTo>
                      <a:pt x="20274" y="21600"/>
                    </a:lnTo>
                    <a:cubicBezTo>
                      <a:pt x="21008" y="21600"/>
                      <a:pt x="21600" y="19429"/>
                      <a:pt x="21600" y="16769"/>
                    </a:cubicBezTo>
                    <a:lnTo>
                      <a:pt x="21600" y="4806"/>
                    </a:lnTo>
                    <a:cubicBezTo>
                      <a:pt x="21600" y="2146"/>
                      <a:pt x="21008" y="0"/>
                      <a:pt x="20274" y="0"/>
                    </a:cubicBezTo>
                    <a:lnTo>
                      <a:pt x="507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pic>
            <p:nvPicPr>
              <p:cNvPr id="383" name="Callout Callout" descr="Callout Callout"/>
              <p:cNvPicPr>
                <a:picLocks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-1" y="0"/>
                <a:ext cx="1230901" cy="360760"/>
              </a:xfrm>
              <a:prstGeom prst="rect">
                <a:avLst/>
              </a:prstGeom>
              <a:effectLst/>
            </p:spPr>
          </p:pic>
        </p:grpSp>
        <p:sp>
          <p:nvSpPr>
            <p:cNvPr id="386" name="Did you originate…"/>
            <p:cNvSpPr txBox="1"/>
            <p:nvPr/>
          </p:nvSpPr>
          <p:spPr>
            <a:xfrm>
              <a:off x="32296" y="38496"/>
              <a:ext cx="902209" cy="254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algn="ctr">
                <a:defRPr sz="900"/>
              </a:pPr>
              <a:r>
                <a:t>Did you originate </a:t>
              </a:r>
            </a:p>
            <a:p>
              <a:pPr algn="ctr">
                <a:defRPr sz="900"/>
              </a:pPr>
              <a:r>
                <a:rPr b="1">
                  <a:latin typeface="Georgia"/>
                  <a:ea typeface="Georgia"/>
                  <a:cs typeface="Georgia"/>
                  <a:sym typeface="Georgia"/>
                </a:rPr>
                <a:t>src</a:t>
              </a:r>
              <a:r>
                <a:t>, </a:t>
              </a:r>
              <a:r>
                <a:rPr b="1">
                  <a:latin typeface="Georgia"/>
                  <a:ea typeface="Georgia"/>
                  <a:cs typeface="Georgia"/>
                  <a:sym typeface="Georgia"/>
                </a:rPr>
                <a:t>dst</a:t>
              </a:r>
              <a:r>
                <a:t> at </a:t>
              </a:r>
              <a:r>
                <a:rPr b="1">
                  <a:latin typeface="Georgia"/>
                  <a:ea typeface="Georgia"/>
                  <a:cs typeface="Georgia"/>
                  <a:sym typeface="Georgia"/>
                </a:rPr>
                <a:t>ts</a:t>
              </a:r>
              <a:r>
                <a:t>?</a:t>
              </a:r>
            </a:p>
          </p:txBody>
        </p:sp>
      </p:grpSp>
      <p:grpSp>
        <p:nvGrpSpPr>
          <p:cNvPr id="392" name="Group"/>
          <p:cNvGrpSpPr/>
          <p:nvPr/>
        </p:nvGrpSpPr>
        <p:grpSpPr>
          <a:xfrm>
            <a:off x="2056141" y="1646006"/>
            <a:ext cx="1241219" cy="385366"/>
            <a:chOff x="-215692" y="-12700"/>
            <a:chExt cx="1241217" cy="385365"/>
          </a:xfrm>
        </p:grpSpPr>
        <p:grpSp>
          <p:nvGrpSpPr>
            <p:cNvPr id="390" name="Callout"/>
            <p:cNvGrpSpPr/>
            <p:nvPr/>
          </p:nvGrpSpPr>
          <p:grpSpPr>
            <a:xfrm>
              <a:off x="-215693" y="-12700"/>
              <a:ext cx="1241218" cy="385366"/>
              <a:chOff x="0" y="0"/>
              <a:chExt cx="1241217" cy="385365"/>
            </a:xfrm>
          </p:grpSpPr>
          <p:sp>
            <p:nvSpPr>
              <p:cNvPr id="389" name="Callout"/>
              <p:cNvSpPr/>
              <p:nvPr/>
            </p:nvSpPr>
            <p:spPr>
              <a:xfrm>
                <a:off x="2570" y="12700"/>
                <a:ext cx="1225948" cy="3599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084" y="0"/>
                    </a:moveTo>
                    <a:cubicBezTo>
                      <a:pt x="4568" y="0"/>
                      <a:pt x="4136" y="1037"/>
                      <a:pt x="3916" y="2501"/>
                    </a:cubicBezTo>
                    <a:lnTo>
                      <a:pt x="0" y="3263"/>
                    </a:lnTo>
                    <a:lnTo>
                      <a:pt x="3755" y="5906"/>
                    </a:lnTo>
                    <a:lnTo>
                      <a:pt x="3755" y="17075"/>
                    </a:lnTo>
                    <a:cubicBezTo>
                      <a:pt x="3755" y="19574"/>
                      <a:pt x="4350" y="21600"/>
                      <a:pt x="5084" y="21600"/>
                    </a:cubicBezTo>
                    <a:lnTo>
                      <a:pt x="20271" y="21600"/>
                    </a:lnTo>
                    <a:cubicBezTo>
                      <a:pt x="21005" y="21600"/>
                      <a:pt x="21600" y="19574"/>
                      <a:pt x="21600" y="17075"/>
                    </a:cubicBezTo>
                    <a:lnTo>
                      <a:pt x="21600" y="4525"/>
                    </a:lnTo>
                    <a:cubicBezTo>
                      <a:pt x="21600" y="2026"/>
                      <a:pt x="21005" y="0"/>
                      <a:pt x="20271" y="0"/>
                    </a:cubicBezTo>
                    <a:lnTo>
                      <a:pt x="50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pic>
            <p:nvPicPr>
              <p:cNvPr id="388" name="Callout Callout" descr="Callout Callout"/>
              <p:cNvPicPr>
                <a:picLocks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0" y="0"/>
                <a:ext cx="1241218" cy="385366"/>
              </a:xfrm>
              <a:prstGeom prst="rect">
                <a:avLst/>
              </a:prstGeom>
              <a:effectLst/>
            </p:spPr>
          </p:pic>
        </p:grpSp>
        <p:sp>
          <p:nvSpPr>
            <p:cNvPr id="391" name="Did you originate…"/>
            <p:cNvSpPr txBox="1"/>
            <p:nvPr/>
          </p:nvSpPr>
          <p:spPr>
            <a:xfrm>
              <a:off x="44996" y="51196"/>
              <a:ext cx="902209" cy="2540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algn="ctr">
                <a:defRPr sz="900"/>
              </a:pPr>
              <a:r>
                <a:t>Did you originate </a:t>
              </a:r>
            </a:p>
            <a:p>
              <a:pPr algn="ctr">
                <a:defRPr sz="900"/>
              </a:pPr>
              <a:r>
                <a:rPr b="1">
                  <a:latin typeface="Georgia"/>
                  <a:ea typeface="Georgia"/>
                  <a:cs typeface="Georgia"/>
                  <a:sym typeface="Georgia"/>
                </a:rPr>
                <a:t>src</a:t>
              </a:r>
              <a:r>
                <a:t>, </a:t>
              </a:r>
              <a:r>
                <a:rPr b="1">
                  <a:latin typeface="Georgia"/>
                  <a:ea typeface="Georgia"/>
                  <a:cs typeface="Georgia"/>
                  <a:sym typeface="Georgia"/>
                </a:rPr>
                <a:t>dst</a:t>
              </a:r>
              <a:r>
                <a:t> at </a:t>
              </a:r>
              <a:r>
                <a:rPr b="1">
                  <a:latin typeface="Georgia"/>
                  <a:ea typeface="Georgia"/>
                  <a:cs typeface="Georgia"/>
                  <a:sym typeface="Georgia"/>
                </a:rPr>
                <a:t>ts</a:t>
              </a:r>
              <a:r>
                <a:t>?</a:t>
              </a:r>
            </a:p>
          </p:txBody>
        </p:sp>
      </p:grpSp>
      <p:grpSp>
        <p:nvGrpSpPr>
          <p:cNvPr id="395" name="Group"/>
          <p:cNvGrpSpPr/>
          <p:nvPr/>
        </p:nvGrpSpPr>
        <p:grpSpPr>
          <a:xfrm>
            <a:off x="551975" y="3917750"/>
            <a:ext cx="2279724" cy="732260"/>
            <a:chOff x="0" y="0"/>
            <a:chExt cx="2279723" cy="732258"/>
          </a:xfrm>
        </p:grpSpPr>
        <p:sp>
          <p:nvSpPr>
            <p:cNvPr id="393" name="Traceback depends on…"/>
            <p:cNvSpPr txBox="1"/>
            <p:nvPr/>
          </p:nvSpPr>
          <p:spPr>
            <a:xfrm>
              <a:off x="358856" y="0"/>
              <a:ext cx="1920868" cy="73225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000">
                  <a:latin typeface="Avenir Book"/>
                  <a:ea typeface="Avenir Book"/>
                  <a:cs typeface="Avenir Book"/>
                  <a:sym typeface="Avenir Book"/>
                </a:defRPr>
              </a:pPr>
              <a:r>
                <a:t>Traceback depends on </a:t>
              </a:r>
            </a:p>
            <a:p>
              <a:pPr>
                <a:defRPr sz="2000">
                  <a:solidFill>
                    <a:srgbClr val="CC0001"/>
                  </a:solidFill>
                  <a:latin typeface="Arial Black"/>
                  <a:ea typeface="Arial Black"/>
                  <a:cs typeface="Arial Black"/>
                  <a:sym typeface="Arial Black"/>
                </a:defRPr>
              </a:pPr>
              <a:r>
                <a:t>Serial Lookup</a:t>
              </a:r>
            </a:p>
            <a:p>
              <a:pPr>
                <a:defRPr sz="1200" i="1">
                  <a:latin typeface="Avenir Heavy"/>
                  <a:ea typeface="Avenir Heavy"/>
                  <a:cs typeface="Avenir Heavy"/>
                  <a:sym typeface="Avenir Heavy"/>
                </a:defRPr>
              </a:pPr>
              <a:r>
                <a:t>Single Point of Failure</a:t>
              </a:r>
            </a:p>
          </p:txBody>
        </p:sp>
        <p:sp>
          <p:nvSpPr>
            <p:cNvPr id="394" name="Key"/>
            <p:cNvSpPr/>
            <p:nvPr/>
          </p:nvSpPr>
          <p:spPr>
            <a:xfrm>
              <a:off x="0" y="96157"/>
              <a:ext cx="232260" cy="539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6" y="0"/>
                    <a:pt x="0" y="2080"/>
                    <a:pt x="0" y="4646"/>
                  </a:cubicBezTo>
                  <a:cubicBezTo>
                    <a:pt x="0" y="6406"/>
                    <a:pt x="2275" y="7936"/>
                    <a:pt x="5629" y="8724"/>
                  </a:cubicBezTo>
                  <a:lnTo>
                    <a:pt x="5629" y="10112"/>
                  </a:lnTo>
                  <a:lnTo>
                    <a:pt x="7250" y="10112"/>
                  </a:lnTo>
                  <a:lnTo>
                    <a:pt x="7250" y="20420"/>
                  </a:lnTo>
                  <a:lnTo>
                    <a:pt x="10804" y="21600"/>
                  </a:lnTo>
                  <a:lnTo>
                    <a:pt x="13009" y="20420"/>
                  </a:lnTo>
                  <a:lnTo>
                    <a:pt x="14362" y="19712"/>
                  </a:lnTo>
                  <a:lnTo>
                    <a:pt x="13009" y="19092"/>
                  </a:lnTo>
                  <a:lnTo>
                    <a:pt x="13013" y="18588"/>
                  </a:lnTo>
                  <a:lnTo>
                    <a:pt x="14397" y="17726"/>
                  </a:lnTo>
                  <a:lnTo>
                    <a:pt x="13016" y="16890"/>
                  </a:lnTo>
                  <a:lnTo>
                    <a:pt x="13016" y="16332"/>
                  </a:lnTo>
                  <a:lnTo>
                    <a:pt x="14397" y="15473"/>
                  </a:lnTo>
                  <a:lnTo>
                    <a:pt x="13013" y="14634"/>
                  </a:lnTo>
                  <a:lnTo>
                    <a:pt x="13013" y="14082"/>
                  </a:lnTo>
                  <a:lnTo>
                    <a:pt x="14397" y="13220"/>
                  </a:lnTo>
                  <a:lnTo>
                    <a:pt x="13009" y="12380"/>
                  </a:lnTo>
                  <a:lnTo>
                    <a:pt x="13009" y="11885"/>
                  </a:lnTo>
                  <a:lnTo>
                    <a:pt x="13064" y="11753"/>
                  </a:lnTo>
                  <a:lnTo>
                    <a:pt x="14566" y="10665"/>
                  </a:lnTo>
                  <a:lnTo>
                    <a:pt x="14566" y="10112"/>
                  </a:lnTo>
                  <a:lnTo>
                    <a:pt x="15970" y="10112"/>
                  </a:lnTo>
                  <a:lnTo>
                    <a:pt x="15970" y="8724"/>
                  </a:lnTo>
                  <a:cubicBezTo>
                    <a:pt x="19325" y="7936"/>
                    <a:pt x="21600" y="6406"/>
                    <a:pt x="21600" y="4646"/>
                  </a:cubicBezTo>
                  <a:cubicBezTo>
                    <a:pt x="21600" y="2080"/>
                    <a:pt x="16764" y="0"/>
                    <a:pt x="10800" y="0"/>
                  </a:cubicBezTo>
                  <a:close/>
                  <a:moveTo>
                    <a:pt x="10800" y="1183"/>
                  </a:moveTo>
                  <a:cubicBezTo>
                    <a:pt x="12161" y="1183"/>
                    <a:pt x="13264" y="1657"/>
                    <a:pt x="13264" y="2243"/>
                  </a:cubicBezTo>
                  <a:cubicBezTo>
                    <a:pt x="13264" y="2828"/>
                    <a:pt x="12161" y="3302"/>
                    <a:pt x="10800" y="3302"/>
                  </a:cubicBezTo>
                  <a:cubicBezTo>
                    <a:pt x="9439" y="3302"/>
                    <a:pt x="8336" y="2828"/>
                    <a:pt x="8336" y="2243"/>
                  </a:cubicBezTo>
                  <a:cubicBezTo>
                    <a:pt x="8336" y="1657"/>
                    <a:pt x="9439" y="1183"/>
                    <a:pt x="10800" y="1183"/>
                  </a:cubicBezTo>
                  <a:close/>
                </a:path>
              </a:pathLst>
            </a:custGeom>
            <a:solidFill>
              <a:srgbClr val="A7A7A7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</p:grpSp>
      <p:grpSp>
        <p:nvGrpSpPr>
          <p:cNvPr id="398" name="Group"/>
          <p:cNvGrpSpPr/>
          <p:nvPr/>
        </p:nvGrpSpPr>
        <p:grpSpPr>
          <a:xfrm>
            <a:off x="446995" y="2432430"/>
            <a:ext cx="503734" cy="801249"/>
            <a:chOff x="0" y="0"/>
            <a:chExt cx="503732" cy="801247"/>
          </a:xfrm>
        </p:grpSpPr>
        <p:pic>
          <p:nvPicPr>
            <p:cNvPr id="396" name="scammer2.jpeg" descr="scammer2.jpeg"/>
            <p:cNvPicPr>
              <a:picLocks noChangeAspect="1"/>
            </p:cNvPicPr>
            <p:nvPr/>
          </p:nvPicPr>
          <p:blipFill>
            <a:blip r:embed="rId12"/>
            <a:srcRect l="26159" t="13999" r="26711" b="18535"/>
            <a:stretch>
              <a:fillRect/>
            </a:stretch>
          </p:blipFill>
          <p:spPr>
            <a:xfrm>
              <a:off x="27488" y="-1"/>
              <a:ext cx="431954" cy="618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6" h="21600" extrusionOk="0">
                  <a:moveTo>
                    <a:pt x="8225" y="0"/>
                  </a:moveTo>
                  <a:cubicBezTo>
                    <a:pt x="7913" y="0"/>
                    <a:pt x="7611" y="95"/>
                    <a:pt x="7373" y="264"/>
                  </a:cubicBezTo>
                  <a:cubicBezTo>
                    <a:pt x="7084" y="468"/>
                    <a:pt x="7071" y="473"/>
                    <a:pt x="6838" y="1470"/>
                  </a:cubicBezTo>
                  <a:cubicBezTo>
                    <a:pt x="6815" y="1567"/>
                    <a:pt x="6788" y="1693"/>
                    <a:pt x="6758" y="1747"/>
                  </a:cubicBezTo>
                  <a:cubicBezTo>
                    <a:pt x="6707" y="1841"/>
                    <a:pt x="6692" y="1851"/>
                    <a:pt x="6422" y="1858"/>
                  </a:cubicBezTo>
                  <a:cubicBezTo>
                    <a:pt x="6266" y="1862"/>
                    <a:pt x="6118" y="1872"/>
                    <a:pt x="6105" y="1886"/>
                  </a:cubicBezTo>
                  <a:cubicBezTo>
                    <a:pt x="6091" y="1899"/>
                    <a:pt x="5936" y="1909"/>
                    <a:pt x="5748" y="1913"/>
                  </a:cubicBezTo>
                  <a:cubicBezTo>
                    <a:pt x="5560" y="1917"/>
                    <a:pt x="5378" y="1930"/>
                    <a:pt x="5352" y="1941"/>
                  </a:cubicBezTo>
                  <a:cubicBezTo>
                    <a:pt x="5306" y="1961"/>
                    <a:pt x="5039" y="2001"/>
                    <a:pt x="4658" y="2038"/>
                  </a:cubicBezTo>
                  <a:cubicBezTo>
                    <a:pt x="4557" y="2048"/>
                    <a:pt x="4465" y="2067"/>
                    <a:pt x="4440" y="2080"/>
                  </a:cubicBezTo>
                  <a:cubicBezTo>
                    <a:pt x="4415" y="2092"/>
                    <a:pt x="4309" y="2114"/>
                    <a:pt x="4202" y="2135"/>
                  </a:cubicBezTo>
                  <a:cubicBezTo>
                    <a:pt x="4095" y="2156"/>
                    <a:pt x="3913" y="2197"/>
                    <a:pt x="3806" y="2218"/>
                  </a:cubicBezTo>
                  <a:cubicBezTo>
                    <a:pt x="3300" y="2317"/>
                    <a:pt x="2439" y="2681"/>
                    <a:pt x="2439" y="2801"/>
                  </a:cubicBezTo>
                  <a:cubicBezTo>
                    <a:pt x="2439" y="2823"/>
                    <a:pt x="2429" y="2849"/>
                    <a:pt x="2399" y="2856"/>
                  </a:cubicBezTo>
                  <a:cubicBezTo>
                    <a:pt x="2323" y="2874"/>
                    <a:pt x="2303" y="3310"/>
                    <a:pt x="2379" y="3327"/>
                  </a:cubicBezTo>
                  <a:cubicBezTo>
                    <a:pt x="2411" y="3335"/>
                    <a:pt x="2439" y="3363"/>
                    <a:pt x="2439" y="3397"/>
                  </a:cubicBezTo>
                  <a:cubicBezTo>
                    <a:pt x="2439" y="3430"/>
                    <a:pt x="2472" y="3452"/>
                    <a:pt x="2498" y="3452"/>
                  </a:cubicBezTo>
                  <a:cubicBezTo>
                    <a:pt x="2525" y="3452"/>
                    <a:pt x="2531" y="3465"/>
                    <a:pt x="2518" y="3480"/>
                  </a:cubicBezTo>
                  <a:cubicBezTo>
                    <a:pt x="2479" y="3524"/>
                    <a:pt x="2966" y="3788"/>
                    <a:pt x="3132" y="3813"/>
                  </a:cubicBezTo>
                  <a:cubicBezTo>
                    <a:pt x="3169" y="3818"/>
                    <a:pt x="3217" y="3846"/>
                    <a:pt x="3251" y="3868"/>
                  </a:cubicBezTo>
                  <a:cubicBezTo>
                    <a:pt x="3285" y="3890"/>
                    <a:pt x="3329" y="3905"/>
                    <a:pt x="3350" y="3896"/>
                  </a:cubicBezTo>
                  <a:cubicBezTo>
                    <a:pt x="3371" y="3887"/>
                    <a:pt x="3401" y="3892"/>
                    <a:pt x="3410" y="3910"/>
                  </a:cubicBezTo>
                  <a:cubicBezTo>
                    <a:pt x="3418" y="3927"/>
                    <a:pt x="3479" y="3947"/>
                    <a:pt x="3548" y="3951"/>
                  </a:cubicBezTo>
                  <a:cubicBezTo>
                    <a:pt x="3618" y="3955"/>
                    <a:pt x="3687" y="3965"/>
                    <a:pt x="3687" y="3979"/>
                  </a:cubicBezTo>
                  <a:cubicBezTo>
                    <a:pt x="3687" y="3993"/>
                    <a:pt x="3750" y="4007"/>
                    <a:pt x="3826" y="4007"/>
                  </a:cubicBezTo>
                  <a:cubicBezTo>
                    <a:pt x="3901" y="4007"/>
                    <a:pt x="3945" y="4017"/>
                    <a:pt x="3945" y="4034"/>
                  </a:cubicBezTo>
                  <a:cubicBezTo>
                    <a:pt x="3945" y="4052"/>
                    <a:pt x="4008" y="4062"/>
                    <a:pt x="4083" y="4062"/>
                  </a:cubicBezTo>
                  <a:cubicBezTo>
                    <a:pt x="4159" y="4062"/>
                    <a:pt x="4222" y="4086"/>
                    <a:pt x="4222" y="4104"/>
                  </a:cubicBezTo>
                  <a:cubicBezTo>
                    <a:pt x="4222" y="4121"/>
                    <a:pt x="4293" y="4132"/>
                    <a:pt x="4381" y="4132"/>
                  </a:cubicBezTo>
                  <a:cubicBezTo>
                    <a:pt x="4469" y="4132"/>
                    <a:pt x="4539" y="4142"/>
                    <a:pt x="4539" y="4159"/>
                  </a:cubicBezTo>
                  <a:cubicBezTo>
                    <a:pt x="4539" y="4177"/>
                    <a:pt x="4630" y="4200"/>
                    <a:pt x="4737" y="4201"/>
                  </a:cubicBezTo>
                  <a:cubicBezTo>
                    <a:pt x="4844" y="4202"/>
                    <a:pt x="5047" y="4212"/>
                    <a:pt x="5173" y="4229"/>
                  </a:cubicBezTo>
                  <a:cubicBezTo>
                    <a:pt x="5692" y="4298"/>
                    <a:pt x="5959" y="4324"/>
                    <a:pt x="6263" y="4339"/>
                  </a:cubicBezTo>
                  <a:cubicBezTo>
                    <a:pt x="6697" y="4361"/>
                    <a:pt x="6798" y="4381"/>
                    <a:pt x="6798" y="4437"/>
                  </a:cubicBezTo>
                  <a:cubicBezTo>
                    <a:pt x="6798" y="4468"/>
                    <a:pt x="6750" y="4478"/>
                    <a:pt x="6659" y="4478"/>
                  </a:cubicBezTo>
                  <a:cubicBezTo>
                    <a:pt x="6584" y="4478"/>
                    <a:pt x="6521" y="4468"/>
                    <a:pt x="6521" y="4450"/>
                  </a:cubicBezTo>
                  <a:cubicBezTo>
                    <a:pt x="6521" y="4433"/>
                    <a:pt x="6416" y="4423"/>
                    <a:pt x="6303" y="4423"/>
                  </a:cubicBezTo>
                  <a:cubicBezTo>
                    <a:pt x="6188" y="4423"/>
                    <a:pt x="6105" y="4432"/>
                    <a:pt x="6105" y="4450"/>
                  </a:cubicBezTo>
                  <a:cubicBezTo>
                    <a:pt x="6105" y="4469"/>
                    <a:pt x="6085" y="4473"/>
                    <a:pt x="6065" y="4464"/>
                  </a:cubicBezTo>
                  <a:cubicBezTo>
                    <a:pt x="6016" y="4443"/>
                    <a:pt x="5960" y="4480"/>
                    <a:pt x="5867" y="4575"/>
                  </a:cubicBezTo>
                  <a:cubicBezTo>
                    <a:pt x="5806" y="4638"/>
                    <a:pt x="5788" y="4729"/>
                    <a:pt x="5788" y="5005"/>
                  </a:cubicBezTo>
                  <a:cubicBezTo>
                    <a:pt x="5788" y="5298"/>
                    <a:pt x="5808" y="5396"/>
                    <a:pt x="5906" y="5587"/>
                  </a:cubicBezTo>
                  <a:cubicBezTo>
                    <a:pt x="6064" y="5895"/>
                    <a:pt x="6123" y="5989"/>
                    <a:pt x="6164" y="5989"/>
                  </a:cubicBezTo>
                  <a:cubicBezTo>
                    <a:pt x="6183" y="5989"/>
                    <a:pt x="6204" y="6004"/>
                    <a:pt x="6204" y="6031"/>
                  </a:cubicBezTo>
                  <a:cubicBezTo>
                    <a:pt x="6204" y="6057"/>
                    <a:pt x="6214" y="6086"/>
                    <a:pt x="6243" y="6086"/>
                  </a:cubicBezTo>
                  <a:cubicBezTo>
                    <a:pt x="6273" y="6086"/>
                    <a:pt x="6280" y="6088"/>
                    <a:pt x="6263" y="6100"/>
                  </a:cubicBezTo>
                  <a:cubicBezTo>
                    <a:pt x="6246" y="6112"/>
                    <a:pt x="6343" y="6196"/>
                    <a:pt x="6461" y="6280"/>
                  </a:cubicBezTo>
                  <a:cubicBezTo>
                    <a:pt x="6703" y="6452"/>
                    <a:pt x="6696" y="6513"/>
                    <a:pt x="6461" y="6391"/>
                  </a:cubicBezTo>
                  <a:cubicBezTo>
                    <a:pt x="6296" y="6306"/>
                    <a:pt x="6107" y="6292"/>
                    <a:pt x="5946" y="6350"/>
                  </a:cubicBezTo>
                  <a:cubicBezTo>
                    <a:pt x="5427" y="6537"/>
                    <a:pt x="4321" y="7179"/>
                    <a:pt x="4321" y="7292"/>
                  </a:cubicBezTo>
                  <a:cubicBezTo>
                    <a:pt x="4321" y="7316"/>
                    <a:pt x="4307" y="7334"/>
                    <a:pt x="4282" y="7334"/>
                  </a:cubicBezTo>
                  <a:cubicBezTo>
                    <a:pt x="4256" y="7334"/>
                    <a:pt x="4222" y="7351"/>
                    <a:pt x="4222" y="7376"/>
                  </a:cubicBezTo>
                  <a:cubicBezTo>
                    <a:pt x="4222" y="7401"/>
                    <a:pt x="4221" y="7425"/>
                    <a:pt x="4202" y="7431"/>
                  </a:cubicBezTo>
                  <a:cubicBezTo>
                    <a:pt x="4134" y="7452"/>
                    <a:pt x="3917" y="7830"/>
                    <a:pt x="3885" y="7986"/>
                  </a:cubicBezTo>
                  <a:cubicBezTo>
                    <a:pt x="3839" y="8217"/>
                    <a:pt x="3832" y="8572"/>
                    <a:pt x="3885" y="8720"/>
                  </a:cubicBezTo>
                  <a:cubicBezTo>
                    <a:pt x="3938" y="8865"/>
                    <a:pt x="4227" y="9300"/>
                    <a:pt x="4282" y="9317"/>
                  </a:cubicBezTo>
                  <a:cubicBezTo>
                    <a:pt x="4301" y="9322"/>
                    <a:pt x="4321" y="9347"/>
                    <a:pt x="4321" y="9372"/>
                  </a:cubicBezTo>
                  <a:cubicBezTo>
                    <a:pt x="4321" y="9397"/>
                    <a:pt x="4334" y="9414"/>
                    <a:pt x="4361" y="9414"/>
                  </a:cubicBezTo>
                  <a:cubicBezTo>
                    <a:pt x="4388" y="9414"/>
                    <a:pt x="4413" y="9427"/>
                    <a:pt x="4400" y="9441"/>
                  </a:cubicBezTo>
                  <a:cubicBezTo>
                    <a:pt x="4376" y="9469"/>
                    <a:pt x="4683" y="9668"/>
                    <a:pt x="4856" y="9733"/>
                  </a:cubicBezTo>
                  <a:cubicBezTo>
                    <a:pt x="4913" y="9754"/>
                    <a:pt x="4957" y="9786"/>
                    <a:pt x="4955" y="9816"/>
                  </a:cubicBezTo>
                  <a:cubicBezTo>
                    <a:pt x="4953" y="9849"/>
                    <a:pt x="4950" y="9868"/>
                    <a:pt x="4935" y="9843"/>
                  </a:cubicBezTo>
                  <a:cubicBezTo>
                    <a:pt x="4923" y="9821"/>
                    <a:pt x="4876" y="9802"/>
                    <a:pt x="4836" y="9802"/>
                  </a:cubicBezTo>
                  <a:cubicBezTo>
                    <a:pt x="4797" y="9802"/>
                    <a:pt x="4682" y="9737"/>
                    <a:pt x="4579" y="9663"/>
                  </a:cubicBezTo>
                  <a:cubicBezTo>
                    <a:pt x="4404" y="9538"/>
                    <a:pt x="4374" y="9525"/>
                    <a:pt x="4143" y="9525"/>
                  </a:cubicBezTo>
                  <a:cubicBezTo>
                    <a:pt x="3988" y="9524"/>
                    <a:pt x="3877" y="9542"/>
                    <a:pt x="3865" y="9566"/>
                  </a:cubicBezTo>
                  <a:cubicBezTo>
                    <a:pt x="3855" y="9588"/>
                    <a:pt x="3815" y="9608"/>
                    <a:pt x="3766" y="9608"/>
                  </a:cubicBezTo>
                  <a:cubicBezTo>
                    <a:pt x="3718" y="9608"/>
                    <a:pt x="3687" y="9618"/>
                    <a:pt x="3687" y="9635"/>
                  </a:cubicBezTo>
                  <a:cubicBezTo>
                    <a:pt x="3687" y="9653"/>
                    <a:pt x="3646" y="9663"/>
                    <a:pt x="3608" y="9663"/>
                  </a:cubicBezTo>
                  <a:cubicBezTo>
                    <a:pt x="3570" y="9663"/>
                    <a:pt x="3548" y="9687"/>
                    <a:pt x="3548" y="9705"/>
                  </a:cubicBezTo>
                  <a:cubicBezTo>
                    <a:pt x="3548" y="9722"/>
                    <a:pt x="3507" y="9733"/>
                    <a:pt x="3469" y="9733"/>
                  </a:cubicBezTo>
                  <a:cubicBezTo>
                    <a:pt x="3431" y="9733"/>
                    <a:pt x="3410" y="9755"/>
                    <a:pt x="3410" y="9774"/>
                  </a:cubicBezTo>
                  <a:cubicBezTo>
                    <a:pt x="3410" y="9793"/>
                    <a:pt x="3393" y="9798"/>
                    <a:pt x="3370" y="9788"/>
                  </a:cubicBezTo>
                  <a:cubicBezTo>
                    <a:pt x="3347" y="9778"/>
                    <a:pt x="3291" y="9788"/>
                    <a:pt x="3251" y="9816"/>
                  </a:cubicBezTo>
                  <a:cubicBezTo>
                    <a:pt x="3211" y="9844"/>
                    <a:pt x="3172" y="9856"/>
                    <a:pt x="3172" y="9843"/>
                  </a:cubicBezTo>
                  <a:cubicBezTo>
                    <a:pt x="3172" y="9831"/>
                    <a:pt x="3137" y="9844"/>
                    <a:pt x="3093" y="9871"/>
                  </a:cubicBezTo>
                  <a:cubicBezTo>
                    <a:pt x="3049" y="9898"/>
                    <a:pt x="2893" y="9969"/>
                    <a:pt x="2736" y="10024"/>
                  </a:cubicBezTo>
                  <a:cubicBezTo>
                    <a:pt x="2579" y="10079"/>
                    <a:pt x="2439" y="10134"/>
                    <a:pt x="2439" y="10148"/>
                  </a:cubicBezTo>
                  <a:cubicBezTo>
                    <a:pt x="2439" y="10163"/>
                    <a:pt x="2383" y="10184"/>
                    <a:pt x="2320" y="10204"/>
                  </a:cubicBezTo>
                  <a:cubicBezTo>
                    <a:pt x="2257" y="10224"/>
                    <a:pt x="2144" y="10290"/>
                    <a:pt x="2062" y="10343"/>
                  </a:cubicBezTo>
                  <a:cubicBezTo>
                    <a:pt x="1432" y="10750"/>
                    <a:pt x="834" y="11214"/>
                    <a:pt x="834" y="11299"/>
                  </a:cubicBezTo>
                  <a:cubicBezTo>
                    <a:pt x="834" y="11317"/>
                    <a:pt x="817" y="11335"/>
                    <a:pt x="794" y="11341"/>
                  </a:cubicBezTo>
                  <a:cubicBezTo>
                    <a:pt x="771" y="11347"/>
                    <a:pt x="743" y="11370"/>
                    <a:pt x="735" y="11396"/>
                  </a:cubicBezTo>
                  <a:cubicBezTo>
                    <a:pt x="727" y="11422"/>
                    <a:pt x="707" y="11469"/>
                    <a:pt x="675" y="11493"/>
                  </a:cubicBezTo>
                  <a:cubicBezTo>
                    <a:pt x="644" y="11517"/>
                    <a:pt x="621" y="11546"/>
                    <a:pt x="636" y="11563"/>
                  </a:cubicBezTo>
                  <a:cubicBezTo>
                    <a:pt x="650" y="11579"/>
                    <a:pt x="643" y="11590"/>
                    <a:pt x="616" y="11590"/>
                  </a:cubicBezTo>
                  <a:cubicBezTo>
                    <a:pt x="589" y="11590"/>
                    <a:pt x="576" y="11624"/>
                    <a:pt x="576" y="11660"/>
                  </a:cubicBezTo>
                  <a:cubicBezTo>
                    <a:pt x="576" y="11695"/>
                    <a:pt x="542" y="11715"/>
                    <a:pt x="517" y="11715"/>
                  </a:cubicBezTo>
                  <a:cubicBezTo>
                    <a:pt x="492" y="11715"/>
                    <a:pt x="477" y="11739"/>
                    <a:pt x="477" y="11771"/>
                  </a:cubicBezTo>
                  <a:cubicBezTo>
                    <a:pt x="477" y="11802"/>
                    <a:pt x="459" y="11851"/>
                    <a:pt x="438" y="11868"/>
                  </a:cubicBezTo>
                  <a:cubicBezTo>
                    <a:pt x="371" y="11919"/>
                    <a:pt x="112" y="12496"/>
                    <a:pt x="61" y="12699"/>
                  </a:cubicBezTo>
                  <a:cubicBezTo>
                    <a:pt x="-5" y="12962"/>
                    <a:pt x="-25" y="18495"/>
                    <a:pt x="41" y="18716"/>
                  </a:cubicBezTo>
                  <a:cubicBezTo>
                    <a:pt x="101" y="18917"/>
                    <a:pt x="175" y="19053"/>
                    <a:pt x="338" y="19271"/>
                  </a:cubicBezTo>
                  <a:cubicBezTo>
                    <a:pt x="409" y="19365"/>
                    <a:pt x="477" y="19454"/>
                    <a:pt x="477" y="19479"/>
                  </a:cubicBezTo>
                  <a:cubicBezTo>
                    <a:pt x="477" y="19503"/>
                    <a:pt x="492" y="19534"/>
                    <a:pt x="517" y="19534"/>
                  </a:cubicBezTo>
                  <a:cubicBezTo>
                    <a:pt x="542" y="19534"/>
                    <a:pt x="576" y="19555"/>
                    <a:pt x="576" y="19590"/>
                  </a:cubicBezTo>
                  <a:cubicBezTo>
                    <a:pt x="576" y="19625"/>
                    <a:pt x="589" y="19659"/>
                    <a:pt x="616" y="19659"/>
                  </a:cubicBezTo>
                  <a:cubicBezTo>
                    <a:pt x="643" y="19659"/>
                    <a:pt x="650" y="19671"/>
                    <a:pt x="636" y="19687"/>
                  </a:cubicBezTo>
                  <a:cubicBezTo>
                    <a:pt x="621" y="19703"/>
                    <a:pt x="642" y="19733"/>
                    <a:pt x="675" y="19756"/>
                  </a:cubicBezTo>
                  <a:cubicBezTo>
                    <a:pt x="709" y="19780"/>
                    <a:pt x="733" y="19811"/>
                    <a:pt x="735" y="19825"/>
                  </a:cubicBezTo>
                  <a:cubicBezTo>
                    <a:pt x="737" y="19840"/>
                    <a:pt x="781" y="19894"/>
                    <a:pt x="834" y="19936"/>
                  </a:cubicBezTo>
                  <a:cubicBezTo>
                    <a:pt x="887" y="19979"/>
                    <a:pt x="912" y="20006"/>
                    <a:pt x="893" y="20006"/>
                  </a:cubicBezTo>
                  <a:cubicBezTo>
                    <a:pt x="862" y="20006"/>
                    <a:pt x="1248" y="20297"/>
                    <a:pt x="1448" y="20422"/>
                  </a:cubicBezTo>
                  <a:cubicBezTo>
                    <a:pt x="2018" y="20776"/>
                    <a:pt x="2203" y="20885"/>
                    <a:pt x="2300" y="20948"/>
                  </a:cubicBezTo>
                  <a:cubicBezTo>
                    <a:pt x="2419" y="21026"/>
                    <a:pt x="2994" y="21245"/>
                    <a:pt x="2994" y="21212"/>
                  </a:cubicBezTo>
                  <a:cubicBezTo>
                    <a:pt x="2994" y="21201"/>
                    <a:pt x="3033" y="21212"/>
                    <a:pt x="3073" y="21240"/>
                  </a:cubicBezTo>
                  <a:cubicBezTo>
                    <a:pt x="3113" y="21267"/>
                    <a:pt x="3151" y="21290"/>
                    <a:pt x="3172" y="21281"/>
                  </a:cubicBezTo>
                  <a:cubicBezTo>
                    <a:pt x="3193" y="21272"/>
                    <a:pt x="3223" y="21279"/>
                    <a:pt x="3231" y="21295"/>
                  </a:cubicBezTo>
                  <a:cubicBezTo>
                    <a:pt x="3240" y="21311"/>
                    <a:pt x="3273" y="21317"/>
                    <a:pt x="3311" y="21323"/>
                  </a:cubicBezTo>
                  <a:cubicBezTo>
                    <a:pt x="3348" y="21328"/>
                    <a:pt x="3396" y="21351"/>
                    <a:pt x="3410" y="21364"/>
                  </a:cubicBezTo>
                  <a:cubicBezTo>
                    <a:pt x="3424" y="21377"/>
                    <a:pt x="3481" y="21388"/>
                    <a:pt x="3548" y="21392"/>
                  </a:cubicBezTo>
                  <a:cubicBezTo>
                    <a:pt x="3616" y="21396"/>
                    <a:pt x="3687" y="21406"/>
                    <a:pt x="3687" y="21420"/>
                  </a:cubicBezTo>
                  <a:cubicBezTo>
                    <a:pt x="3687" y="21434"/>
                    <a:pt x="3750" y="21447"/>
                    <a:pt x="3826" y="21447"/>
                  </a:cubicBezTo>
                  <a:cubicBezTo>
                    <a:pt x="3901" y="21447"/>
                    <a:pt x="3945" y="21459"/>
                    <a:pt x="3945" y="21475"/>
                  </a:cubicBezTo>
                  <a:cubicBezTo>
                    <a:pt x="3945" y="21492"/>
                    <a:pt x="4000" y="21518"/>
                    <a:pt x="4044" y="21517"/>
                  </a:cubicBezTo>
                  <a:cubicBezTo>
                    <a:pt x="4147" y="21515"/>
                    <a:pt x="4608" y="21579"/>
                    <a:pt x="4638" y="21600"/>
                  </a:cubicBezTo>
                  <a:lnTo>
                    <a:pt x="10880" y="21600"/>
                  </a:lnTo>
                  <a:cubicBezTo>
                    <a:pt x="16048" y="21592"/>
                    <a:pt x="17163" y="21582"/>
                    <a:pt x="17439" y="21545"/>
                  </a:cubicBezTo>
                  <a:cubicBezTo>
                    <a:pt x="17621" y="21519"/>
                    <a:pt x="17775" y="21489"/>
                    <a:pt x="17775" y="21475"/>
                  </a:cubicBezTo>
                  <a:cubicBezTo>
                    <a:pt x="17775" y="21462"/>
                    <a:pt x="17839" y="21447"/>
                    <a:pt x="17914" y="21447"/>
                  </a:cubicBezTo>
                  <a:cubicBezTo>
                    <a:pt x="17990" y="21447"/>
                    <a:pt x="18053" y="21437"/>
                    <a:pt x="18053" y="21420"/>
                  </a:cubicBezTo>
                  <a:cubicBezTo>
                    <a:pt x="18053" y="21402"/>
                    <a:pt x="18116" y="21392"/>
                    <a:pt x="18192" y="21392"/>
                  </a:cubicBezTo>
                  <a:cubicBezTo>
                    <a:pt x="18267" y="21392"/>
                    <a:pt x="18330" y="21369"/>
                    <a:pt x="18330" y="21350"/>
                  </a:cubicBezTo>
                  <a:cubicBezTo>
                    <a:pt x="18330" y="21332"/>
                    <a:pt x="18347" y="21327"/>
                    <a:pt x="18370" y="21337"/>
                  </a:cubicBezTo>
                  <a:cubicBezTo>
                    <a:pt x="18393" y="21347"/>
                    <a:pt x="18435" y="21331"/>
                    <a:pt x="18469" y="21309"/>
                  </a:cubicBezTo>
                  <a:cubicBezTo>
                    <a:pt x="18503" y="21287"/>
                    <a:pt x="18571" y="21273"/>
                    <a:pt x="18608" y="21267"/>
                  </a:cubicBezTo>
                  <a:cubicBezTo>
                    <a:pt x="18645" y="21261"/>
                    <a:pt x="18688" y="21232"/>
                    <a:pt x="18707" y="21212"/>
                  </a:cubicBezTo>
                  <a:cubicBezTo>
                    <a:pt x="18725" y="21191"/>
                    <a:pt x="18726" y="21196"/>
                    <a:pt x="18727" y="21212"/>
                  </a:cubicBezTo>
                  <a:cubicBezTo>
                    <a:pt x="18727" y="21228"/>
                    <a:pt x="18762" y="21211"/>
                    <a:pt x="18806" y="21184"/>
                  </a:cubicBezTo>
                  <a:cubicBezTo>
                    <a:pt x="18850" y="21157"/>
                    <a:pt x="18978" y="21110"/>
                    <a:pt x="19083" y="21073"/>
                  </a:cubicBezTo>
                  <a:cubicBezTo>
                    <a:pt x="19189" y="21036"/>
                    <a:pt x="19308" y="20981"/>
                    <a:pt x="19341" y="20948"/>
                  </a:cubicBezTo>
                  <a:cubicBezTo>
                    <a:pt x="19374" y="20916"/>
                    <a:pt x="19442" y="20873"/>
                    <a:pt x="19499" y="20851"/>
                  </a:cubicBezTo>
                  <a:cubicBezTo>
                    <a:pt x="19613" y="20809"/>
                    <a:pt x="20291" y="20335"/>
                    <a:pt x="20292" y="20297"/>
                  </a:cubicBezTo>
                  <a:cubicBezTo>
                    <a:pt x="20292" y="20284"/>
                    <a:pt x="20340" y="20234"/>
                    <a:pt x="20411" y="20186"/>
                  </a:cubicBezTo>
                  <a:cubicBezTo>
                    <a:pt x="20532" y="20102"/>
                    <a:pt x="20910" y="19721"/>
                    <a:pt x="20906" y="19687"/>
                  </a:cubicBezTo>
                  <a:cubicBezTo>
                    <a:pt x="20905" y="19678"/>
                    <a:pt x="20932" y="19655"/>
                    <a:pt x="20966" y="19631"/>
                  </a:cubicBezTo>
                  <a:cubicBezTo>
                    <a:pt x="20999" y="19608"/>
                    <a:pt x="21018" y="19577"/>
                    <a:pt x="21005" y="19562"/>
                  </a:cubicBezTo>
                  <a:cubicBezTo>
                    <a:pt x="20992" y="19547"/>
                    <a:pt x="21002" y="19526"/>
                    <a:pt x="21025" y="19520"/>
                  </a:cubicBezTo>
                  <a:cubicBezTo>
                    <a:pt x="21048" y="19515"/>
                    <a:pt x="21076" y="19491"/>
                    <a:pt x="21085" y="19465"/>
                  </a:cubicBezTo>
                  <a:cubicBezTo>
                    <a:pt x="21093" y="19439"/>
                    <a:pt x="21112" y="19406"/>
                    <a:pt x="21144" y="19382"/>
                  </a:cubicBezTo>
                  <a:cubicBezTo>
                    <a:pt x="21176" y="19358"/>
                    <a:pt x="21198" y="19315"/>
                    <a:pt x="21184" y="19299"/>
                  </a:cubicBezTo>
                  <a:cubicBezTo>
                    <a:pt x="21169" y="19282"/>
                    <a:pt x="21177" y="19271"/>
                    <a:pt x="21203" y="19271"/>
                  </a:cubicBezTo>
                  <a:cubicBezTo>
                    <a:pt x="21230" y="19271"/>
                    <a:pt x="21243" y="19251"/>
                    <a:pt x="21243" y="19215"/>
                  </a:cubicBezTo>
                  <a:cubicBezTo>
                    <a:pt x="21243" y="19180"/>
                    <a:pt x="21261" y="19146"/>
                    <a:pt x="21283" y="19146"/>
                  </a:cubicBezTo>
                  <a:cubicBezTo>
                    <a:pt x="21304" y="19146"/>
                    <a:pt x="21356" y="19077"/>
                    <a:pt x="21382" y="18994"/>
                  </a:cubicBezTo>
                  <a:cubicBezTo>
                    <a:pt x="21408" y="18910"/>
                    <a:pt x="21460" y="18764"/>
                    <a:pt x="21501" y="18661"/>
                  </a:cubicBezTo>
                  <a:cubicBezTo>
                    <a:pt x="21567" y="18493"/>
                    <a:pt x="21575" y="18165"/>
                    <a:pt x="21560" y="15625"/>
                  </a:cubicBezTo>
                  <a:cubicBezTo>
                    <a:pt x="21550" y="13863"/>
                    <a:pt x="21530" y="12726"/>
                    <a:pt x="21501" y="12616"/>
                  </a:cubicBezTo>
                  <a:cubicBezTo>
                    <a:pt x="21425" y="12335"/>
                    <a:pt x="21320" y="12103"/>
                    <a:pt x="21283" y="12103"/>
                  </a:cubicBezTo>
                  <a:cubicBezTo>
                    <a:pt x="21263" y="12103"/>
                    <a:pt x="21243" y="12059"/>
                    <a:pt x="21243" y="12006"/>
                  </a:cubicBezTo>
                  <a:cubicBezTo>
                    <a:pt x="21243" y="11953"/>
                    <a:pt x="21230" y="11909"/>
                    <a:pt x="21203" y="11909"/>
                  </a:cubicBezTo>
                  <a:cubicBezTo>
                    <a:pt x="21177" y="11909"/>
                    <a:pt x="21169" y="11898"/>
                    <a:pt x="21184" y="11881"/>
                  </a:cubicBezTo>
                  <a:cubicBezTo>
                    <a:pt x="21198" y="11865"/>
                    <a:pt x="21176" y="11836"/>
                    <a:pt x="21144" y="11812"/>
                  </a:cubicBezTo>
                  <a:cubicBezTo>
                    <a:pt x="21112" y="11788"/>
                    <a:pt x="21093" y="11741"/>
                    <a:pt x="21085" y="11715"/>
                  </a:cubicBezTo>
                  <a:cubicBezTo>
                    <a:pt x="21076" y="11689"/>
                    <a:pt x="21048" y="11666"/>
                    <a:pt x="21025" y="11660"/>
                  </a:cubicBezTo>
                  <a:cubicBezTo>
                    <a:pt x="21002" y="11654"/>
                    <a:pt x="20992" y="11633"/>
                    <a:pt x="21005" y="11618"/>
                  </a:cubicBezTo>
                  <a:cubicBezTo>
                    <a:pt x="21018" y="11603"/>
                    <a:pt x="20985" y="11576"/>
                    <a:pt x="20946" y="11549"/>
                  </a:cubicBezTo>
                  <a:cubicBezTo>
                    <a:pt x="20907" y="11521"/>
                    <a:pt x="20880" y="11498"/>
                    <a:pt x="20886" y="11493"/>
                  </a:cubicBezTo>
                  <a:cubicBezTo>
                    <a:pt x="20914" y="11470"/>
                    <a:pt x="20469" y="11023"/>
                    <a:pt x="20332" y="10939"/>
                  </a:cubicBezTo>
                  <a:cubicBezTo>
                    <a:pt x="20246" y="10886"/>
                    <a:pt x="20136" y="10802"/>
                    <a:pt x="20094" y="10758"/>
                  </a:cubicBezTo>
                  <a:cubicBezTo>
                    <a:pt x="19971" y="10630"/>
                    <a:pt x="19751" y="10467"/>
                    <a:pt x="19697" y="10467"/>
                  </a:cubicBezTo>
                  <a:cubicBezTo>
                    <a:pt x="19670" y="10467"/>
                    <a:pt x="19573" y="10422"/>
                    <a:pt x="19480" y="10356"/>
                  </a:cubicBezTo>
                  <a:cubicBezTo>
                    <a:pt x="19386" y="10291"/>
                    <a:pt x="19248" y="10203"/>
                    <a:pt x="19162" y="10162"/>
                  </a:cubicBezTo>
                  <a:cubicBezTo>
                    <a:pt x="18962" y="10067"/>
                    <a:pt x="18469" y="9888"/>
                    <a:pt x="18469" y="9913"/>
                  </a:cubicBezTo>
                  <a:cubicBezTo>
                    <a:pt x="18469" y="9923"/>
                    <a:pt x="18429" y="9913"/>
                    <a:pt x="18390" y="9885"/>
                  </a:cubicBezTo>
                  <a:cubicBezTo>
                    <a:pt x="18350" y="9857"/>
                    <a:pt x="18294" y="9833"/>
                    <a:pt x="18271" y="9843"/>
                  </a:cubicBezTo>
                  <a:cubicBezTo>
                    <a:pt x="18248" y="9853"/>
                    <a:pt x="18231" y="9848"/>
                    <a:pt x="18231" y="9830"/>
                  </a:cubicBezTo>
                  <a:cubicBezTo>
                    <a:pt x="18231" y="9811"/>
                    <a:pt x="18209" y="9802"/>
                    <a:pt x="18172" y="9802"/>
                  </a:cubicBezTo>
                  <a:cubicBezTo>
                    <a:pt x="18134" y="9802"/>
                    <a:pt x="18054" y="9770"/>
                    <a:pt x="17993" y="9733"/>
                  </a:cubicBezTo>
                  <a:cubicBezTo>
                    <a:pt x="17933" y="9695"/>
                    <a:pt x="17870" y="9661"/>
                    <a:pt x="17855" y="9663"/>
                  </a:cubicBezTo>
                  <a:cubicBezTo>
                    <a:pt x="17839" y="9665"/>
                    <a:pt x="17758" y="9637"/>
                    <a:pt x="17696" y="9594"/>
                  </a:cubicBezTo>
                  <a:cubicBezTo>
                    <a:pt x="17635" y="9551"/>
                    <a:pt x="17536" y="9487"/>
                    <a:pt x="17458" y="9455"/>
                  </a:cubicBezTo>
                  <a:cubicBezTo>
                    <a:pt x="17352" y="9411"/>
                    <a:pt x="17310" y="9378"/>
                    <a:pt x="17320" y="9317"/>
                  </a:cubicBezTo>
                  <a:cubicBezTo>
                    <a:pt x="17327" y="9272"/>
                    <a:pt x="17367" y="9215"/>
                    <a:pt x="17399" y="9192"/>
                  </a:cubicBezTo>
                  <a:cubicBezTo>
                    <a:pt x="17431" y="9168"/>
                    <a:pt x="17433" y="9139"/>
                    <a:pt x="17419" y="9123"/>
                  </a:cubicBezTo>
                  <a:cubicBezTo>
                    <a:pt x="17404" y="9106"/>
                    <a:pt x="17432" y="9095"/>
                    <a:pt x="17458" y="9095"/>
                  </a:cubicBezTo>
                  <a:cubicBezTo>
                    <a:pt x="17485" y="9095"/>
                    <a:pt x="17498" y="9049"/>
                    <a:pt x="17498" y="8998"/>
                  </a:cubicBezTo>
                  <a:cubicBezTo>
                    <a:pt x="17498" y="8946"/>
                    <a:pt x="17526" y="8894"/>
                    <a:pt x="17557" y="8887"/>
                  </a:cubicBezTo>
                  <a:cubicBezTo>
                    <a:pt x="17601" y="8877"/>
                    <a:pt x="17617" y="8731"/>
                    <a:pt x="17617" y="8277"/>
                  </a:cubicBezTo>
                  <a:cubicBezTo>
                    <a:pt x="17617" y="7823"/>
                    <a:pt x="17601" y="7677"/>
                    <a:pt x="17557" y="7667"/>
                  </a:cubicBezTo>
                  <a:cubicBezTo>
                    <a:pt x="17526" y="7659"/>
                    <a:pt x="17498" y="7617"/>
                    <a:pt x="17498" y="7584"/>
                  </a:cubicBezTo>
                  <a:cubicBezTo>
                    <a:pt x="17498" y="7550"/>
                    <a:pt x="17485" y="7528"/>
                    <a:pt x="17458" y="7528"/>
                  </a:cubicBezTo>
                  <a:cubicBezTo>
                    <a:pt x="17432" y="7528"/>
                    <a:pt x="17404" y="7517"/>
                    <a:pt x="17419" y="7500"/>
                  </a:cubicBezTo>
                  <a:cubicBezTo>
                    <a:pt x="17433" y="7484"/>
                    <a:pt x="17417" y="7444"/>
                    <a:pt x="17379" y="7417"/>
                  </a:cubicBezTo>
                  <a:cubicBezTo>
                    <a:pt x="17341" y="7391"/>
                    <a:pt x="17320" y="7362"/>
                    <a:pt x="17320" y="7348"/>
                  </a:cubicBezTo>
                  <a:cubicBezTo>
                    <a:pt x="17320" y="7333"/>
                    <a:pt x="17258" y="7267"/>
                    <a:pt x="17181" y="7209"/>
                  </a:cubicBezTo>
                  <a:cubicBezTo>
                    <a:pt x="17104" y="7152"/>
                    <a:pt x="17044" y="7112"/>
                    <a:pt x="17062" y="7112"/>
                  </a:cubicBezTo>
                  <a:cubicBezTo>
                    <a:pt x="17081" y="7112"/>
                    <a:pt x="17035" y="7068"/>
                    <a:pt x="16963" y="7015"/>
                  </a:cubicBezTo>
                  <a:cubicBezTo>
                    <a:pt x="16891" y="6962"/>
                    <a:pt x="16818" y="6918"/>
                    <a:pt x="16785" y="6918"/>
                  </a:cubicBezTo>
                  <a:cubicBezTo>
                    <a:pt x="16752" y="6918"/>
                    <a:pt x="16725" y="6908"/>
                    <a:pt x="16725" y="6890"/>
                  </a:cubicBezTo>
                  <a:cubicBezTo>
                    <a:pt x="16725" y="6873"/>
                    <a:pt x="16691" y="6849"/>
                    <a:pt x="16666" y="6849"/>
                  </a:cubicBezTo>
                  <a:cubicBezTo>
                    <a:pt x="16641" y="6849"/>
                    <a:pt x="16562" y="6801"/>
                    <a:pt x="16468" y="6738"/>
                  </a:cubicBezTo>
                  <a:cubicBezTo>
                    <a:pt x="16373" y="6675"/>
                    <a:pt x="16212" y="6594"/>
                    <a:pt x="16111" y="6558"/>
                  </a:cubicBezTo>
                  <a:cubicBezTo>
                    <a:pt x="16010" y="6522"/>
                    <a:pt x="15906" y="6486"/>
                    <a:pt x="15893" y="6475"/>
                  </a:cubicBezTo>
                  <a:cubicBezTo>
                    <a:pt x="15880" y="6463"/>
                    <a:pt x="15790" y="6418"/>
                    <a:pt x="15695" y="6377"/>
                  </a:cubicBezTo>
                  <a:cubicBezTo>
                    <a:pt x="15562" y="6321"/>
                    <a:pt x="15475" y="6300"/>
                    <a:pt x="15299" y="6308"/>
                  </a:cubicBezTo>
                  <a:cubicBezTo>
                    <a:pt x="15060" y="6320"/>
                    <a:pt x="15027" y="6304"/>
                    <a:pt x="15140" y="6239"/>
                  </a:cubicBezTo>
                  <a:cubicBezTo>
                    <a:pt x="15178" y="6217"/>
                    <a:pt x="15192" y="6197"/>
                    <a:pt x="15180" y="6183"/>
                  </a:cubicBezTo>
                  <a:cubicBezTo>
                    <a:pt x="15167" y="6169"/>
                    <a:pt x="15176" y="6148"/>
                    <a:pt x="15200" y="6142"/>
                  </a:cubicBezTo>
                  <a:cubicBezTo>
                    <a:pt x="15223" y="6136"/>
                    <a:pt x="15251" y="6112"/>
                    <a:pt x="15259" y="6086"/>
                  </a:cubicBezTo>
                  <a:cubicBezTo>
                    <a:pt x="15267" y="6060"/>
                    <a:pt x="15307" y="6013"/>
                    <a:pt x="15338" y="5989"/>
                  </a:cubicBezTo>
                  <a:cubicBezTo>
                    <a:pt x="15370" y="5965"/>
                    <a:pt x="15391" y="5935"/>
                    <a:pt x="15378" y="5920"/>
                  </a:cubicBezTo>
                  <a:cubicBezTo>
                    <a:pt x="15365" y="5905"/>
                    <a:pt x="15374" y="5898"/>
                    <a:pt x="15398" y="5892"/>
                  </a:cubicBezTo>
                  <a:cubicBezTo>
                    <a:pt x="15421" y="5886"/>
                    <a:pt x="15449" y="5849"/>
                    <a:pt x="15457" y="5823"/>
                  </a:cubicBezTo>
                  <a:cubicBezTo>
                    <a:pt x="15465" y="5797"/>
                    <a:pt x="15485" y="5764"/>
                    <a:pt x="15517" y="5740"/>
                  </a:cubicBezTo>
                  <a:cubicBezTo>
                    <a:pt x="15548" y="5716"/>
                    <a:pt x="15569" y="5685"/>
                    <a:pt x="15556" y="5670"/>
                  </a:cubicBezTo>
                  <a:cubicBezTo>
                    <a:pt x="15543" y="5656"/>
                    <a:pt x="15550" y="5635"/>
                    <a:pt x="15576" y="5629"/>
                  </a:cubicBezTo>
                  <a:cubicBezTo>
                    <a:pt x="15697" y="5601"/>
                    <a:pt x="15811" y="4711"/>
                    <a:pt x="15715" y="4547"/>
                  </a:cubicBezTo>
                  <a:cubicBezTo>
                    <a:pt x="15684" y="4495"/>
                    <a:pt x="15638" y="4455"/>
                    <a:pt x="15616" y="4464"/>
                  </a:cubicBezTo>
                  <a:cubicBezTo>
                    <a:pt x="15593" y="4474"/>
                    <a:pt x="15576" y="4469"/>
                    <a:pt x="15576" y="4450"/>
                  </a:cubicBezTo>
                  <a:cubicBezTo>
                    <a:pt x="15576" y="4431"/>
                    <a:pt x="15465" y="4423"/>
                    <a:pt x="15318" y="4423"/>
                  </a:cubicBezTo>
                  <a:cubicBezTo>
                    <a:pt x="14998" y="4423"/>
                    <a:pt x="15002" y="4364"/>
                    <a:pt x="15318" y="4339"/>
                  </a:cubicBezTo>
                  <a:cubicBezTo>
                    <a:pt x="15451" y="4329"/>
                    <a:pt x="15641" y="4317"/>
                    <a:pt x="15754" y="4298"/>
                  </a:cubicBezTo>
                  <a:cubicBezTo>
                    <a:pt x="15868" y="4279"/>
                    <a:pt x="16169" y="4247"/>
                    <a:pt x="16408" y="4229"/>
                  </a:cubicBezTo>
                  <a:cubicBezTo>
                    <a:pt x="16647" y="4210"/>
                    <a:pt x="16836" y="4175"/>
                    <a:pt x="16844" y="4159"/>
                  </a:cubicBezTo>
                  <a:cubicBezTo>
                    <a:pt x="16853" y="4143"/>
                    <a:pt x="16951" y="4132"/>
                    <a:pt x="17062" y="4132"/>
                  </a:cubicBezTo>
                  <a:cubicBezTo>
                    <a:pt x="17173" y="4132"/>
                    <a:pt x="17260" y="4118"/>
                    <a:pt x="17260" y="4104"/>
                  </a:cubicBezTo>
                  <a:cubicBezTo>
                    <a:pt x="17260" y="4090"/>
                    <a:pt x="17330" y="4080"/>
                    <a:pt x="17399" y="4076"/>
                  </a:cubicBezTo>
                  <a:cubicBezTo>
                    <a:pt x="17468" y="4072"/>
                    <a:pt x="17529" y="4052"/>
                    <a:pt x="17538" y="4034"/>
                  </a:cubicBezTo>
                  <a:cubicBezTo>
                    <a:pt x="17546" y="4017"/>
                    <a:pt x="17630" y="4007"/>
                    <a:pt x="17716" y="4007"/>
                  </a:cubicBezTo>
                  <a:cubicBezTo>
                    <a:pt x="17802" y="4007"/>
                    <a:pt x="17875" y="3983"/>
                    <a:pt x="17875" y="3965"/>
                  </a:cubicBezTo>
                  <a:cubicBezTo>
                    <a:pt x="17875" y="3948"/>
                    <a:pt x="17903" y="3937"/>
                    <a:pt x="17954" y="3937"/>
                  </a:cubicBezTo>
                  <a:cubicBezTo>
                    <a:pt x="18004" y="3937"/>
                    <a:pt x="18053" y="3927"/>
                    <a:pt x="18053" y="3910"/>
                  </a:cubicBezTo>
                  <a:cubicBezTo>
                    <a:pt x="18053" y="3892"/>
                    <a:pt x="18116" y="3868"/>
                    <a:pt x="18192" y="3868"/>
                  </a:cubicBezTo>
                  <a:cubicBezTo>
                    <a:pt x="18267" y="3868"/>
                    <a:pt x="18330" y="3858"/>
                    <a:pt x="18330" y="3840"/>
                  </a:cubicBezTo>
                  <a:cubicBezTo>
                    <a:pt x="18330" y="3823"/>
                    <a:pt x="18331" y="3809"/>
                    <a:pt x="18350" y="3813"/>
                  </a:cubicBezTo>
                  <a:cubicBezTo>
                    <a:pt x="18408" y="3824"/>
                    <a:pt x="18758" y="3658"/>
                    <a:pt x="18925" y="3535"/>
                  </a:cubicBezTo>
                  <a:cubicBezTo>
                    <a:pt x="19011" y="3472"/>
                    <a:pt x="19048" y="3425"/>
                    <a:pt x="19024" y="3424"/>
                  </a:cubicBezTo>
                  <a:cubicBezTo>
                    <a:pt x="19000" y="3424"/>
                    <a:pt x="19014" y="3410"/>
                    <a:pt x="19044" y="3397"/>
                  </a:cubicBezTo>
                  <a:cubicBezTo>
                    <a:pt x="19073" y="3384"/>
                    <a:pt x="19095" y="3353"/>
                    <a:pt x="19103" y="3327"/>
                  </a:cubicBezTo>
                  <a:cubicBezTo>
                    <a:pt x="19111" y="3302"/>
                    <a:pt x="19151" y="3268"/>
                    <a:pt x="19182" y="3244"/>
                  </a:cubicBezTo>
                  <a:cubicBezTo>
                    <a:pt x="19214" y="3220"/>
                    <a:pt x="19236" y="3177"/>
                    <a:pt x="19222" y="3161"/>
                  </a:cubicBezTo>
                  <a:cubicBezTo>
                    <a:pt x="19208" y="3145"/>
                    <a:pt x="19215" y="3133"/>
                    <a:pt x="19242" y="3133"/>
                  </a:cubicBezTo>
                  <a:cubicBezTo>
                    <a:pt x="19268" y="3133"/>
                    <a:pt x="19281" y="3113"/>
                    <a:pt x="19281" y="3078"/>
                  </a:cubicBezTo>
                  <a:cubicBezTo>
                    <a:pt x="19281" y="3043"/>
                    <a:pt x="19262" y="3009"/>
                    <a:pt x="19242" y="3009"/>
                  </a:cubicBezTo>
                  <a:cubicBezTo>
                    <a:pt x="19222" y="3009"/>
                    <a:pt x="19206" y="2977"/>
                    <a:pt x="19202" y="2939"/>
                  </a:cubicBezTo>
                  <a:cubicBezTo>
                    <a:pt x="19198" y="2901"/>
                    <a:pt x="19175" y="2857"/>
                    <a:pt x="19143" y="2842"/>
                  </a:cubicBezTo>
                  <a:cubicBezTo>
                    <a:pt x="19110" y="2828"/>
                    <a:pt x="19099" y="2815"/>
                    <a:pt x="19123" y="2814"/>
                  </a:cubicBezTo>
                  <a:cubicBezTo>
                    <a:pt x="19198" y="2814"/>
                    <a:pt x="18861" y="2600"/>
                    <a:pt x="18608" y="2482"/>
                  </a:cubicBezTo>
                  <a:cubicBezTo>
                    <a:pt x="18380" y="2375"/>
                    <a:pt x="17638" y="2157"/>
                    <a:pt x="17359" y="2121"/>
                  </a:cubicBezTo>
                  <a:cubicBezTo>
                    <a:pt x="17290" y="2112"/>
                    <a:pt x="17215" y="2095"/>
                    <a:pt x="17201" y="2080"/>
                  </a:cubicBezTo>
                  <a:cubicBezTo>
                    <a:pt x="17187" y="2064"/>
                    <a:pt x="17111" y="2052"/>
                    <a:pt x="17022" y="2052"/>
                  </a:cubicBezTo>
                  <a:cubicBezTo>
                    <a:pt x="16934" y="2052"/>
                    <a:pt x="16809" y="2041"/>
                    <a:pt x="16765" y="2024"/>
                  </a:cubicBezTo>
                  <a:cubicBezTo>
                    <a:pt x="16721" y="2008"/>
                    <a:pt x="16571" y="1987"/>
                    <a:pt x="16428" y="1983"/>
                  </a:cubicBezTo>
                  <a:cubicBezTo>
                    <a:pt x="16285" y="1979"/>
                    <a:pt x="16170" y="1956"/>
                    <a:pt x="16170" y="1941"/>
                  </a:cubicBezTo>
                  <a:cubicBezTo>
                    <a:pt x="16170" y="1926"/>
                    <a:pt x="16077" y="1927"/>
                    <a:pt x="15952" y="1927"/>
                  </a:cubicBezTo>
                  <a:cubicBezTo>
                    <a:pt x="15828" y="1927"/>
                    <a:pt x="15710" y="1903"/>
                    <a:pt x="15695" y="1886"/>
                  </a:cubicBezTo>
                  <a:cubicBezTo>
                    <a:pt x="15660" y="1847"/>
                    <a:pt x="14942" y="1847"/>
                    <a:pt x="14942" y="1886"/>
                  </a:cubicBezTo>
                  <a:cubicBezTo>
                    <a:pt x="14942" y="1901"/>
                    <a:pt x="14899" y="1915"/>
                    <a:pt x="14843" y="1913"/>
                  </a:cubicBezTo>
                  <a:cubicBezTo>
                    <a:pt x="14735" y="1909"/>
                    <a:pt x="14698" y="1866"/>
                    <a:pt x="14605" y="1470"/>
                  </a:cubicBezTo>
                  <a:cubicBezTo>
                    <a:pt x="14522" y="1114"/>
                    <a:pt x="14421" y="695"/>
                    <a:pt x="14367" y="541"/>
                  </a:cubicBezTo>
                  <a:cubicBezTo>
                    <a:pt x="14315" y="392"/>
                    <a:pt x="13927" y="119"/>
                    <a:pt x="13674" y="56"/>
                  </a:cubicBezTo>
                  <a:cubicBezTo>
                    <a:pt x="13551" y="25"/>
                    <a:pt x="13395" y="0"/>
                    <a:pt x="13337" y="0"/>
                  </a:cubicBezTo>
                  <a:cubicBezTo>
                    <a:pt x="13238" y="0"/>
                    <a:pt x="12544" y="153"/>
                    <a:pt x="12445" y="194"/>
                  </a:cubicBezTo>
                  <a:cubicBezTo>
                    <a:pt x="12420" y="205"/>
                    <a:pt x="12350" y="216"/>
                    <a:pt x="12287" y="222"/>
                  </a:cubicBezTo>
                  <a:cubicBezTo>
                    <a:pt x="12224" y="228"/>
                    <a:pt x="12156" y="247"/>
                    <a:pt x="12148" y="264"/>
                  </a:cubicBezTo>
                  <a:cubicBezTo>
                    <a:pt x="12140" y="280"/>
                    <a:pt x="12129" y="286"/>
                    <a:pt x="12108" y="277"/>
                  </a:cubicBezTo>
                  <a:cubicBezTo>
                    <a:pt x="12087" y="268"/>
                    <a:pt x="12043" y="269"/>
                    <a:pt x="12009" y="291"/>
                  </a:cubicBezTo>
                  <a:cubicBezTo>
                    <a:pt x="11976" y="313"/>
                    <a:pt x="11901" y="341"/>
                    <a:pt x="11851" y="347"/>
                  </a:cubicBezTo>
                  <a:cubicBezTo>
                    <a:pt x="11800" y="353"/>
                    <a:pt x="11740" y="372"/>
                    <a:pt x="11732" y="388"/>
                  </a:cubicBezTo>
                  <a:cubicBezTo>
                    <a:pt x="11724" y="404"/>
                    <a:pt x="11681" y="416"/>
                    <a:pt x="11633" y="416"/>
                  </a:cubicBezTo>
                  <a:cubicBezTo>
                    <a:pt x="11585" y="416"/>
                    <a:pt x="11554" y="426"/>
                    <a:pt x="11554" y="444"/>
                  </a:cubicBezTo>
                  <a:cubicBezTo>
                    <a:pt x="11554" y="461"/>
                    <a:pt x="11490" y="485"/>
                    <a:pt x="11415" y="485"/>
                  </a:cubicBezTo>
                  <a:cubicBezTo>
                    <a:pt x="11339" y="485"/>
                    <a:pt x="11276" y="485"/>
                    <a:pt x="11276" y="499"/>
                  </a:cubicBezTo>
                  <a:cubicBezTo>
                    <a:pt x="11276" y="513"/>
                    <a:pt x="11222" y="537"/>
                    <a:pt x="11157" y="541"/>
                  </a:cubicBezTo>
                  <a:cubicBezTo>
                    <a:pt x="11093" y="544"/>
                    <a:pt x="11008" y="564"/>
                    <a:pt x="10959" y="582"/>
                  </a:cubicBezTo>
                  <a:cubicBezTo>
                    <a:pt x="10859" y="620"/>
                    <a:pt x="10543" y="608"/>
                    <a:pt x="10543" y="569"/>
                  </a:cubicBezTo>
                  <a:cubicBezTo>
                    <a:pt x="10543" y="554"/>
                    <a:pt x="10494" y="541"/>
                    <a:pt x="10444" y="541"/>
                  </a:cubicBezTo>
                  <a:cubicBezTo>
                    <a:pt x="10394" y="541"/>
                    <a:pt x="10365" y="531"/>
                    <a:pt x="10365" y="513"/>
                  </a:cubicBezTo>
                  <a:cubicBezTo>
                    <a:pt x="10365" y="495"/>
                    <a:pt x="10299" y="485"/>
                    <a:pt x="10226" y="485"/>
                  </a:cubicBezTo>
                  <a:cubicBezTo>
                    <a:pt x="10153" y="485"/>
                    <a:pt x="10096" y="474"/>
                    <a:pt x="10087" y="458"/>
                  </a:cubicBezTo>
                  <a:cubicBezTo>
                    <a:pt x="10079" y="442"/>
                    <a:pt x="10019" y="422"/>
                    <a:pt x="9968" y="416"/>
                  </a:cubicBezTo>
                  <a:cubicBezTo>
                    <a:pt x="9918" y="410"/>
                    <a:pt x="9862" y="386"/>
                    <a:pt x="9850" y="374"/>
                  </a:cubicBezTo>
                  <a:cubicBezTo>
                    <a:pt x="9837" y="363"/>
                    <a:pt x="9807" y="352"/>
                    <a:pt x="9770" y="347"/>
                  </a:cubicBezTo>
                  <a:cubicBezTo>
                    <a:pt x="9733" y="341"/>
                    <a:pt x="9666" y="313"/>
                    <a:pt x="9632" y="291"/>
                  </a:cubicBezTo>
                  <a:cubicBezTo>
                    <a:pt x="9597" y="269"/>
                    <a:pt x="9556" y="267"/>
                    <a:pt x="9533" y="277"/>
                  </a:cubicBezTo>
                  <a:cubicBezTo>
                    <a:pt x="9509" y="287"/>
                    <a:pt x="9493" y="282"/>
                    <a:pt x="9493" y="264"/>
                  </a:cubicBezTo>
                  <a:cubicBezTo>
                    <a:pt x="9493" y="245"/>
                    <a:pt x="9425" y="222"/>
                    <a:pt x="9354" y="222"/>
                  </a:cubicBezTo>
                  <a:cubicBezTo>
                    <a:pt x="9284" y="222"/>
                    <a:pt x="9220" y="210"/>
                    <a:pt x="9196" y="194"/>
                  </a:cubicBezTo>
                  <a:cubicBezTo>
                    <a:pt x="9115" y="142"/>
                    <a:pt x="8403" y="0"/>
                    <a:pt x="8225" y="0"/>
                  </a:cubicBezTo>
                  <a:close/>
                  <a:moveTo>
                    <a:pt x="6937" y="6641"/>
                  </a:moveTo>
                  <a:cubicBezTo>
                    <a:pt x="6967" y="6648"/>
                    <a:pt x="7006" y="6662"/>
                    <a:pt x="7016" y="6682"/>
                  </a:cubicBezTo>
                  <a:cubicBezTo>
                    <a:pt x="7043" y="6740"/>
                    <a:pt x="6949" y="6727"/>
                    <a:pt x="6917" y="6669"/>
                  </a:cubicBezTo>
                  <a:cubicBezTo>
                    <a:pt x="6900" y="6637"/>
                    <a:pt x="6903" y="6633"/>
                    <a:pt x="6937" y="6641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397" name="Scammer"/>
            <p:cNvSpPr txBox="1"/>
            <p:nvPr/>
          </p:nvSpPr>
          <p:spPr>
            <a:xfrm>
              <a:off x="0" y="648847"/>
              <a:ext cx="503733" cy="152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900">
                  <a:solidFill>
                    <a:srgbClr val="535353"/>
                  </a:solidFill>
                  <a:latin typeface="Avenir Heavy"/>
                  <a:ea typeface="Avenir Heavy"/>
                  <a:cs typeface="Avenir Heavy"/>
                  <a:sym typeface="Avenir Heavy"/>
                </a:defRPr>
              </a:lvl1pPr>
            </a:lstStyle>
            <a:p>
              <a:r>
                <a:t>Scammer</a:t>
              </a:r>
            </a:p>
          </p:txBody>
        </p:sp>
      </p:grpSp>
      <p:grpSp>
        <p:nvGrpSpPr>
          <p:cNvPr id="401" name="Group"/>
          <p:cNvGrpSpPr/>
          <p:nvPr/>
        </p:nvGrpSpPr>
        <p:grpSpPr>
          <a:xfrm>
            <a:off x="8186711" y="2427023"/>
            <a:ext cx="1348122" cy="1929535"/>
            <a:chOff x="0" y="-127"/>
            <a:chExt cx="1348120" cy="1929533"/>
          </a:xfrm>
        </p:grpSpPr>
        <p:pic>
          <p:nvPicPr>
            <p:cNvPr id="399" name="alice.jpeg" descr="alice.jpeg"/>
            <p:cNvPicPr>
              <a:picLocks noChangeAspect="1"/>
            </p:cNvPicPr>
            <p:nvPr/>
          </p:nvPicPr>
          <p:blipFill>
            <a:blip r:embed="rId13"/>
            <a:srcRect l="23700" t="10135" r="22421" b="13994"/>
            <a:stretch>
              <a:fillRect/>
            </a:stretch>
          </p:blipFill>
          <p:spPr>
            <a:xfrm>
              <a:off x="0" y="-128"/>
              <a:ext cx="431717" cy="607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8" h="21552" extrusionOk="0">
                  <a:moveTo>
                    <a:pt x="12299" y="33"/>
                  </a:moveTo>
                  <a:cubicBezTo>
                    <a:pt x="11686" y="-33"/>
                    <a:pt x="10438" y="7"/>
                    <a:pt x="9819" y="103"/>
                  </a:cubicBezTo>
                  <a:cubicBezTo>
                    <a:pt x="9720" y="119"/>
                    <a:pt x="9556" y="131"/>
                    <a:pt x="9462" y="132"/>
                  </a:cubicBezTo>
                  <a:cubicBezTo>
                    <a:pt x="9369" y="132"/>
                    <a:pt x="9284" y="144"/>
                    <a:pt x="9284" y="160"/>
                  </a:cubicBezTo>
                  <a:cubicBezTo>
                    <a:pt x="9284" y="175"/>
                    <a:pt x="9231" y="188"/>
                    <a:pt x="9165" y="188"/>
                  </a:cubicBezTo>
                  <a:cubicBezTo>
                    <a:pt x="9099" y="188"/>
                    <a:pt x="9046" y="204"/>
                    <a:pt x="9046" y="216"/>
                  </a:cubicBezTo>
                  <a:cubicBezTo>
                    <a:pt x="9046" y="228"/>
                    <a:pt x="8989" y="240"/>
                    <a:pt x="8907" y="244"/>
                  </a:cubicBezTo>
                  <a:cubicBezTo>
                    <a:pt x="8825" y="248"/>
                    <a:pt x="8740" y="261"/>
                    <a:pt x="8728" y="272"/>
                  </a:cubicBezTo>
                  <a:cubicBezTo>
                    <a:pt x="8717" y="283"/>
                    <a:pt x="8673" y="295"/>
                    <a:pt x="8629" y="300"/>
                  </a:cubicBezTo>
                  <a:cubicBezTo>
                    <a:pt x="8487" y="317"/>
                    <a:pt x="8212" y="383"/>
                    <a:pt x="8014" y="455"/>
                  </a:cubicBezTo>
                  <a:cubicBezTo>
                    <a:pt x="7908" y="494"/>
                    <a:pt x="7721" y="561"/>
                    <a:pt x="7578" y="610"/>
                  </a:cubicBezTo>
                  <a:cubicBezTo>
                    <a:pt x="7214" y="734"/>
                    <a:pt x="6656" y="959"/>
                    <a:pt x="6447" y="1060"/>
                  </a:cubicBezTo>
                  <a:cubicBezTo>
                    <a:pt x="6350" y="1107"/>
                    <a:pt x="6243" y="1157"/>
                    <a:pt x="6209" y="1173"/>
                  </a:cubicBezTo>
                  <a:cubicBezTo>
                    <a:pt x="6143" y="1203"/>
                    <a:pt x="5954" y="1313"/>
                    <a:pt x="5872" y="1370"/>
                  </a:cubicBezTo>
                  <a:cubicBezTo>
                    <a:pt x="5844" y="1389"/>
                    <a:pt x="5802" y="1404"/>
                    <a:pt x="5792" y="1398"/>
                  </a:cubicBezTo>
                  <a:cubicBezTo>
                    <a:pt x="5783" y="1391"/>
                    <a:pt x="5551" y="1541"/>
                    <a:pt x="5277" y="1736"/>
                  </a:cubicBezTo>
                  <a:cubicBezTo>
                    <a:pt x="5003" y="1930"/>
                    <a:pt x="4803" y="2087"/>
                    <a:pt x="4820" y="2087"/>
                  </a:cubicBezTo>
                  <a:cubicBezTo>
                    <a:pt x="4837" y="2087"/>
                    <a:pt x="4783" y="2137"/>
                    <a:pt x="4701" y="2200"/>
                  </a:cubicBezTo>
                  <a:cubicBezTo>
                    <a:pt x="4620" y="2262"/>
                    <a:pt x="4527" y="2339"/>
                    <a:pt x="4503" y="2369"/>
                  </a:cubicBezTo>
                  <a:cubicBezTo>
                    <a:pt x="4479" y="2398"/>
                    <a:pt x="4439" y="2458"/>
                    <a:pt x="4404" y="2495"/>
                  </a:cubicBezTo>
                  <a:cubicBezTo>
                    <a:pt x="4232" y="2678"/>
                    <a:pt x="3998" y="2983"/>
                    <a:pt x="3948" y="3086"/>
                  </a:cubicBezTo>
                  <a:cubicBezTo>
                    <a:pt x="3917" y="3150"/>
                    <a:pt x="3851" y="3253"/>
                    <a:pt x="3809" y="3311"/>
                  </a:cubicBezTo>
                  <a:cubicBezTo>
                    <a:pt x="3717" y="3438"/>
                    <a:pt x="3578" y="3723"/>
                    <a:pt x="3531" y="3860"/>
                  </a:cubicBezTo>
                  <a:cubicBezTo>
                    <a:pt x="3512" y="3915"/>
                    <a:pt x="3476" y="4015"/>
                    <a:pt x="3452" y="4085"/>
                  </a:cubicBezTo>
                  <a:cubicBezTo>
                    <a:pt x="3427" y="4155"/>
                    <a:pt x="3388" y="4256"/>
                    <a:pt x="3372" y="4310"/>
                  </a:cubicBezTo>
                  <a:lnTo>
                    <a:pt x="3352" y="4409"/>
                  </a:lnTo>
                  <a:lnTo>
                    <a:pt x="3015" y="4423"/>
                  </a:lnTo>
                  <a:cubicBezTo>
                    <a:pt x="2839" y="4432"/>
                    <a:pt x="2645" y="4449"/>
                    <a:pt x="2579" y="4465"/>
                  </a:cubicBezTo>
                  <a:cubicBezTo>
                    <a:pt x="1928" y="4622"/>
                    <a:pt x="1253" y="5053"/>
                    <a:pt x="932" y="5506"/>
                  </a:cubicBezTo>
                  <a:cubicBezTo>
                    <a:pt x="587" y="5995"/>
                    <a:pt x="583" y="6008"/>
                    <a:pt x="555" y="7349"/>
                  </a:cubicBezTo>
                  <a:lnTo>
                    <a:pt x="536" y="8503"/>
                  </a:lnTo>
                  <a:lnTo>
                    <a:pt x="377" y="8728"/>
                  </a:lnTo>
                  <a:cubicBezTo>
                    <a:pt x="203" y="8967"/>
                    <a:pt x="70" y="9179"/>
                    <a:pt x="60" y="9277"/>
                  </a:cubicBezTo>
                  <a:cubicBezTo>
                    <a:pt x="56" y="9307"/>
                    <a:pt x="57" y="9333"/>
                    <a:pt x="40" y="9333"/>
                  </a:cubicBezTo>
                  <a:cubicBezTo>
                    <a:pt x="22" y="9333"/>
                    <a:pt x="0" y="9698"/>
                    <a:pt x="0" y="10135"/>
                  </a:cubicBezTo>
                  <a:cubicBezTo>
                    <a:pt x="0" y="10573"/>
                    <a:pt x="22" y="10923"/>
                    <a:pt x="40" y="10923"/>
                  </a:cubicBezTo>
                  <a:cubicBezTo>
                    <a:pt x="57" y="10923"/>
                    <a:pt x="75" y="10954"/>
                    <a:pt x="79" y="10993"/>
                  </a:cubicBezTo>
                  <a:cubicBezTo>
                    <a:pt x="88" y="11067"/>
                    <a:pt x="273" y="11374"/>
                    <a:pt x="397" y="11500"/>
                  </a:cubicBezTo>
                  <a:cubicBezTo>
                    <a:pt x="435" y="11539"/>
                    <a:pt x="478" y="11614"/>
                    <a:pt x="496" y="11669"/>
                  </a:cubicBezTo>
                  <a:cubicBezTo>
                    <a:pt x="514" y="11723"/>
                    <a:pt x="540" y="13510"/>
                    <a:pt x="555" y="15650"/>
                  </a:cubicBezTo>
                  <a:cubicBezTo>
                    <a:pt x="572" y="17978"/>
                    <a:pt x="611" y="19615"/>
                    <a:pt x="635" y="19716"/>
                  </a:cubicBezTo>
                  <a:cubicBezTo>
                    <a:pt x="697" y="19984"/>
                    <a:pt x="869" y="20330"/>
                    <a:pt x="1051" y="20504"/>
                  </a:cubicBezTo>
                  <a:cubicBezTo>
                    <a:pt x="1108" y="20558"/>
                    <a:pt x="1170" y="20603"/>
                    <a:pt x="1170" y="20617"/>
                  </a:cubicBezTo>
                  <a:cubicBezTo>
                    <a:pt x="1170" y="20657"/>
                    <a:pt x="1790" y="21110"/>
                    <a:pt x="1924" y="21166"/>
                  </a:cubicBezTo>
                  <a:cubicBezTo>
                    <a:pt x="1992" y="21194"/>
                    <a:pt x="2043" y="21204"/>
                    <a:pt x="2043" y="21194"/>
                  </a:cubicBezTo>
                  <a:cubicBezTo>
                    <a:pt x="2043" y="21184"/>
                    <a:pt x="2068" y="21197"/>
                    <a:pt x="2103" y="21222"/>
                  </a:cubicBezTo>
                  <a:cubicBezTo>
                    <a:pt x="2138" y="21247"/>
                    <a:pt x="2182" y="21259"/>
                    <a:pt x="2202" y="21250"/>
                  </a:cubicBezTo>
                  <a:cubicBezTo>
                    <a:pt x="2222" y="21241"/>
                    <a:pt x="2242" y="21248"/>
                    <a:pt x="2242" y="21264"/>
                  </a:cubicBezTo>
                  <a:cubicBezTo>
                    <a:pt x="2242" y="21281"/>
                    <a:pt x="2277" y="21292"/>
                    <a:pt x="2321" y="21292"/>
                  </a:cubicBezTo>
                  <a:cubicBezTo>
                    <a:pt x="2365" y="21292"/>
                    <a:pt x="2400" y="21305"/>
                    <a:pt x="2400" y="21320"/>
                  </a:cubicBezTo>
                  <a:cubicBezTo>
                    <a:pt x="2400" y="21336"/>
                    <a:pt x="2437" y="21349"/>
                    <a:pt x="2480" y="21349"/>
                  </a:cubicBezTo>
                  <a:cubicBezTo>
                    <a:pt x="2522" y="21349"/>
                    <a:pt x="2568" y="21364"/>
                    <a:pt x="2579" y="21377"/>
                  </a:cubicBezTo>
                  <a:cubicBezTo>
                    <a:pt x="2590" y="21390"/>
                    <a:pt x="2709" y="21422"/>
                    <a:pt x="2837" y="21447"/>
                  </a:cubicBezTo>
                  <a:cubicBezTo>
                    <a:pt x="2964" y="21472"/>
                    <a:pt x="3136" y="21502"/>
                    <a:pt x="3214" y="21517"/>
                  </a:cubicBezTo>
                  <a:cubicBezTo>
                    <a:pt x="3396" y="21553"/>
                    <a:pt x="18783" y="21567"/>
                    <a:pt x="18984" y="21531"/>
                  </a:cubicBezTo>
                  <a:cubicBezTo>
                    <a:pt x="19063" y="21517"/>
                    <a:pt x="19217" y="21492"/>
                    <a:pt x="19321" y="21475"/>
                  </a:cubicBezTo>
                  <a:cubicBezTo>
                    <a:pt x="19547" y="21438"/>
                    <a:pt x="19817" y="21351"/>
                    <a:pt x="19817" y="21320"/>
                  </a:cubicBezTo>
                  <a:cubicBezTo>
                    <a:pt x="19817" y="21308"/>
                    <a:pt x="19852" y="21292"/>
                    <a:pt x="19896" y="21292"/>
                  </a:cubicBezTo>
                  <a:cubicBezTo>
                    <a:pt x="19940" y="21292"/>
                    <a:pt x="19976" y="21280"/>
                    <a:pt x="19976" y="21264"/>
                  </a:cubicBezTo>
                  <a:cubicBezTo>
                    <a:pt x="19976" y="21248"/>
                    <a:pt x="20011" y="21236"/>
                    <a:pt x="20055" y="21236"/>
                  </a:cubicBezTo>
                  <a:cubicBezTo>
                    <a:pt x="20099" y="21236"/>
                    <a:pt x="20154" y="21223"/>
                    <a:pt x="20154" y="21208"/>
                  </a:cubicBezTo>
                  <a:cubicBezTo>
                    <a:pt x="20154" y="21192"/>
                    <a:pt x="20189" y="21180"/>
                    <a:pt x="20234" y="21180"/>
                  </a:cubicBezTo>
                  <a:cubicBezTo>
                    <a:pt x="20278" y="21180"/>
                    <a:pt x="20313" y="21168"/>
                    <a:pt x="20313" y="21152"/>
                  </a:cubicBezTo>
                  <a:cubicBezTo>
                    <a:pt x="20313" y="21135"/>
                    <a:pt x="20315" y="21129"/>
                    <a:pt x="20333" y="21137"/>
                  </a:cubicBezTo>
                  <a:cubicBezTo>
                    <a:pt x="20351" y="21145"/>
                    <a:pt x="20489" y="21069"/>
                    <a:pt x="20630" y="20969"/>
                  </a:cubicBezTo>
                  <a:cubicBezTo>
                    <a:pt x="20771" y="20868"/>
                    <a:pt x="20865" y="20786"/>
                    <a:pt x="20848" y="20786"/>
                  </a:cubicBezTo>
                  <a:cubicBezTo>
                    <a:pt x="20832" y="20786"/>
                    <a:pt x="20876" y="20743"/>
                    <a:pt x="20948" y="20687"/>
                  </a:cubicBezTo>
                  <a:cubicBezTo>
                    <a:pt x="21020" y="20631"/>
                    <a:pt x="21078" y="20577"/>
                    <a:pt x="21067" y="20575"/>
                  </a:cubicBezTo>
                  <a:cubicBezTo>
                    <a:pt x="21056" y="20572"/>
                    <a:pt x="21087" y="20536"/>
                    <a:pt x="21146" y="20490"/>
                  </a:cubicBezTo>
                  <a:cubicBezTo>
                    <a:pt x="21205" y="20445"/>
                    <a:pt x="21256" y="20390"/>
                    <a:pt x="21245" y="20378"/>
                  </a:cubicBezTo>
                  <a:cubicBezTo>
                    <a:pt x="21234" y="20365"/>
                    <a:pt x="21242" y="20364"/>
                    <a:pt x="21265" y="20364"/>
                  </a:cubicBezTo>
                  <a:cubicBezTo>
                    <a:pt x="21288" y="20364"/>
                    <a:pt x="21305" y="20339"/>
                    <a:pt x="21305" y="20307"/>
                  </a:cubicBezTo>
                  <a:cubicBezTo>
                    <a:pt x="21305" y="20276"/>
                    <a:pt x="21326" y="20237"/>
                    <a:pt x="21344" y="20237"/>
                  </a:cubicBezTo>
                  <a:cubicBezTo>
                    <a:pt x="21380" y="20237"/>
                    <a:pt x="21467" y="20019"/>
                    <a:pt x="21543" y="19759"/>
                  </a:cubicBezTo>
                  <a:cubicBezTo>
                    <a:pt x="21600" y="19561"/>
                    <a:pt x="21584" y="16374"/>
                    <a:pt x="21523" y="16101"/>
                  </a:cubicBezTo>
                  <a:cubicBezTo>
                    <a:pt x="21500" y="15999"/>
                    <a:pt x="21451" y="15814"/>
                    <a:pt x="21424" y="15693"/>
                  </a:cubicBezTo>
                  <a:cubicBezTo>
                    <a:pt x="21396" y="15571"/>
                    <a:pt x="21363" y="15467"/>
                    <a:pt x="21344" y="15467"/>
                  </a:cubicBezTo>
                  <a:cubicBezTo>
                    <a:pt x="21326" y="15467"/>
                    <a:pt x="21305" y="15436"/>
                    <a:pt x="21305" y="15397"/>
                  </a:cubicBezTo>
                  <a:cubicBezTo>
                    <a:pt x="21305" y="15358"/>
                    <a:pt x="21288" y="15327"/>
                    <a:pt x="21265" y="15327"/>
                  </a:cubicBezTo>
                  <a:cubicBezTo>
                    <a:pt x="21242" y="15327"/>
                    <a:pt x="21233" y="15313"/>
                    <a:pt x="21245" y="15299"/>
                  </a:cubicBezTo>
                  <a:cubicBezTo>
                    <a:pt x="21258" y="15284"/>
                    <a:pt x="21253" y="15263"/>
                    <a:pt x="21225" y="15242"/>
                  </a:cubicBezTo>
                  <a:cubicBezTo>
                    <a:pt x="21198" y="15222"/>
                    <a:pt x="21154" y="15169"/>
                    <a:pt x="21146" y="15130"/>
                  </a:cubicBezTo>
                  <a:cubicBezTo>
                    <a:pt x="21138" y="15091"/>
                    <a:pt x="21126" y="15051"/>
                    <a:pt x="21106" y="15045"/>
                  </a:cubicBezTo>
                  <a:cubicBezTo>
                    <a:pt x="21086" y="15040"/>
                    <a:pt x="21075" y="15030"/>
                    <a:pt x="21087" y="15017"/>
                  </a:cubicBezTo>
                  <a:cubicBezTo>
                    <a:pt x="21098" y="15004"/>
                    <a:pt x="21082" y="14972"/>
                    <a:pt x="21047" y="14947"/>
                  </a:cubicBezTo>
                  <a:cubicBezTo>
                    <a:pt x="21012" y="14922"/>
                    <a:pt x="20991" y="14905"/>
                    <a:pt x="21007" y="14905"/>
                  </a:cubicBezTo>
                  <a:cubicBezTo>
                    <a:pt x="21023" y="14905"/>
                    <a:pt x="21001" y="14876"/>
                    <a:pt x="20968" y="14848"/>
                  </a:cubicBezTo>
                  <a:cubicBezTo>
                    <a:pt x="20934" y="14821"/>
                    <a:pt x="20887" y="14762"/>
                    <a:pt x="20848" y="14708"/>
                  </a:cubicBezTo>
                  <a:cubicBezTo>
                    <a:pt x="20711" y="14513"/>
                    <a:pt x="20396" y="14263"/>
                    <a:pt x="19678" y="13765"/>
                  </a:cubicBezTo>
                  <a:cubicBezTo>
                    <a:pt x="19475" y="13624"/>
                    <a:pt x="18830" y="13310"/>
                    <a:pt x="18785" y="13329"/>
                  </a:cubicBezTo>
                  <a:cubicBezTo>
                    <a:pt x="18772" y="13335"/>
                    <a:pt x="18750" y="13319"/>
                    <a:pt x="18726" y="13301"/>
                  </a:cubicBezTo>
                  <a:cubicBezTo>
                    <a:pt x="18692" y="13275"/>
                    <a:pt x="18722" y="13255"/>
                    <a:pt x="18885" y="13202"/>
                  </a:cubicBezTo>
                  <a:cubicBezTo>
                    <a:pt x="19003" y="13164"/>
                    <a:pt x="19103" y="13115"/>
                    <a:pt x="19103" y="13104"/>
                  </a:cubicBezTo>
                  <a:cubicBezTo>
                    <a:pt x="19103" y="13092"/>
                    <a:pt x="19129" y="13090"/>
                    <a:pt x="19162" y="13090"/>
                  </a:cubicBezTo>
                  <a:cubicBezTo>
                    <a:pt x="19195" y="13090"/>
                    <a:pt x="19222" y="13077"/>
                    <a:pt x="19222" y="13062"/>
                  </a:cubicBezTo>
                  <a:cubicBezTo>
                    <a:pt x="19222" y="13046"/>
                    <a:pt x="19245" y="13032"/>
                    <a:pt x="19262" y="13033"/>
                  </a:cubicBezTo>
                  <a:cubicBezTo>
                    <a:pt x="19278" y="13035"/>
                    <a:pt x="19311" y="13035"/>
                    <a:pt x="19341" y="13033"/>
                  </a:cubicBezTo>
                  <a:cubicBezTo>
                    <a:pt x="19403" y="13029"/>
                    <a:pt x="19976" y="12610"/>
                    <a:pt x="19976" y="12569"/>
                  </a:cubicBezTo>
                  <a:cubicBezTo>
                    <a:pt x="19976" y="12554"/>
                    <a:pt x="20051" y="12494"/>
                    <a:pt x="20134" y="12428"/>
                  </a:cubicBezTo>
                  <a:cubicBezTo>
                    <a:pt x="20218" y="12362"/>
                    <a:pt x="20347" y="12245"/>
                    <a:pt x="20412" y="12175"/>
                  </a:cubicBezTo>
                  <a:cubicBezTo>
                    <a:pt x="20477" y="12105"/>
                    <a:pt x="20537" y="12042"/>
                    <a:pt x="20551" y="12034"/>
                  </a:cubicBezTo>
                  <a:cubicBezTo>
                    <a:pt x="20597" y="12008"/>
                    <a:pt x="20829" y="11703"/>
                    <a:pt x="20829" y="11669"/>
                  </a:cubicBezTo>
                  <a:cubicBezTo>
                    <a:pt x="20829" y="11650"/>
                    <a:pt x="20865" y="11577"/>
                    <a:pt x="20908" y="11514"/>
                  </a:cubicBezTo>
                  <a:cubicBezTo>
                    <a:pt x="20951" y="11451"/>
                    <a:pt x="20982" y="11343"/>
                    <a:pt x="20987" y="11275"/>
                  </a:cubicBezTo>
                  <a:cubicBezTo>
                    <a:pt x="20992" y="11206"/>
                    <a:pt x="21009" y="11148"/>
                    <a:pt x="21027" y="11148"/>
                  </a:cubicBezTo>
                  <a:cubicBezTo>
                    <a:pt x="21075" y="11148"/>
                    <a:pt x="21075" y="10058"/>
                    <a:pt x="21027" y="10037"/>
                  </a:cubicBezTo>
                  <a:cubicBezTo>
                    <a:pt x="21005" y="10027"/>
                    <a:pt x="20987" y="9980"/>
                    <a:pt x="20987" y="9938"/>
                  </a:cubicBezTo>
                  <a:cubicBezTo>
                    <a:pt x="20987" y="9896"/>
                    <a:pt x="20945" y="9766"/>
                    <a:pt x="20888" y="9657"/>
                  </a:cubicBezTo>
                  <a:cubicBezTo>
                    <a:pt x="20831" y="9547"/>
                    <a:pt x="20762" y="9435"/>
                    <a:pt x="20749" y="9403"/>
                  </a:cubicBezTo>
                  <a:cubicBezTo>
                    <a:pt x="20737" y="9372"/>
                    <a:pt x="20700" y="9297"/>
                    <a:pt x="20650" y="9235"/>
                  </a:cubicBezTo>
                  <a:cubicBezTo>
                    <a:pt x="20600" y="9172"/>
                    <a:pt x="20520" y="9072"/>
                    <a:pt x="20472" y="9010"/>
                  </a:cubicBezTo>
                  <a:cubicBezTo>
                    <a:pt x="20423" y="8947"/>
                    <a:pt x="20317" y="8850"/>
                    <a:pt x="20253" y="8798"/>
                  </a:cubicBezTo>
                  <a:cubicBezTo>
                    <a:pt x="20190" y="8747"/>
                    <a:pt x="20154" y="8699"/>
                    <a:pt x="20154" y="8686"/>
                  </a:cubicBezTo>
                  <a:cubicBezTo>
                    <a:pt x="20154" y="8673"/>
                    <a:pt x="19958" y="8531"/>
                    <a:pt x="19738" y="8376"/>
                  </a:cubicBezTo>
                  <a:cubicBezTo>
                    <a:pt x="19517" y="8222"/>
                    <a:pt x="19341" y="8087"/>
                    <a:pt x="19341" y="8067"/>
                  </a:cubicBezTo>
                  <a:cubicBezTo>
                    <a:pt x="19341" y="8029"/>
                    <a:pt x="19411" y="7927"/>
                    <a:pt x="19480" y="7870"/>
                  </a:cubicBezTo>
                  <a:cubicBezTo>
                    <a:pt x="19642" y="7734"/>
                    <a:pt x="19678" y="7705"/>
                    <a:pt x="19678" y="7687"/>
                  </a:cubicBezTo>
                  <a:cubicBezTo>
                    <a:pt x="19678" y="7676"/>
                    <a:pt x="19704" y="7645"/>
                    <a:pt x="19738" y="7617"/>
                  </a:cubicBezTo>
                  <a:cubicBezTo>
                    <a:pt x="19771" y="7589"/>
                    <a:pt x="19874" y="7456"/>
                    <a:pt x="19956" y="7335"/>
                  </a:cubicBezTo>
                  <a:cubicBezTo>
                    <a:pt x="20103" y="7119"/>
                    <a:pt x="20115" y="7114"/>
                    <a:pt x="20115" y="6772"/>
                  </a:cubicBezTo>
                  <a:cubicBezTo>
                    <a:pt x="20115" y="6582"/>
                    <a:pt x="20096" y="6384"/>
                    <a:pt x="20075" y="6336"/>
                  </a:cubicBezTo>
                  <a:cubicBezTo>
                    <a:pt x="20054" y="6288"/>
                    <a:pt x="20027" y="6221"/>
                    <a:pt x="20015" y="6182"/>
                  </a:cubicBezTo>
                  <a:cubicBezTo>
                    <a:pt x="20004" y="6142"/>
                    <a:pt x="19946" y="6066"/>
                    <a:pt x="19896" y="6013"/>
                  </a:cubicBezTo>
                  <a:cubicBezTo>
                    <a:pt x="19846" y="5959"/>
                    <a:pt x="19783" y="5889"/>
                    <a:pt x="19757" y="5858"/>
                  </a:cubicBezTo>
                  <a:cubicBezTo>
                    <a:pt x="19732" y="5827"/>
                    <a:pt x="19567" y="5710"/>
                    <a:pt x="19400" y="5591"/>
                  </a:cubicBezTo>
                  <a:lnTo>
                    <a:pt x="19103" y="5380"/>
                  </a:lnTo>
                  <a:lnTo>
                    <a:pt x="19083" y="4873"/>
                  </a:lnTo>
                  <a:cubicBezTo>
                    <a:pt x="19062" y="4259"/>
                    <a:pt x="19001" y="3932"/>
                    <a:pt x="18825" y="3635"/>
                  </a:cubicBezTo>
                  <a:cubicBezTo>
                    <a:pt x="18807" y="3604"/>
                    <a:pt x="18750" y="3510"/>
                    <a:pt x="18706" y="3424"/>
                  </a:cubicBezTo>
                  <a:cubicBezTo>
                    <a:pt x="18541" y="3097"/>
                    <a:pt x="18468" y="2980"/>
                    <a:pt x="18369" y="2861"/>
                  </a:cubicBezTo>
                  <a:cubicBezTo>
                    <a:pt x="18313" y="2794"/>
                    <a:pt x="18220" y="2677"/>
                    <a:pt x="18171" y="2608"/>
                  </a:cubicBezTo>
                  <a:cubicBezTo>
                    <a:pt x="18121" y="2539"/>
                    <a:pt x="18031" y="2451"/>
                    <a:pt x="17972" y="2411"/>
                  </a:cubicBezTo>
                  <a:cubicBezTo>
                    <a:pt x="17913" y="2371"/>
                    <a:pt x="17876" y="2328"/>
                    <a:pt x="17873" y="2312"/>
                  </a:cubicBezTo>
                  <a:cubicBezTo>
                    <a:pt x="17870" y="2297"/>
                    <a:pt x="17817" y="2249"/>
                    <a:pt x="17774" y="2214"/>
                  </a:cubicBezTo>
                  <a:cubicBezTo>
                    <a:pt x="17731" y="2179"/>
                    <a:pt x="17720" y="2144"/>
                    <a:pt x="17734" y="2144"/>
                  </a:cubicBezTo>
                  <a:cubicBezTo>
                    <a:pt x="17748" y="2144"/>
                    <a:pt x="17663" y="2074"/>
                    <a:pt x="17556" y="1989"/>
                  </a:cubicBezTo>
                  <a:cubicBezTo>
                    <a:pt x="17448" y="1904"/>
                    <a:pt x="17266" y="1766"/>
                    <a:pt x="17159" y="1679"/>
                  </a:cubicBezTo>
                  <a:cubicBezTo>
                    <a:pt x="17052" y="1592"/>
                    <a:pt x="16946" y="1525"/>
                    <a:pt x="16921" y="1525"/>
                  </a:cubicBezTo>
                  <a:cubicBezTo>
                    <a:pt x="16895" y="1524"/>
                    <a:pt x="16793" y="1461"/>
                    <a:pt x="16683" y="1384"/>
                  </a:cubicBezTo>
                  <a:cubicBezTo>
                    <a:pt x="16573" y="1306"/>
                    <a:pt x="16462" y="1243"/>
                    <a:pt x="16445" y="1243"/>
                  </a:cubicBezTo>
                  <a:cubicBezTo>
                    <a:pt x="16427" y="1243"/>
                    <a:pt x="16374" y="1219"/>
                    <a:pt x="16326" y="1187"/>
                  </a:cubicBezTo>
                  <a:cubicBezTo>
                    <a:pt x="16245" y="1133"/>
                    <a:pt x="15798" y="916"/>
                    <a:pt x="15453" y="765"/>
                  </a:cubicBezTo>
                  <a:cubicBezTo>
                    <a:pt x="15068" y="596"/>
                    <a:pt x="14236" y="327"/>
                    <a:pt x="14005" y="300"/>
                  </a:cubicBezTo>
                  <a:cubicBezTo>
                    <a:pt x="13961" y="295"/>
                    <a:pt x="13898" y="284"/>
                    <a:pt x="13886" y="272"/>
                  </a:cubicBezTo>
                  <a:cubicBezTo>
                    <a:pt x="13874" y="261"/>
                    <a:pt x="13818" y="248"/>
                    <a:pt x="13747" y="244"/>
                  </a:cubicBezTo>
                  <a:cubicBezTo>
                    <a:pt x="13676" y="240"/>
                    <a:pt x="13608" y="228"/>
                    <a:pt x="13608" y="216"/>
                  </a:cubicBezTo>
                  <a:cubicBezTo>
                    <a:pt x="13608" y="204"/>
                    <a:pt x="13546" y="188"/>
                    <a:pt x="13469" y="188"/>
                  </a:cubicBezTo>
                  <a:cubicBezTo>
                    <a:pt x="13392" y="188"/>
                    <a:pt x="13330" y="173"/>
                    <a:pt x="13330" y="160"/>
                  </a:cubicBezTo>
                  <a:cubicBezTo>
                    <a:pt x="13330" y="147"/>
                    <a:pt x="13177" y="123"/>
                    <a:pt x="12973" y="103"/>
                  </a:cubicBezTo>
                  <a:cubicBezTo>
                    <a:pt x="12770" y="84"/>
                    <a:pt x="12464" y="51"/>
                    <a:pt x="12299" y="33"/>
                  </a:cubicBezTo>
                  <a:close/>
                  <a:moveTo>
                    <a:pt x="8074" y="13216"/>
                  </a:moveTo>
                  <a:cubicBezTo>
                    <a:pt x="8271" y="13118"/>
                    <a:pt x="8658" y="13190"/>
                    <a:pt x="9442" y="13470"/>
                  </a:cubicBezTo>
                  <a:cubicBezTo>
                    <a:pt x="9674" y="13552"/>
                    <a:pt x="9940" y="13632"/>
                    <a:pt x="10018" y="13652"/>
                  </a:cubicBezTo>
                  <a:cubicBezTo>
                    <a:pt x="10095" y="13673"/>
                    <a:pt x="10175" y="13696"/>
                    <a:pt x="10196" y="13709"/>
                  </a:cubicBezTo>
                  <a:cubicBezTo>
                    <a:pt x="10217" y="13722"/>
                    <a:pt x="10272" y="13737"/>
                    <a:pt x="10315" y="13737"/>
                  </a:cubicBezTo>
                  <a:cubicBezTo>
                    <a:pt x="10401" y="13737"/>
                    <a:pt x="10639" y="13781"/>
                    <a:pt x="10752" y="13821"/>
                  </a:cubicBezTo>
                  <a:cubicBezTo>
                    <a:pt x="10845" y="13855"/>
                    <a:pt x="11846" y="13855"/>
                    <a:pt x="12001" y="13821"/>
                  </a:cubicBezTo>
                  <a:cubicBezTo>
                    <a:pt x="12069" y="13807"/>
                    <a:pt x="12217" y="13777"/>
                    <a:pt x="12338" y="13751"/>
                  </a:cubicBezTo>
                  <a:cubicBezTo>
                    <a:pt x="12460" y="13725"/>
                    <a:pt x="12642" y="13694"/>
                    <a:pt x="12735" y="13681"/>
                  </a:cubicBezTo>
                  <a:cubicBezTo>
                    <a:pt x="12829" y="13667"/>
                    <a:pt x="12988" y="13641"/>
                    <a:pt x="13092" y="13624"/>
                  </a:cubicBezTo>
                  <a:cubicBezTo>
                    <a:pt x="13197" y="13607"/>
                    <a:pt x="13386" y="13590"/>
                    <a:pt x="13509" y="13582"/>
                  </a:cubicBezTo>
                  <a:cubicBezTo>
                    <a:pt x="13723" y="13569"/>
                    <a:pt x="13730" y="13572"/>
                    <a:pt x="13846" y="13667"/>
                  </a:cubicBezTo>
                  <a:cubicBezTo>
                    <a:pt x="13966" y="13763"/>
                    <a:pt x="14016" y="13887"/>
                    <a:pt x="14144" y="14370"/>
                  </a:cubicBezTo>
                  <a:cubicBezTo>
                    <a:pt x="14166" y="14456"/>
                    <a:pt x="14201" y="14573"/>
                    <a:pt x="14223" y="14637"/>
                  </a:cubicBezTo>
                  <a:cubicBezTo>
                    <a:pt x="14251" y="14718"/>
                    <a:pt x="14252" y="14768"/>
                    <a:pt x="14223" y="14806"/>
                  </a:cubicBezTo>
                  <a:cubicBezTo>
                    <a:pt x="14170" y="14876"/>
                    <a:pt x="14144" y="15104"/>
                    <a:pt x="14183" y="15186"/>
                  </a:cubicBezTo>
                  <a:cubicBezTo>
                    <a:pt x="14209" y="15239"/>
                    <a:pt x="14189" y="15260"/>
                    <a:pt x="14044" y="15327"/>
                  </a:cubicBezTo>
                  <a:cubicBezTo>
                    <a:pt x="13950" y="15370"/>
                    <a:pt x="13855" y="15420"/>
                    <a:pt x="13826" y="15439"/>
                  </a:cubicBezTo>
                  <a:cubicBezTo>
                    <a:pt x="13798" y="15458"/>
                    <a:pt x="13710" y="15472"/>
                    <a:pt x="13628" y="15482"/>
                  </a:cubicBezTo>
                  <a:cubicBezTo>
                    <a:pt x="13546" y="15491"/>
                    <a:pt x="13448" y="15509"/>
                    <a:pt x="13410" y="15524"/>
                  </a:cubicBezTo>
                  <a:cubicBezTo>
                    <a:pt x="13322" y="15558"/>
                    <a:pt x="8649" y="15572"/>
                    <a:pt x="8649" y="15538"/>
                  </a:cubicBezTo>
                  <a:cubicBezTo>
                    <a:pt x="8649" y="15525"/>
                    <a:pt x="8575" y="15503"/>
                    <a:pt x="8470" y="15496"/>
                  </a:cubicBezTo>
                  <a:cubicBezTo>
                    <a:pt x="8316" y="15485"/>
                    <a:pt x="8199" y="15443"/>
                    <a:pt x="7915" y="15299"/>
                  </a:cubicBezTo>
                  <a:cubicBezTo>
                    <a:pt x="7519" y="15097"/>
                    <a:pt x="7298" y="14902"/>
                    <a:pt x="7062" y="14567"/>
                  </a:cubicBezTo>
                  <a:cubicBezTo>
                    <a:pt x="6911" y="14353"/>
                    <a:pt x="6717" y="14001"/>
                    <a:pt x="6745" y="13990"/>
                  </a:cubicBezTo>
                  <a:cubicBezTo>
                    <a:pt x="6752" y="13987"/>
                    <a:pt x="6900" y="13925"/>
                    <a:pt x="7082" y="13864"/>
                  </a:cubicBezTo>
                  <a:cubicBezTo>
                    <a:pt x="7504" y="13721"/>
                    <a:pt x="7667" y="13619"/>
                    <a:pt x="7697" y="13441"/>
                  </a:cubicBezTo>
                  <a:cubicBezTo>
                    <a:pt x="7717" y="13318"/>
                    <a:pt x="7728" y="13296"/>
                    <a:pt x="7855" y="13273"/>
                  </a:cubicBezTo>
                  <a:cubicBezTo>
                    <a:pt x="7931" y="13259"/>
                    <a:pt x="8029" y="13239"/>
                    <a:pt x="8074" y="13216"/>
                  </a:cubicBezTo>
                  <a:close/>
                  <a:moveTo>
                    <a:pt x="8927" y="16410"/>
                  </a:moveTo>
                  <a:cubicBezTo>
                    <a:pt x="9030" y="16410"/>
                    <a:pt x="9043" y="16418"/>
                    <a:pt x="9026" y="16480"/>
                  </a:cubicBezTo>
                  <a:cubicBezTo>
                    <a:pt x="9005" y="16559"/>
                    <a:pt x="8966" y="16563"/>
                    <a:pt x="8907" y="16509"/>
                  </a:cubicBezTo>
                  <a:cubicBezTo>
                    <a:pt x="8808" y="16418"/>
                    <a:pt x="8810" y="16410"/>
                    <a:pt x="8927" y="16410"/>
                  </a:cubicBezTo>
                  <a:close/>
                  <a:moveTo>
                    <a:pt x="6249" y="17859"/>
                  </a:moveTo>
                  <a:cubicBezTo>
                    <a:pt x="6292" y="17810"/>
                    <a:pt x="6306" y="17823"/>
                    <a:pt x="6506" y="17930"/>
                  </a:cubicBezTo>
                  <a:cubicBezTo>
                    <a:pt x="6624" y="17992"/>
                    <a:pt x="6725" y="18055"/>
                    <a:pt x="6725" y="18070"/>
                  </a:cubicBezTo>
                  <a:cubicBezTo>
                    <a:pt x="6725" y="18086"/>
                    <a:pt x="6654" y="18136"/>
                    <a:pt x="6566" y="18197"/>
                  </a:cubicBezTo>
                  <a:cubicBezTo>
                    <a:pt x="6426" y="18293"/>
                    <a:pt x="6407" y="18324"/>
                    <a:pt x="6407" y="18436"/>
                  </a:cubicBezTo>
                  <a:cubicBezTo>
                    <a:pt x="6407" y="18506"/>
                    <a:pt x="6425" y="18563"/>
                    <a:pt x="6447" y="18563"/>
                  </a:cubicBezTo>
                  <a:cubicBezTo>
                    <a:pt x="6469" y="18563"/>
                    <a:pt x="6489" y="18579"/>
                    <a:pt x="6487" y="18591"/>
                  </a:cubicBezTo>
                  <a:cubicBezTo>
                    <a:pt x="6474" y="18647"/>
                    <a:pt x="6495" y="18671"/>
                    <a:pt x="6606" y="18718"/>
                  </a:cubicBezTo>
                  <a:cubicBezTo>
                    <a:pt x="6672" y="18745"/>
                    <a:pt x="6725" y="18787"/>
                    <a:pt x="6725" y="18802"/>
                  </a:cubicBezTo>
                  <a:cubicBezTo>
                    <a:pt x="6725" y="18839"/>
                    <a:pt x="6486" y="18998"/>
                    <a:pt x="6427" y="18999"/>
                  </a:cubicBezTo>
                  <a:cubicBezTo>
                    <a:pt x="6401" y="18999"/>
                    <a:pt x="6334" y="19028"/>
                    <a:pt x="6288" y="19069"/>
                  </a:cubicBezTo>
                  <a:lnTo>
                    <a:pt x="6209" y="19140"/>
                  </a:lnTo>
                  <a:lnTo>
                    <a:pt x="6209" y="18535"/>
                  </a:lnTo>
                  <a:cubicBezTo>
                    <a:pt x="6209" y="18120"/>
                    <a:pt x="6218" y="17895"/>
                    <a:pt x="6249" y="17859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400" name="Alice"/>
            <p:cNvSpPr/>
            <p:nvPr/>
          </p:nvSpPr>
          <p:spPr>
            <a:xfrm>
              <a:off x="78120" y="65940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900">
                  <a:solidFill>
                    <a:srgbClr val="535353"/>
                  </a:solidFill>
                  <a:latin typeface="Avenir Heavy"/>
                  <a:ea typeface="Avenir Heavy"/>
                  <a:cs typeface="Avenir Heavy"/>
                  <a:sym typeface="Avenir Heavy"/>
                </a:defRPr>
              </a:lvl1pPr>
            </a:lstStyle>
            <a:p>
              <a:r>
                <a:t>Alice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10" presetClass="entr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800"/>
                            </p:stCondLst>
                            <p:childTnLst>
                              <p:par>
                                <p:cTn id="14" presetID="10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-0.010633 -0.052652 -0.041895 -0.082563 -0.072471 -0.069341 C -0.099936 -0.057464 -0.119146 -0.013438 -0.118787 0.036808" pathEditMode="relative">
                                      <p:cBhvr>
                                        <p:cTn id="20" dur="10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xit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xit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fill="hold" grpId="7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300"/>
                            </p:stCondLst>
                            <p:childTnLst>
                              <p:par>
                                <p:cTn id="32" presetID="10" presetClass="entr" fill="hold" grpId="8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8787 0.036808 C -0.120787 -0.024322 -0.156109 -0.063683 -0.187928 -0.040241 C -0.205183 -0.027529 -0.216312 0.002645 -0.215991 0.035845" pathEditMode="relative">
                                      <p:cBhvr>
                                        <p:cTn id="38" dur="10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" presetClass="exit" presetSubtype="0" fill="hold" grpId="10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00"/>
                            </p:stCondLst>
                            <p:childTnLst>
                              <p:par>
                                <p:cTn id="43" presetID="1" presetClass="exit" presetSubtype="0" fill="hold" grpId="11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400"/>
                            </p:stCondLst>
                            <p:childTnLst>
                              <p:par>
                                <p:cTn id="46" presetID="10" presetClass="entr" fill="hold" grpId="12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700"/>
                            </p:stCondLst>
                            <p:childTnLst>
                              <p:par>
                                <p:cTn id="50" presetID="10" presetClass="entr" fill="hold" grpId="13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15991 0.035845 C -0.217670 -0.001616 -0.231886 -0.033237 -0.251863 -0.044451 C -0.265983 -0.052377 -0.281456 -0.049084 -0.294995 -0.035601 C -0.309417 -0.021238 -0.319585 0.003628 -0.323146 0.032327" pathEditMode="relative">
                                      <p:cBhvr>
                                        <p:cTn id="56" dur="10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" presetClass="exit" presetSubtype="0" fill="hold" grpId="15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200"/>
                            </p:stCondLst>
                            <p:childTnLst>
                              <p:par>
                                <p:cTn id="61" presetID="1" presetClass="exit" presetSubtype="0" fill="hold" grpId="16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400"/>
                            </p:stCondLst>
                            <p:childTnLst>
                              <p:par>
                                <p:cTn id="64" presetID="10" presetClass="entr" fill="hold" grpId="17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700"/>
                            </p:stCondLst>
                            <p:childTnLst>
                              <p:par>
                                <p:cTn id="68" presetID="10" presetClass="entr" fill="hold" grpId="18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3146 0.032327 C -0.336128 -0.032575 -0.378212 -0.062472 -0.412779 -0.031349 C -0.428164 -0.017497 -0.439342 0.007687 -0.443342 0.037510" pathEditMode="relative">
                                      <p:cBhvr>
                                        <p:cTn id="74" dur="10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" presetClass="exit" presetSubtype="0" fill="hold" grpId="20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200"/>
                            </p:stCondLst>
                            <p:childTnLst>
                              <p:par>
                                <p:cTn id="79" presetID="1" presetClass="exit" presetSubtype="0" fill="hold" grpId="21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400"/>
                            </p:stCondLst>
                            <p:childTnLst>
                              <p:par>
                                <p:cTn id="82" presetID="10" presetClass="entr" fill="hold" grpId="22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3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700"/>
                            </p:stCondLst>
                            <p:childTnLst>
                              <p:par>
                                <p:cTn id="86" presetID="10" presetClass="entr" fill="hold" grpId="23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3342 0.037510 C -0.446874 -0.023825 -0.476348 -0.070013 -0.511019 -0.068543 C -0.535951 -0.067486 -0.558255 -0.040716 -0.568125 0.000000" pathEditMode="relative">
                                      <p:cBhvr>
                                        <p:cTn id="92" dur="10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00"/>
                            </p:stCondLst>
                            <p:childTnLst>
                              <p:par>
                                <p:cTn id="94" presetID="1" presetClass="exit" presetSubtype="0" fill="hold" grpId="25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200"/>
                            </p:stCondLst>
                            <p:childTnLst>
                              <p:par>
                                <p:cTn id="97" presetID="1" presetClass="exit" presetSubtype="0" fill="hold" grpId="26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400"/>
                            </p:stCondLst>
                            <p:childTnLst>
                              <p:par>
                                <p:cTn id="100" presetID="10" presetClass="entr" fill="hold" grpId="27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1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700"/>
                            </p:stCondLst>
                            <p:childTnLst>
                              <p:par>
                                <p:cTn id="104" presetID="10" presetClass="entr" fill="hold" grpId="28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5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000"/>
                            </p:stCondLst>
                            <p:childTnLst>
                              <p:par>
                                <p:cTn id="108" presetID="1" presetClass="exit" presetSubtype="0" fill="hold" grpId="29" nodeType="after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200"/>
                            </p:stCondLst>
                            <p:childTnLst>
                              <p:par>
                                <p:cTn id="111" presetID="2" presetClass="entr" presetSubtype="8" fill="hold" grpId="3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2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400"/>
                            </p:stCondLst>
                            <p:childTnLst>
                              <p:par>
                                <p:cTn id="116" presetID="2" presetClass="entr" presetSubtype="8" fill="hold" grpId="3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7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7" grpId="2" animBg="1" advAuto="0"/>
      <p:bldP spid="267" grpId="5" animBg="1" advAuto="0"/>
      <p:bldP spid="272" grpId="3" animBg="1" advAuto="0"/>
      <p:bldP spid="272" grpId="6" animBg="1" advAuto="0"/>
      <p:bldP spid="337" grpId="1" animBg="1" advAuto="0"/>
      <p:bldP spid="342" grpId="30" animBg="1" advAuto="0"/>
      <p:bldP spid="347" grpId="8" animBg="1" advAuto="0"/>
      <p:bldP spid="347" grpId="11" animBg="1" advAuto="0"/>
      <p:bldP spid="352" grpId="13" animBg="1" advAuto="0"/>
      <p:bldP spid="352" grpId="16" animBg="1" advAuto="0"/>
      <p:bldP spid="357" grpId="18" animBg="1" advAuto="0"/>
      <p:bldP spid="357" grpId="21" animBg="1" advAuto="0"/>
      <p:bldP spid="362" grpId="23" animBg="1" advAuto="0"/>
      <p:bldP spid="362" grpId="26" animBg="1" advAuto="0"/>
      <p:bldP spid="367" grpId="28" animBg="1" advAuto="0"/>
      <p:bldP spid="372" grpId="7" animBg="1" advAuto="0"/>
      <p:bldP spid="372" grpId="10" animBg="1" advAuto="0"/>
      <p:bldP spid="377" grpId="12" animBg="1" advAuto="0"/>
      <p:bldP spid="377" grpId="15" animBg="1" advAuto="0"/>
      <p:bldP spid="382" grpId="17" animBg="1" advAuto="0"/>
      <p:bldP spid="382" grpId="20" animBg="1" advAuto="0"/>
      <p:bldP spid="387" grpId="22" animBg="1" advAuto="0"/>
      <p:bldP spid="387" grpId="25" animBg="1" advAuto="0"/>
      <p:bldP spid="392" grpId="27" animBg="1" advAuto="0"/>
      <p:bldP spid="392" grpId="29" animBg="1" advAuto="0"/>
      <p:bldP spid="395" grpId="3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Jäger Automates Traceback"/>
          <p:cNvSpPr txBox="1">
            <a:spLocks noGrp="1"/>
          </p:cNvSpPr>
          <p:nvPr>
            <p:ph type="title"/>
          </p:nvPr>
        </p:nvSpPr>
        <p:spPr>
          <a:xfrm>
            <a:off x="457200" y="675085"/>
            <a:ext cx="8229600" cy="457201"/>
          </a:xfrm>
          <a:prstGeom prst="rect">
            <a:avLst/>
          </a:prstGeom>
        </p:spPr>
        <p:txBody>
          <a:bodyPr/>
          <a:lstStyle>
            <a:lvl1pPr defTabSz="777240">
              <a:defRPr sz="2125" b="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Jäger Automates Traceback</a:t>
            </a:r>
          </a:p>
        </p:txBody>
      </p:sp>
      <p:sp>
        <p:nvSpPr>
          <p:cNvPr id="404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505458" y="4780053"/>
            <a:ext cx="181343" cy="2482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grpSp>
        <p:nvGrpSpPr>
          <p:cNvPr id="407" name="Group"/>
          <p:cNvGrpSpPr/>
          <p:nvPr/>
        </p:nvGrpSpPr>
        <p:grpSpPr>
          <a:xfrm>
            <a:off x="693433" y="1679931"/>
            <a:ext cx="1814288" cy="1270001"/>
            <a:chOff x="0" y="0"/>
            <a:chExt cx="1814287" cy="1270000"/>
          </a:xfrm>
        </p:grpSpPr>
        <p:sp>
          <p:nvSpPr>
            <p:cNvPr id="405" name="Stopwatch"/>
            <p:cNvSpPr/>
            <p:nvPr/>
          </p:nvSpPr>
          <p:spPr>
            <a:xfrm>
              <a:off x="0" y="177442"/>
              <a:ext cx="483457" cy="559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83" y="0"/>
                  </a:moveTo>
                  <a:cubicBezTo>
                    <a:pt x="8677" y="0"/>
                    <a:pt x="8349" y="285"/>
                    <a:pt x="8349" y="636"/>
                  </a:cubicBezTo>
                  <a:cubicBezTo>
                    <a:pt x="8349" y="987"/>
                    <a:pt x="8677" y="1271"/>
                    <a:pt x="9083" y="1271"/>
                  </a:cubicBezTo>
                  <a:lnTo>
                    <a:pt x="10064" y="1271"/>
                  </a:lnTo>
                  <a:lnTo>
                    <a:pt x="10064" y="2960"/>
                  </a:lnTo>
                  <a:cubicBezTo>
                    <a:pt x="4451" y="3288"/>
                    <a:pt x="0" y="7336"/>
                    <a:pt x="0" y="12268"/>
                  </a:cubicBezTo>
                  <a:cubicBezTo>
                    <a:pt x="0" y="17414"/>
                    <a:pt x="4845" y="21600"/>
                    <a:pt x="10800" y="21600"/>
                  </a:cubicBezTo>
                  <a:cubicBezTo>
                    <a:pt x="16755" y="21600"/>
                    <a:pt x="21600" y="17414"/>
                    <a:pt x="21600" y="12268"/>
                  </a:cubicBezTo>
                  <a:cubicBezTo>
                    <a:pt x="21600" y="9530"/>
                    <a:pt x="20228" y="7065"/>
                    <a:pt x="18048" y="5356"/>
                  </a:cubicBezTo>
                  <a:cubicBezTo>
                    <a:pt x="18095" y="5326"/>
                    <a:pt x="18139" y="5288"/>
                    <a:pt x="18173" y="5243"/>
                  </a:cubicBezTo>
                  <a:lnTo>
                    <a:pt x="18534" y="4762"/>
                  </a:lnTo>
                  <a:cubicBezTo>
                    <a:pt x="18681" y="4567"/>
                    <a:pt x="18616" y="4303"/>
                    <a:pt x="18389" y="4177"/>
                  </a:cubicBezTo>
                  <a:lnTo>
                    <a:pt x="16675" y="3215"/>
                  </a:lnTo>
                  <a:cubicBezTo>
                    <a:pt x="16448" y="3088"/>
                    <a:pt x="16144" y="3144"/>
                    <a:pt x="15997" y="3340"/>
                  </a:cubicBezTo>
                  <a:lnTo>
                    <a:pt x="15636" y="3822"/>
                  </a:lnTo>
                  <a:cubicBezTo>
                    <a:pt x="15615" y="3849"/>
                    <a:pt x="15599" y="3878"/>
                    <a:pt x="15587" y="3907"/>
                  </a:cubicBezTo>
                  <a:cubicBezTo>
                    <a:pt x="14351" y="3376"/>
                    <a:pt x="12983" y="3045"/>
                    <a:pt x="11536" y="2960"/>
                  </a:cubicBezTo>
                  <a:lnTo>
                    <a:pt x="11536" y="1271"/>
                  </a:lnTo>
                  <a:lnTo>
                    <a:pt x="12517" y="1271"/>
                  </a:lnTo>
                  <a:cubicBezTo>
                    <a:pt x="12923" y="1271"/>
                    <a:pt x="13251" y="987"/>
                    <a:pt x="13251" y="636"/>
                  </a:cubicBezTo>
                  <a:cubicBezTo>
                    <a:pt x="13251" y="285"/>
                    <a:pt x="12923" y="0"/>
                    <a:pt x="12517" y="0"/>
                  </a:cubicBezTo>
                  <a:lnTo>
                    <a:pt x="9083" y="0"/>
                  </a:lnTo>
                  <a:close/>
                  <a:moveTo>
                    <a:pt x="10800" y="4207"/>
                  </a:moveTo>
                  <a:cubicBezTo>
                    <a:pt x="15944" y="4207"/>
                    <a:pt x="20129" y="7823"/>
                    <a:pt x="20129" y="12268"/>
                  </a:cubicBezTo>
                  <a:cubicBezTo>
                    <a:pt x="20129" y="16713"/>
                    <a:pt x="15944" y="20329"/>
                    <a:pt x="10800" y="20329"/>
                  </a:cubicBezTo>
                  <a:cubicBezTo>
                    <a:pt x="5656" y="20329"/>
                    <a:pt x="1471" y="16713"/>
                    <a:pt x="1471" y="12268"/>
                  </a:cubicBezTo>
                  <a:cubicBezTo>
                    <a:pt x="1471" y="7823"/>
                    <a:pt x="5656" y="4207"/>
                    <a:pt x="10800" y="4207"/>
                  </a:cubicBezTo>
                  <a:close/>
                  <a:moveTo>
                    <a:pt x="10800" y="6222"/>
                  </a:moveTo>
                  <a:cubicBezTo>
                    <a:pt x="10394" y="6222"/>
                    <a:pt x="10064" y="6505"/>
                    <a:pt x="10064" y="6856"/>
                  </a:cubicBezTo>
                  <a:lnTo>
                    <a:pt x="10064" y="12268"/>
                  </a:lnTo>
                  <a:cubicBezTo>
                    <a:pt x="10064" y="12619"/>
                    <a:pt x="10394" y="12904"/>
                    <a:pt x="10800" y="12904"/>
                  </a:cubicBezTo>
                  <a:cubicBezTo>
                    <a:pt x="11206" y="12904"/>
                    <a:pt x="11536" y="12619"/>
                    <a:pt x="11536" y="12268"/>
                  </a:cubicBezTo>
                  <a:lnTo>
                    <a:pt x="11536" y="6856"/>
                  </a:lnTo>
                  <a:cubicBezTo>
                    <a:pt x="11536" y="6505"/>
                    <a:pt x="11206" y="6222"/>
                    <a:pt x="10800" y="622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3">
                  <a:satOff val="-6373"/>
                  <a:lumOff val="-10823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406" name="Traceback in less than…"/>
            <p:cNvSpPr/>
            <p:nvPr/>
          </p:nvSpPr>
          <p:spPr>
            <a:xfrm>
              <a:off x="544287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>
                <a:defRPr sz="1200">
                  <a:latin typeface="Avenir Heavy"/>
                  <a:ea typeface="Avenir Heavy"/>
                  <a:cs typeface="Avenir Heavy"/>
                  <a:sym typeface="Avenir Heavy"/>
                </a:defRPr>
              </a:pPr>
              <a:r>
                <a:t>Traceback in less than</a:t>
              </a:r>
            </a:p>
            <a:p>
              <a:pPr>
                <a:defRPr sz="2000">
                  <a:solidFill>
                    <a:schemeClr val="accent3">
                      <a:satOff val="-6373"/>
                      <a:lumOff val="-10823"/>
                    </a:schemeClr>
                  </a:solidFill>
                  <a:latin typeface="Avenir Book"/>
                  <a:ea typeface="Avenir Book"/>
                  <a:cs typeface="Avenir Book"/>
                  <a:sym typeface="Avenir Book"/>
                </a:defRPr>
              </a:pPr>
              <a:r>
                <a:rPr>
                  <a:latin typeface="Arial Black"/>
                  <a:ea typeface="Arial Black"/>
                  <a:cs typeface="Arial Black"/>
                  <a:sym typeface="Arial Black"/>
                </a:rPr>
                <a:t>One </a:t>
              </a:r>
            </a:p>
            <a:p>
              <a:pPr>
                <a:defRPr sz="2000">
                  <a:solidFill>
                    <a:schemeClr val="accent3">
                      <a:satOff val="-6373"/>
                      <a:lumOff val="-10823"/>
                    </a:schemeClr>
                  </a:solidFill>
                  <a:latin typeface="Avenir Book"/>
                  <a:ea typeface="Avenir Book"/>
                  <a:cs typeface="Avenir Book"/>
                  <a:sym typeface="Avenir Book"/>
                </a:defRPr>
              </a:pPr>
              <a:r>
                <a:rPr>
                  <a:latin typeface="Arial Black"/>
                  <a:ea typeface="Arial Black"/>
                  <a:cs typeface="Arial Black"/>
                  <a:sym typeface="Arial Black"/>
                </a:rPr>
                <a:t>Second</a:t>
              </a:r>
            </a:p>
          </p:txBody>
        </p:sp>
      </p:grpSp>
      <p:grpSp>
        <p:nvGrpSpPr>
          <p:cNvPr id="410" name="Group"/>
          <p:cNvGrpSpPr/>
          <p:nvPr/>
        </p:nvGrpSpPr>
        <p:grpSpPr>
          <a:xfrm>
            <a:off x="3381650" y="1679931"/>
            <a:ext cx="2179888" cy="914401"/>
            <a:chOff x="0" y="0"/>
            <a:chExt cx="2179886" cy="914400"/>
          </a:xfrm>
        </p:grpSpPr>
        <p:sp>
          <p:nvSpPr>
            <p:cNvPr id="408" name="Works in…"/>
            <p:cNvSpPr txBox="1"/>
            <p:nvPr/>
          </p:nvSpPr>
          <p:spPr>
            <a:xfrm>
              <a:off x="520403" y="0"/>
              <a:ext cx="1659484" cy="914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>
                <a:defRPr sz="2300">
                  <a:solidFill>
                    <a:schemeClr val="accent3">
                      <a:satOff val="-6373"/>
                      <a:lumOff val="-10823"/>
                    </a:schemeClr>
                  </a:solidFill>
                  <a:latin typeface="Arial Black"/>
                  <a:ea typeface="Arial Black"/>
                  <a:cs typeface="Arial Black"/>
                  <a:sym typeface="Arial Black"/>
                </a:defRPr>
              </a:pPr>
              <a:r>
                <a:rPr sz="1200">
                  <a:solidFill>
                    <a:srgbClr val="000000"/>
                  </a:solidFill>
                  <a:latin typeface="Avenir Heavy"/>
                  <a:ea typeface="Avenir Heavy"/>
                  <a:cs typeface="Avenir Heavy"/>
                  <a:sym typeface="Avenir Heavy"/>
                </a:rPr>
                <a:t>Works in</a:t>
              </a:r>
              <a:r>
                <a:rPr sz="1200">
                  <a:solidFill>
                    <a:srgbClr val="000000"/>
                  </a:solidFill>
                  <a:latin typeface="Avenir Book"/>
                  <a:ea typeface="Avenir Book"/>
                  <a:cs typeface="Avenir Book"/>
                  <a:sym typeface="Avenir Book"/>
                </a:rPr>
                <a:t> </a:t>
              </a:r>
            </a:p>
            <a:p>
              <a:pPr>
                <a:defRPr sz="2300">
                  <a:solidFill>
                    <a:schemeClr val="accent3">
                      <a:satOff val="-6373"/>
                      <a:lumOff val="-10823"/>
                    </a:schemeClr>
                  </a:solidFill>
                  <a:latin typeface="Arial Black"/>
                  <a:ea typeface="Arial Black"/>
                  <a:cs typeface="Arial Black"/>
                  <a:sym typeface="Arial Black"/>
                </a:defRPr>
              </a:pPr>
              <a:r>
                <a:rPr sz="2000">
                  <a:solidFill>
                    <a:schemeClr val="accent5">
                      <a:satOff val="-6843"/>
                      <a:lumOff val="-10705"/>
                    </a:schemeClr>
                  </a:solidFill>
                </a:rPr>
                <a:t>Partial</a:t>
              </a:r>
              <a:endParaRPr sz="2000">
                <a:solidFill>
                  <a:schemeClr val="accent4"/>
                </a:solidFill>
              </a:endParaRPr>
            </a:p>
            <a:p>
              <a:pPr>
                <a:defRPr sz="2000">
                  <a:solidFill>
                    <a:schemeClr val="accent5">
                      <a:satOff val="-6843"/>
                      <a:lumOff val="-10705"/>
                    </a:schemeClr>
                  </a:solidFill>
                  <a:latin typeface="Arial Black"/>
                  <a:ea typeface="Arial Black"/>
                  <a:cs typeface="Arial Black"/>
                  <a:sym typeface="Arial Black"/>
                </a:defRPr>
              </a:pPr>
              <a:r>
                <a:t>Deployment</a:t>
              </a:r>
            </a:p>
          </p:txBody>
        </p:sp>
        <p:sp>
          <p:nvSpPr>
            <p:cNvPr id="409" name="Ornament 3"/>
            <p:cNvSpPr/>
            <p:nvPr/>
          </p:nvSpPr>
          <p:spPr>
            <a:xfrm>
              <a:off x="0" y="234950"/>
              <a:ext cx="444776" cy="444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81" h="21114" extrusionOk="0">
                  <a:moveTo>
                    <a:pt x="4639" y="1"/>
                  </a:moveTo>
                  <a:cubicBezTo>
                    <a:pt x="3461" y="-16"/>
                    <a:pt x="2280" y="422"/>
                    <a:pt x="1377" y="1328"/>
                  </a:cubicBezTo>
                  <a:cubicBezTo>
                    <a:pt x="-448" y="3156"/>
                    <a:pt x="-459" y="6160"/>
                    <a:pt x="1345" y="8002"/>
                  </a:cubicBezTo>
                  <a:lnTo>
                    <a:pt x="2889" y="9578"/>
                  </a:lnTo>
                  <a:cubicBezTo>
                    <a:pt x="2933" y="9623"/>
                    <a:pt x="3002" y="9623"/>
                    <a:pt x="3046" y="9578"/>
                  </a:cubicBezTo>
                  <a:lnTo>
                    <a:pt x="4414" y="8180"/>
                  </a:lnTo>
                  <a:cubicBezTo>
                    <a:pt x="4458" y="8136"/>
                    <a:pt x="4458" y="8065"/>
                    <a:pt x="4414" y="8020"/>
                  </a:cubicBezTo>
                  <a:lnTo>
                    <a:pt x="2871" y="6442"/>
                  </a:lnTo>
                  <a:cubicBezTo>
                    <a:pt x="1931" y="5482"/>
                    <a:pt x="1920" y="3923"/>
                    <a:pt x="2841" y="2950"/>
                  </a:cubicBezTo>
                  <a:cubicBezTo>
                    <a:pt x="3789" y="1948"/>
                    <a:pt x="5385" y="1966"/>
                    <a:pt x="6350" y="2952"/>
                  </a:cubicBezTo>
                  <a:lnTo>
                    <a:pt x="12838" y="9578"/>
                  </a:lnTo>
                  <a:cubicBezTo>
                    <a:pt x="12882" y="9623"/>
                    <a:pt x="12953" y="9623"/>
                    <a:pt x="12997" y="9578"/>
                  </a:cubicBezTo>
                  <a:lnTo>
                    <a:pt x="14365" y="8180"/>
                  </a:lnTo>
                  <a:cubicBezTo>
                    <a:pt x="14409" y="8136"/>
                    <a:pt x="14409" y="8065"/>
                    <a:pt x="14365" y="8020"/>
                  </a:cubicBezTo>
                  <a:lnTo>
                    <a:pt x="7888" y="1403"/>
                  </a:lnTo>
                  <a:cubicBezTo>
                    <a:pt x="6993" y="489"/>
                    <a:pt x="5817" y="17"/>
                    <a:pt x="4639" y="1"/>
                  </a:cubicBezTo>
                  <a:close/>
                  <a:moveTo>
                    <a:pt x="16042" y="1"/>
                  </a:moveTo>
                  <a:cubicBezTo>
                    <a:pt x="14864" y="17"/>
                    <a:pt x="13688" y="489"/>
                    <a:pt x="12793" y="1403"/>
                  </a:cubicBezTo>
                  <a:lnTo>
                    <a:pt x="11291" y="2938"/>
                  </a:lnTo>
                  <a:cubicBezTo>
                    <a:pt x="11247" y="2983"/>
                    <a:pt x="11247" y="3054"/>
                    <a:pt x="11291" y="3099"/>
                  </a:cubicBezTo>
                  <a:lnTo>
                    <a:pt x="12661" y="4497"/>
                  </a:lnTo>
                  <a:cubicBezTo>
                    <a:pt x="12704" y="4541"/>
                    <a:pt x="12774" y="4541"/>
                    <a:pt x="12817" y="4497"/>
                  </a:cubicBezTo>
                  <a:lnTo>
                    <a:pt x="14360" y="2920"/>
                  </a:lnTo>
                  <a:cubicBezTo>
                    <a:pt x="15302" y="1959"/>
                    <a:pt x="16828" y="1949"/>
                    <a:pt x="17781" y="2891"/>
                  </a:cubicBezTo>
                  <a:cubicBezTo>
                    <a:pt x="18761" y="3859"/>
                    <a:pt x="18744" y="5490"/>
                    <a:pt x="17779" y="6475"/>
                  </a:cubicBezTo>
                  <a:lnTo>
                    <a:pt x="11292" y="13102"/>
                  </a:lnTo>
                  <a:cubicBezTo>
                    <a:pt x="11249" y="13147"/>
                    <a:pt x="11249" y="13220"/>
                    <a:pt x="11292" y="13264"/>
                  </a:cubicBezTo>
                  <a:lnTo>
                    <a:pt x="12661" y="14662"/>
                  </a:lnTo>
                  <a:cubicBezTo>
                    <a:pt x="12704" y="14706"/>
                    <a:pt x="12774" y="14706"/>
                    <a:pt x="12817" y="14662"/>
                  </a:cubicBezTo>
                  <a:lnTo>
                    <a:pt x="19337" y="8002"/>
                  </a:lnTo>
                  <a:cubicBezTo>
                    <a:pt x="21140" y="6160"/>
                    <a:pt x="21129" y="3156"/>
                    <a:pt x="19304" y="1328"/>
                  </a:cubicBezTo>
                  <a:cubicBezTo>
                    <a:pt x="18401" y="423"/>
                    <a:pt x="17220" y="-16"/>
                    <a:pt x="16042" y="1"/>
                  </a:cubicBezTo>
                  <a:close/>
                  <a:moveTo>
                    <a:pt x="7941" y="6406"/>
                  </a:moveTo>
                  <a:cubicBezTo>
                    <a:pt x="7913" y="6406"/>
                    <a:pt x="7886" y="6419"/>
                    <a:pt x="7864" y="6441"/>
                  </a:cubicBezTo>
                  <a:lnTo>
                    <a:pt x="1387" y="13058"/>
                  </a:lnTo>
                  <a:cubicBezTo>
                    <a:pt x="-403" y="14886"/>
                    <a:pt x="-460" y="17862"/>
                    <a:pt x="1312" y="19707"/>
                  </a:cubicBezTo>
                  <a:cubicBezTo>
                    <a:pt x="3102" y="21571"/>
                    <a:pt x="6043" y="21583"/>
                    <a:pt x="7846" y="19740"/>
                  </a:cubicBezTo>
                  <a:lnTo>
                    <a:pt x="9389" y="18164"/>
                  </a:lnTo>
                  <a:cubicBezTo>
                    <a:pt x="9432" y="18120"/>
                    <a:pt x="9432" y="18047"/>
                    <a:pt x="9389" y="18003"/>
                  </a:cubicBezTo>
                  <a:lnTo>
                    <a:pt x="8021" y="16605"/>
                  </a:lnTo>
                  <a:cubicBezTo>
                    <a:pt x="7977" y="16560"/>
                    <a:pt x="7907" y="16560"/>
                    <a:pt x="7864" y="16605"/>
                  </a:cubicBezTo>
                  <a:lnTo>
                    <a:pt x="6319" y="18182"/>
                  </a:lnTo>
                  <a:cubicBezTo>
                    <a:pt x="5379" y="19143"/>
                    <a:pt x="3855" y="19153"/>
                    <a:pt x="2902" y="18212"/>
                  </a:cubicBezTo>
                  <a:cubicBezTo>
                    <a:pt x="1921" y="17243"/>
                    <a:pt x="1937" y="15613"/>
                    <a:pt x="2902" y="14627"/>
                  </a:cubicBezTo>
                  <a:lnTo>
                    <a:pt x="9389" y="7999"/>
                  </a:lnTo>
                  <a:cubicBezTo>
                    <a:pt x="9432" y="7954"/>
                    <a:pt x="9432" y="7883"/>
                    <a:pt x="9389" y="7839"/>
                  </a:cubicBezTo>
                  <a:lnTo>
                    <a:pt x="8021" y="6441"/>
                  </a:lnTo>
                  <a:cubicBezTo>
                    <a:pt x="7999" y="6419"/>
                    <a:pt x="7970" y="6406"/>
                    <a:pt x="7941" y="6406"/>
                  </a:cubicBezTo>
                  <a:close/>
                  <a:moveTo>
                    <a:pt x="7764" y="11488"/>
                  </a:moveTo>
                  <a:cubicBezTo>
                    <a:pt x="7735" y="11488"/>
                    <a:pt x="7706" y="11500"/>
                    <a:pt x="7684" y="11523"/>
                  </a:cubicBezTo>
                  <a:lnTo>
                    <a:pt x="6316" y="12921"/>
                  </a:lnTo>
                  <a:cubicBezTo>
                    <a:pt x="6273" y="12965"/>
                    <a:pt x="6273" y="13036"/>
                    <a:pt x="6316" y="13081"/>
                  </a:cubicBezTo>
                  <a:lnTo>
                    <a:pt x="12793" y="19698"/>
                  </a:lnTo>
                  <a:cubicBezTo>
                    <a:pt x="14583" y="21526"/>
                    <a:pt x="17497" y="21584"/>
                    <a:pt x="19304" y="19773"/>
                  </a:cubicBezTo>
                  <a:cubicBezTo>
                    <a:pt x="21129" y="17946"/>
                    <a:pt x="21139" y="14941"/>
                    <a:pt x="19337" y="13099"/>
                  </a:cubicBezTo>
                  <a:lnTo>
                    <a:pt x="17794" y="11523"/>
                  </a:lnTo>
                  <a:cubicBezTo>
                    <a:pt x="17750" y="11478"/>
                    <a:pt x="17679" y="11478"/>
                    <a:pt x="17635" y="11523"/>
                  </a:cubicBezTo>
                  <a:lnTo>
                    <a:pt x="16267" y="12921"/>
                  </a:lnTo>
                  <a:cubicBezTo>
                    <a:pt x="16223" y="12965"/>
                    <a:pt x="16223" y="13036"/>
                    <a:pt x="16267" y="13081"/>
                  </a:cubicBezTo>
                  <a:lnTo>
                    <a:pt x="17810" y="14657"/>
                  </a:lnTo>
                  <a:cubicBezTo>
                    <a:pt x="18751" y="15618"/>
                    <a:pt x="18761" y="17177"/>
                    <a:pt x="17841" y="18151"/>
                  </a:cubicBezTo>
                  <a:cubicBezTo>
                    <a:pt x="16892" y="19153"/>
                    <a:pt x="15296" y="19135"/>
                    <a:pt x="14331" y="18149"/>
                  </a:cubicBezTo>
                  <a:lnTo>
                    <a:pt x="7843" y="11523"/>
                  </a:lnTo>
                  <a:cubicBezTo>
                    <a:pt x="7821" y="11500"/>
                    <a:pt x="7792" y="11488"/>
                    <a:pt x="7764" y="1148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</p:grpSp>
      <p:grpSp>
        <p:nvGrpSpPr>
          <p:cNvPr id="413" name="Group"/>
          <p:cNvGrpSpPr/>
          <p:nvPr/>
        </p:nvGrpSpPr>
        <p:grpSpPr>
          <a:xfrm>
            <a:off x="5348706" y="3141977"/>
            <a:ext cx="1737057" cy="1270001"/>
            <a:chOff x="0" y="0"/>
            <a:chExt cx="1737055" cy="1270000"/>
          </a:xfrm>
        </p:grpSpPr>
        <p:sp>
          <p:nvSpPr>
            <p:cNvPr id="411" name="Text Document"/>
            <p:cNvSpPr/>
            <p:nvPr/>
          </p:nvSpPr>
          <p:spPr>
            <a:xfrm>
              <a:off x="0" y="234950"/>
              <a:ext cx="343247" cy="444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" y="0"/>
                  </a:moveTo>
                  <a:cubicBezTo>
                    <a:pt x="96" y="0"/>
                    <a:pt x="0" y="72"/>
                    <a:pt x="0" y="162"/>
                  </a:cubicBezTo>
                  <a:lnTo>
                    <a:pt x="0" y="21438"/>
                  </a:lnTo>
                  <a:cubicBezTo>
                    <a:pt x="0" y="21528"/>
                    <a:pt x="96" y="21600"/>
                    <a:pt x="213" y="21600"/>
                  </a:cubicBezTo>
                  <a:lnTo>
                    <a:pt x="21387" y="21600"/>
                  </a:lnTo>
                  <a:cubicBezTo>
                    <a:pt x="21504" y="21600"/>
                    <a:pt x="21600" y="21528"/>
                    <a:pt x="21600" y="21438"/>
                  </a:cubicBezTo>
                  <a:lnTo>
                    <a:pt x="21600" y="5895"/>
                  </a:lnTo>
                  <a:cubicBezTo>
                    <a:pt x="21600" y="5863"/>
                    <a:pt x="21567" y="5837"/>
                    <a:pt x="21525" y="5837"/>
                  </a:cubicBezTo>
                  <a:lnTo>
                    <a:pt x="14257" y="5837"/>
                  </a:lnTo>
                  <a:cubicBezTo>
                    <a:pt x="14140" y="5837"/>
                    <a:pt x="14044" y="5765"/>
                    <a:pt x="14044" y="5674"/>
                  </a:cubicBezTo>
                  <a:lnTo>
                    <a:pt x="14044" y="58"/>
                  </a:lnTo>
                  <a:cubicBezTo>
                    <a:pt x="14044" y="26"/>
                    <a:pt x="14011" y="0"/>
                    <a:pt x="13969" y="0"/>
                  </a:cubicBezTo>
                  <a:lnTo>
                    <a:pt x="213" y="0"/>
                  </a:lnTo>
                  <a:close/>
                  <a:moveTo>
                    <a:pt x="15018" y="86"/>
                  </a:moveTo>
                  <a:cubicBezTo>
                    <a:pt x="14992" y="94"/>
                    <a:pt x="14972" y="114"/>
                    <a:pt x="14972" y="140"/>
                  </a:cubicBezTo>
                  <a:lnTo>
                    <a:pt x="14972" y="4958"/>
                  </a:lnTo>
                  <a:cubicBezTo>
                    <a:pt x="14972" y="5048"/>
                    <a:pt x="15068" y="5120"/>
                    <a:pt x="15185" y="5120"/>
                  </a:cubicBezTo>
                  <a:lnTo>
                    <a:pt x="21419" y="5120"/>
                  </a:lnTo>
                  <a:cubicBezTo>
                    <a:pt x="21486" y="5120"/>
                    <a:pt x="21519" y="5058"/>
                    <a:pt x="21472" y="5021"/>
                  </a:cubicBezTo>
                  <a:lnTo>
                    <a:pt x="15100" y="99"/>
                  </a:lnTo>
                  <a:cubicBezTo>
                    <a:pt x="15077" y="81"/>
                    <a:pt x="15044" y="78"/>
                    <a:pt x="15018" y="86"/>
                  </a:cubicBezTo>
                  <a:close/>
                  <a:moveTo>
                    <a:pt x="3916" y="7813"/>
                  </a:moveTo>
                  <a:lnTo>
                    <a:pt x="17684" y="7813"/>
                  </a:lnTo>
                  <a:cubicBezTo>
                    <a:pt x="17718" y="7813"/>
                    <a:pt x="17747" y="7836"/>
                    <a:pt x="17747" y="7862"/>
                  </a:cubicBezTo>
                  <a:lnTo>
                    <a:pt x="17747" y="8842"/>
                  </a:lnTo>
                  <a:cubicBezTo>
                    <a:pt x="17747" y="8868"/>
                    <a:pt x="17718" y="8890"/>
                    <a:pt x="17684" y="8890"/>
                  </a:cubicBezTo>
                  <a:lnTo>
                    <a:pt x="3916" y="8890"/>
                  </a:lnTo>
                  <a:cubicBezTo>
                    <a:pt x="3882" y="8890"/>
                    <a:pt x="3853" y="8868"/>
                    <a:pt x="3853" y="8842"/>
                  </a:cubicBezTo>
                  <a:lnTo>
                    <a:pt x="3853" y="7862"/>
                  </a:lnTo>
                  <a:cubicBezTo>
                    <a:pt x="3853" y="7836"/>
                    <a:pt x="3882" y="7813"/>
                    <a:pt x="3916" y="7813"/>
                  </a:cubicBezTo>
                  <a:close/>
                  <a:moveTo>
                    <a:pt x="3916" y="10498"/>
                  </a:moveTo>
                  <a:lnTo>
                    <a:pt x="17684" y="10498"/>
                  </a:lnTo>
                  <a:cubicBezTo>
                    <a:pt x="17718" y="10498"/>
                    <a:pt x="17747" y="10520"/>
                    <a:pt x="17747" y="10546"/>
                  </a:cubicBezTo>
                  <a:lnTo>
                    <a:pt x="17747" y="11526"/>
                  </a:lnTo>
                  <a:cubicBezTo>
                    <a:pt x="17747" y="11552"/>
                    <a:pt x="17718" y="11573"/>
                    <a:pt x="17684" y="11573"/>
                  </a:cubicBezTo>
                  <a:lnTo>
                    <a:pt x="3916" y="11573"/>
                  </a:lnTo>
                  <a:cubicBezTo>
                    <a:pt x="3882" y="11573"/>
                    <a:pt x="3853" y="11552"/>
                    <a:pt x="3853" y="11526"/>
                  </a:cubicBezTo>
                  <a:lnTo>
                    <a:pt x="3853" y="10546"/>
                  </a:lnTo>
                  <a:cubicBezTo>
                    <a:pt x="3853" y="10520"/>
                    <a:pt x="3882" y="10498"/>
                    <a:pt x="3916" y="10498"/>
                  </a:cubicBezTo>
                  <a:close/>
                  <a:moveTo>
                    <a:pt x="3916" y="13182"/>
                  </a:moveTo>
                  <a:lnTo>
                    <a:pt x="17684" y="13182"/>
                  </a:lnTo>
                  <a:cubicBezTo>
                    <a:pt x="17718" y="13182"/>
                    <a:pt x="17747" y="13204"/>
                    <a:pt x="17747" y="13230"/>
                  </a:cubicBezTo>
                  <a:lnTo>
                    <a:pt x="17747" y="14210"/>
                  </a:lnTo>
                  <a:cubicBezTo>
                    <a:pt x="17747" y="14237"/>
                    <a:pt x="17718" y="14257"/>
                    <a:pt x="17684" y="14257"/>
                  </a:cubicBezTo>
                  <a:lnTo>
                    <a:pt x="3916" y="14257"/>
                  </a:lnTo>
                  <a:cubicBezTo>
                    <a:pt x="3882" y="14257"/>
                    <a:pt x="3853" y="14237"/>
                    <a:pt x="3853" y="14210"/>
                  </a:cubicBezTo>
                  <a:lnTo>
                    <a:pt x="3853" y="13230"/>
                  </a:lnTo>
                  <a:cubicBezTo>
                    <a:pt x="3853" y="13204"/>
                    <a:pt x="3882" y="13182"/>
                    <a:pt x="3916" y="13182"/>
                  </a:cubicBezTo>
                  <a:close/>
                  <a:moveTo>
                    <a:pt x="3916" y="15866"/>
                  </a:moveTo>
                  <a:lnTo>
                    <a:pt x="17684" y="15866"/>
                  </a:lnTo>
                  <a:cubicBezTo>
                    <a:pt x="17718" y="15866"/>
                    <a:pt x="17747" y="15888"/>
                    <a:pt x="17747" y="15914"/>
                  </a:cubicBezTo>
                  <a:lnTo>
                    <a:pt x="17747" y="16894"/>
                  </a:lnTo>
                  <a:cubicBezTo>
                    <a:pt x="17747" y="16921"/>
                    <a:pt x="17718" y="16941"/>
                    <a:pt x="17684" y="16941"/>
                  </a:cubicBezTo>
                  <a:lnTo>
                    <a:pt x="3916" y="16941"/>
                  </a:lnTo>
                  <a:cubicBezTo>
                    <a:pt x="3882" y="16941"/>
                    <a:pt x="3853" y="16921"/>
                    <a:pt x="3853" y="16894"/>
                  </a:cubicBezTo>
                  <a:lnTo>
                    <a:pt x="3853" y="15914"/>
                  </a:lnTo>
                  <a:cubicBezTo>
                    <a:pt x="3853" y="15888"/>
                    <a:pt x="3882" y="15866"/>
                    <a:pt x="3916" y="1586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6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412" name="Relies on existing…"/>
            <p:cNvSpPr/>
            <p:nvPr/>
          </p:nvSpPr>
          <p:spPr>
            <a:xfrm>
              <a:off x="467055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>
                <a:defRPr sz="2300">
                  <a:solidFill>
                    <a:schemeClr val="accent3">
                      <a:satOff val="-6373"/>
                      <a:lumOff val="-10823"/>
                    </a:schemeClr>
                  </a:solidFill>
                  <a:latin typeface="Arial Black"/>
                  <a:ea typeface="Arial Black"/>
                  <a:cs typeface="Arial Black"/>
                  <a:sym typeface="Arial Black"/>
                </a:defRPr>
              </a:pPr>
              <a:r>
                <a:rPr sz="1200">
                  <a:solidFill>
                    <a:srgbClr val="000000"/>
                  </a:solidFill>
                  <a:latin typeface="Avenir Heavy"/>
                  <a:ea typeface="Avenir Heavy"/>
                  <a:cs typeface="Avenir Heavy"/>
                  <a:sym typeface="Avenir Heavy"/>
                </a:rPr>
                <a:t>Relies on existing </a:t>
              </a:r>
            </a:p>
            <a:p>
              <a:pPr>
                <a:defRPr sz="2000">
                  <a:solidFill>
                    <a:schemeClr val="accent6">
                      <a:satOff val="-35873"/>
                      <a:lumOff val="-12431"/>
                    </a:schemeClr>
                  </a:solidFill>
                  <a:latin typeface="Arial Black"/>
                  <a:ea typeface="Arial Black"/>
                  <a:cs typeface="Arial Black"/>
                  <a:sym typeface="Arial Black"/>
                </a:defRPr>
              </a:pPr>
              <a:r>
                <a:t>Billing </a:t>
              </a:r>
            </a:p>
            <a:p>
              <a:pPr>
                <a:defRPr sz="2000">
                  <a:solidFill>
                    <a:schemeClr val="accent6">
                      <a:satOff val="-35873"/>
                      <a:lumOff val="-12431"/>
                    </a:schemeClr>
                  </a:solidFill>
                  <a:latin typeface="Arial Black"/>
                  <a:ea typeface="Arial Black"/>
                  <a:cs typeface="Arial Black"/>
                  <a:sym typeface="Arial Black"/>
                </a:defRPr>
              </a:pPr>
              <a:r>
                <a:t>Records</a:t>
              </a:r>
            </a:p>
          </p:txBody>
        </p:sp>
      </p:grpSp>
      <p:grpSp>
        <p:nvGrpSpPr>
          <p:cNvPr id="418" name="Group"/>
          <p:cNvGrpSpPr/>
          <p:nvPr/>
        </p:nvGrpSpPr>
        <p:grpSpPr>
          <a:xfrm>
            <a:off x="2022576" y="3141977"/>
            <a:ext cx="2437403" cy="914401"/>
            <a:chOff x="0" y="0"/>
            <a:chExt cx="2437401" cy="914400"/>
          </a:xfrm>
        </p:grpSpPr>
        <p:grpSp>
          <p:nvGrpSpPr>
            <p:cNvPr id="416" name="Group"/>
            <p:cNvGrpSpPr/>
            <p:nvPr/>
          </p:nvGrpSpPr>
          <p:grpSpPr>
            <a:xfrm>
              <a:off x="-1" y="228600"/>
              <a:ext cx="457201" cy="457201"/>
              <a:chOff x="0" y="0"/>
              <a:chExt cx="457200" cy="457200"/>
            </a:xfrm>
          </p:grpSpPr>
          <p:sp>
            <p:nvSpPr>
              <p:cNvPr id="414" name="Wrench"/>
              <p:cNvSpPr/>
              <p:nvPr/>
            </p:nvSpPr>
            <p:spPr>
              <a:xfrm rot="18900000">
                <a:off x="195556" y="10170"/>
                <a:ext cx="123261" cy="4307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51" h="21089" extrusionOk="0">
                    <a:moveTo>
                      <a:pt x="10495" y="1"/>
                    </a:moveTo>
                    <a:cubicBezTo>
                      <a:pt x="5537" y="237"/>
                      <a:pt x="2663" y="1178"/>
                      <a:pt x="1749" y="2267"/>
                    </a:cubicBezTo>
                    <a:cubicBezTo>
                      <a:pt x="1263" y="2301"/>
                      <a:pt x="679" y="2339"/>
                      <a:pt x="433" y="2354"/>
                    </a:cubicBezTo>
                    <a:cubicBezTo>
                      <a:pt x="-23" y="2381"/>
                      <a:pt x="-170" y="2869"/>
                      <a:pt x="241" y="2922"/>
                    </a:cubicBezTo>
                    <a:cubicBezTo>
                      <a:pt x="457" y="2950"/>
                      <a:pt x="979" y="3018"/>
                      <a:pt x="1429" y="3077"/>
                    </a:cubicBezTo>
                    <a:cubicBezTo>
                      <a:pt x="1447" y="3792"/>
                      <a:pt x="2245" y="4513"/>
                      <a:pt x="3787" y="5096"/>
                    </a:cubicBezTo>
                    <a:cubicBezTo>
                      <a:pt x="6520" y="6130"/>
                      <a:pt x="7537" y="7410"/>
                      <a:pt x="7537" y="8611"/>
                    </a:cubicBezTo>
                    <a:cubicBezTo>
                      <a:pt x="7537" y="9390"/>
                      <a:pt x="5738" y="18573"/>
                      <a:pt x="5738" y="19703"/>
                    </a:cubicBezTo>
                    <a:cubicBezTo>
                      <a:pt x="5738" y="21590"/>
                      <a:pt x="15503" y="21512"/>
                      <a:pt x="15503" y="19703"/>
                    </a:cubicBezTo>
                    <a:cubicBezTo>
                      <a:pt x="15503" y="18645"/>
                      <a:pt x="14559" y="11348"/>
                      <a:pt x="14559" y="8655"/>
                    </a:cubicBezTo>
                    <a:cubicBezTo>
                      <a:pt x="14559" y="6354"/>
                      <a:pt x="19684" y="4736"/>
                      <a:pt x="21238" y="4314"/>
                    </a:cubicBezTo>
                    <a:cubicBezTo>
                      <a:pt x="21430" y="4262"/>
                      <a:pt x="21367" y="4172"/>
                      <a:pt x="21122" y="4143"/>
                    </a:cubicBezTo>
                    <a:lnTo>
                      <a:pt x="8981" y="2738"/>
                    </a:lnTo>
                    <a:lnTo>
                      <a:pt x="7956" y="2069"/>
                    </a:lnTo>
                    <a:cubicBezTo>
                      <a:pt x="7956" y="2069"/>
                      <a:pt x="9739" y="792"/>
                      <a:pt x="10809" y="114"/>
                    </a:cubicBezTo>
                    <a:cubicBezTo>
                      <a:pt x="10903" y="55"/>
                      <a:pt x="10723" y="-10"/>
                      <a:pt x="10495" y="1"/>
                    </a:cubicBezTo>
                    <a:close/>
                    <a:moveTo>
                      <a:pt x="15555" y="549"/>
                    </a:moveTo>
                    <a:cubicBezTo>
                      <a:pt x="15455" y="559"/>
                      <a:pt x="15369" y="582"/>
                      <a:pt x="15322" y="611"/>
                    </a:cubicBezTo>
                    <a:cubicBezTo>
                      <a:pt x="14260" y="1278"/>
                      <a:pt x="12673" y="2415"/>
                      <a:pt x="12673" y="2415"/>
                    </a:cubicBezTo>
                    <a:lnTo>
                      <a:pt x="13511" y="3001"/>
                    </a:lnTo>
                    <a:lnTo>
                      <a:pt x="17977" y="3519"/>
                    </a:lnTo>
                    <a:cubicBezTo>
                      <a:pt x="18982" y="1431"/>
                      <a:pt x="16932" y="699"/>
                      <a:pt x="15869" y="554"/>
                    </a:cubicBezTo>
                    <a:cubicBezTo>
                      <a:pt x="15765" y="540"/>
                      <a:pt x="15655" y="539"/>
                      <a:pt x="15555" y="549"/>
                    </a:cubicBezTo>
                    <a:close/>
                    <a:moveTo>
                      <a:pt x="8899" y="4831"/>
                    </a:moveTo>
                    <a:cubicBezTo>
                      <a:pt x="8932" y="4832"/>
                      <a:pt x="8962" y="4838"/>
                      <a:pt x="8969" y="4849"/>
                    </a:cubicBezTo>
                    <a:lnTo>
                      <a:pt x="9190" y="5208"/>
                    </a:lnTo>
                    <a:cubicBezTo>
                      <a:pt x="9224" y="5263"/>
                      <a:pt x="9450" y="5291"/>
                      <a:pt x="9610" y="5257"/>
                    </a:cubicBezTo>
                    <a:lnTo>
                      <a:pt x="10553" y="5058"/>
                    </a:lnTo>
                    <a:cubicBezTo>
                      <a:pt x="10713" y="5025"/>
                      <a:pt x="10944" y="5050"/>
                      <a:pt x="10978" y="5106"/>
                    </a:cubicBezTo>
                    <a:lnTo>
                      <a:pt x="11176" y="5433"/>
                    </a:lnTo>
                    <a:cubicBezTo>
                      <a:pt x="11210" y="5489"/>
                      <a:pt x="11442" y="5514"/>
                      <a:pt x="11601" y="5481"/>
                    </a:cubicBezTo>
                    <a:lnTo>
                      <a:pt x="12544" y="5283"/>
                    </a:lnTo>
                    <a:cubicBezTo>
                      <a:pt x="12704" y="5250"/>
                      <a:pt x="12930" y="5276"/>
                      <a:pt x="12964" y="5331"/>
                    </a:cubicBezTo>
                    <a:lnTo>
                      <a:pt x="13168" y="5659"/>
                    </a:lnTo>
                    <a:cubicBezTo>
                      <a:pt x="13201" y="5714"/>
                      <a:pt x="13427" y="5740"/>
                      <a:pt x="13587" y="5706"/>
                    </a:cubicBezTo>
                    <a:lnTo>
                      <a:pt x="14623" y="5489"/>
                    </a:lnTo>
                    <a:cubicBezTo>
                      <a:pt x="14688" y="5476"/>
                      <a:pt x="14776" y="5494"/>
                      <a:pt x="14746" y="5516"/>
                    </a:cubicBezTo>
                    <a:lnTo>
                      <a:pt x="14134" y="5948"/>
                    </a:lnTo>
                    <a:cubicBezTo>
                      <a:pt x="14053" y="6006"/>
                      <a:pt x="13820" y="6034"/>
                      <a:pt x="13616" y="6011"/>
                    </a:cubicBezTo>
                    <a:lnTo>
                      <a:pt x="8422" y="5423"/>
                    </a:lnTo>
                    <a:cubicBezTo>
                      <a:pt x="8218" y="5400"/>
                      <a:pt x="8119" y="5335"/>
                      <a:pt x="8201" y="5277"/>
                    </a:cubicBezTo>
                    <a:lnTo>
                      <a:pt x="8818" y="4844"/>
                    </a:lnTo>
                    <a:cubicBezTo>
                      <a:pt x="8833" y="4833"/>
                      <a:pt x="8866" y="4830"/>
                      <a:pt x="8899" y="4831"/>
                    </a:cubicBezTo>
                    <a:close/>
                    <a:moveTo>
                      <a:pt x="10576" y="18867"/>
                    </a:moveTo>
                    <a:cubicBezTo>
                      <a:pt x="12209" y="18867"/>
                      <a:pt x="13529" y="19241"/>
                      <a:pt x="13529" y="19703"/>
                    </a:cubicBezTo>
                    <a:cubicBezTo>
                      <a:pt x="13529" y="20164"/>
                      <a:pt x="12209" y="20539"/>
                      <a:pt x="10576" y="20539"/>
                    </a:cubicBezTo>
                    <a:cubicBezTo>
                      <a:pt x="8944" y="20539"/>
                      <a:pt x="7618" y="20164"/>
                      <a:pt x="7618" y="19703"/>
                    </a:cubicBezTo>
                    <a:cubicBezTo>
                      <a:pt x="7618" y="19241"/>
                      <a:pt x="8944" y="18867"/>
                      <a:pt x="10576" y="188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  <p:sp>
            <p:nvSpPr>
              <p:cNvPr id="415" name="Hammer"/>
              <p:cNvSpPr/>
              <p:nvPr/>
            </p:nvSpPr>
            <p:spPr>
              <a:xfrm rot="2700000">
                <a:off x="123154" y="10756"/>
                <a:ext cx="210892" cy="4356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4" h="21595" extrusionOk="0">
                    <a:moveTo>
                      <a:pt x="12161" y="5"/>
                    </a:moveTo>
                    <a:cubicBezTo>
                      <a:pt x="7931" y="77"/>
                      <a:pt x="3428" y="850"/>
                      <a:pt x="31" y="3980"/>
                    </a:cubicBezTo>
                    <a:cubicBezTo>
                      <a:pt x="-96" y="4097"/>
                      <a:pt x="199" y="4215"/>
                      <a:pt x="410" y="4130"/>
                    </a:cubicBezTo>
                    <a:cubicBezTo>
                      <a:pt x="2319" y="3363"/>
                      <a:pt x="4025" y="2246"/>
                      <a:pt x="6056" y="2246"/>
                    </a:cubicBezTo>
                    <a:cubicBezTo>
                      <a:pt x="8156" y="2246"/>
                      <a:pt x="8496" y="3611"/>
                      <a:pt x="8496" y="3611"/>
                    </a:cubicBezTo>
                    <a:lnTo>
                      <a:pt x="9038" y="3611"/>
                    </a:lnTo>
                    <a:lnTo>
                      <a:pt x="9038" y="9084"/>
                    </a:lnTo>
                    <a:cubicBezTo>
                      <a:pt x="8731" y="9095"/>
                      <a:pt x="8451" y="9190"/>
                      <a:pt x="8382" y="9337"/>
                    </a:cubicBezTo>
                    <a:cubicBezTo>
                      <a:pt x="7788" y="10594"/>
                      <a:pt x="8323" y="14242"/>
                      <a:pt x="8323" y="16546"/>
                    </a:cubicBezTo>
                    <a:cubicBezTo>
                      <a:pt x="8323" y="18416"/>
                      <a:pt x="8011" y="20381"/>
                      <a:pt x="7864" y="21200"/>
                    </a:cubicBezTo>
                    <a:cubicBezTo>
                      <a:pt x="7827" y="21413"/>
                      <a:pt x="8169" y="21595"/>
                      <a:pt x="8607" y="21595"/>
                    </a:cubicBezTo>
                    <a:lnTo>
                      <a:pt x="12682" y="21595"/>
                    </a:lnTo>
                    <a:cubicBezTo>
                      <a:pt x="13120" y="21595"/>
                      <a:pt x="13466" y="21413"/>
                      <a:pt x="13428" y="21200"/>
                    </a:cubicBezTo>
                    <a:cubicBezTo>
                      <a:pt x="13282" y="20381"/>
                      <a:pt x="12970" y="18416"/>
                      <a:pt x="12970" y="16546"/>
                    </a:cubicBezTo>
                    <a:cubicBezTo>
                      <a:pt x="12970" y="14242"/>
                      <a:pt x="13504" y="10594"/>
                      <a:pt x="12911" y="9337"/>
                    </a:cubicBezTo>
                    <a:cubicBezTo>
                      <a:pt x="12842" y="9190"/>
                      <a:pt x="12561" y="9095"/>
                      <a:pt x="12255" y="9084"/>
                    </a:cubicBezTo>
                    <a:lnTo>
                      <a:pt x="12255" y="3611"/>
                    </a:lnTo>
                    <a:lnTo>
                      <a:pt x="12796" y="3611"/>
                    </a:lnTo>
                    <a:cubicBezTo>
                      <a:pt x="12796" y="3611"/>
                      <a:pt x="13547" y="2180"/>
                      <a:pt x="15941" y="2180"/>
                    </a:cubicBezTo>
                    <a:cubicBezTo>
                      <a:pt x="18334" y="2180"/>
                      <a:pt x="18630" y="2608"/>
                      <a:pt x="18630" y="2608"/>
                    </a:cubicBezTo>
                    <a:lnTo>
                      <a:pt x="21504" y="2608"/>
                    </a:lnTo>
                    <a:lnTo>
                      <a:pt x="21504" y="353"/>
                    </a:lnTo>
                    <a:lnTo>
                      <a:pt x="18592" y="353"/>
                    </a:lnTo>
                    <a:cubicBezTo>
                      <a:pt x="18592" y="353"/>
                      <a:pt x="16383" y="1518"/>
                      <a:pt x="13952" y="14"/>
                    </a:cubicBezTo>
                    <a:cubicBezTo>
                      <a:pt x="13363" y="0"/>
                      <a:pt x="12765" y="-5"/>
                      <a:pt x="12161" y="5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accent2"/>
                </a:solidFill>
                <a:prstDash val="solid"/>
                <a:round/>
              </a:ln>
              <a:effectLst/>
            </p:spPr>
            <p:txBody>
              <a:bodyPr wrap="square" lIns="0" tIns="0" rIns="0" bIns="0" numCol="1" anchor="t">
                <a:noAutofit/>
              </a:bodyPr>
              <a:lstStyle/>
              <a:p>
                <a:pPr>
                  <a:defRPr sz="1400"/>
                </a:pPr>
                <a:endParaRPr/>
              </a:p>
            </p:txBody>
          </p:sp>
        </p:grpSp>
        <p:sp>
          <p:nvSpPr>
            <p:cNvPr id="417" name="Requires…"/>
            <p:cNvSpPr txBox="1"/>
            <p:nvPr/>
          </p:nvSpPr>
          <p:spPr>
            <a:xfrm>
              <a:off x="552320" y="0"/>
              <a:ext cx="1885082" cy="914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>
                <a:defRPr sz="2000">
                  <a:solidFill>
                    <a:schemeClr val="accent3">
                      <a:satOff val="-6373"/>
                      <a:lumOff val="-10823"/>
                    </a:schemeClr>
                  </a:solidFill>
                  <a:latin typeface="Arial Black"/>
                  <a:ea typeface="Arial Black"/>
                  <a:cs typeface="Arial Black"/>
                  <a:sym typeface="Arial Black"/>
                </a:defRPr>
              </a:pPr>
              <a:r>
                <a:rPr sz="1200">
                  <a:solidFill>
                    <a:srgbClr val="000000"/>
                  </a:solidFill>
                  <a:latin typeface="Avenir Heavy"/>
                  <a:ea typeface="Avenir Heavy"/>
                  <a:cs typeface="Avenir Heavy"/>
                  <a:sym typeface="Avenir Heavy"/>
                </a:rPr>
                <a:t>Requires</a:t>
              </a:r>
              <a:r>
                <a:rPr sz="1200">
                  <a:solidFill>
                    <a:srgbClr val="000000"/>
                  </a:solidFill>
                  <a:latin typeface="Avenir Book"/>
                  <a:ea typeface="Avenir Book"/>
                  <a:cs typeface="Avenir Book"/>
                  <a:sym typeface="Avenir Book"/>
                </a:rPr>
                <a:t> </a:t>
              </a:r>
            </a:p>
            <a:p>
              <a:pPr>
                <a:defRPr sz="2000">
                  <a:solidFill>
                    <a:schemeClr val="accent3">
                      <a:satOff val="-6373"/>
                      <a:lumOff val="-10823"/>
                    </a:schemeClr>
                  </a:solidFill>
                  <a:latin typeface="Arial Black"/>
                  <a:ea typeface="Arial Black"/>
                  <a:cs typeface="Arial Black"/>
                  <a:sym typeface="Arial Black"/>
                </a:defRPr>
              </a:pPr>
              <a:r>
                <a:rPr>
                  <a:solidFill>
                    <a:schemeClr val="accent2"/>
                  </a:solidFill>
                </a:rPr>
                <a:t>No</a:t>
              </a:r>
              <a:r>
                <a:rPr>
                  <a:solidFill>
                    <a:srgbClr val="000000"/>
                  </a:solidFill>
                </a:rPr>
                <a:t> </a:t>
              </a:r>
              <a:r>
                <a:rPr>
                  <a:solidFill>
                    <a:schemeClr val="accent2"/>
                  </a:solidFill>
                </a:rPr>
                <a:t>Network </a:t>
              </a:r>
            </a:p>
            <a:p>
              <a:pPr>
                <a:defRPr sz="2000">
                  <a:solidFill>
                    <a:schemeClr val="accent2"/>
                  </a:solidFill>
                  <a:latin typeface="Arial Black"/>
                  <a:ea typeface="Arial Black"/>
                  <a:cs typeface="Arial Black"/>
                  <a:sym typeface="Arial Black"/>
                </a:defRPr>
              </a:pPr>
              <a:r>
                <a:t>Modifications</a:t>
              </a:r>
            </a:p>
          </p:txBody>
        </p:sp>
      </p:grpSp>
      <p:grpSp>
        <p:nvGrpSpPr>
          <p:cNvPr id="421" name="Group"/>
          <p:cNvGrpSpPr/>
          <p:nvPr/>
        </p:nvGrpSpPr>
        <p:grpSpPr>
          <a:xfrm>
            <a:off x="5942200" y="1679931"/>
            <a:ext cx="2508368" cy="914401"/>
            <a:chOff x="0" y="0"/>
            <a:chExt cx="2508367" cy="914400"/>
          </a:xfrm>
        </p:grpSpPr>
        <p:sp>
          <p:nvSpPr>
            <p:cNvPr id="419" name="Requires…"/>
            <p:cNvSpPr txBox="1"/>
            <p:nvPr/>
          </p:nvSpPr>
          <p:spPr>
            <a:xfrm>
              <a:off x="595007" y="0"/>
              <a:ext cx="1913361" cy="9144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>
                <a:defRPr sz="2300">
                  <a:solidFill>
                    <a:schemeClr val="accent3">
                      <a:satOff val="-6373"/>
                      <a:lumOff val="-10823"/>
                    </a:schemeClr>
                  </a:solidFill>
                  <a:latin typeface="Arial Black"/>
                  <a:ea typeface="Arial Black"/>
                  <a:cs typeface="Arial Black"/>
                  <a:sym typeface="Arial Black"/>
                </a:defRPr>
              </a:pPr>
              <a:r>
                <a:rPr sz="1200">
                  <a:solidFill>
                    <a:srgbClr val="000000"/>
                  </a:solidFill>
                  <a:latin typeface="Avenir Heavy"/>
                  <a:ea typeface="Avenir Heavy"/>
                  <a:cs typeface="Avenir Heavy"/>
                  <a:sym typeface="Avenir Heavy"/>
                </a:rPr>
                <a:t>Requires</a:t>
              </a:r>
              <a:endParaRPr sz="1200">
                <a:solidFill>
                  <a:srgbClr val="000000"/>
                </a:solidFill>
                <a:latin typeface="Avenir Book"/>
                <a:ea typeface="Avenir Book"/>
                <a:cs typeface="Avenir Book"/>
                <a:sym typeface="Avenir Book"/>
              </a:endParaRPr>
            </a:p>
            <a:p>
              <a:pPr>
                <a:defRPr sz="2300">
                  <a:solidFill>
                    <a:schemeClr val="accent1"/>
                  </a:solidFill>
                  <a:latin typeface="Arial Black"/>
                  <a:ea typeface="Arial Black"/>
                  <a:cs typeface="Arial Black"/>
                  <a:sym typeface="Arial Black"/>
                </a:defRPr>
              </a:pPr>
              <a:r>
                <a:rPr sz="2000">
                  <a:solidFill>
                    <a:schemeClr val="accent1">
                      <a:satOff val="-4409"/>
                      <a:lumOff val="-10509"/>
                    </a:schemeClr>
                  </a:solidFill>
                </a:rPr>
                <a:t>Low Compute</a:t>
              </a:r>
              <a:endParaRPr sz="2000">
                <a:solidFill>
                  <a:schemeClr val="accent4"/>
                </a:solidFill>
              </a:endParaRPr>
            </a:p>
            <a:p>
              <a:pPr>
                <a:defRPr sz="2000">
                  <a:solidFill>
                    <a:schemeClr val="accent1">
                      <a:satOff val="-4409"/>
                      <a:lumOff val="-10509"/>
                    </a:schemeClr>
                  </a:solidFill>
                  <a:latin typeface="Arial Black"/>
                  <a:ea typeface="Arial Black"/>
                  <a:cs typeface="Arial Black"/>
                  <a:sym typeface="Arial Black"/>
                </a:defRPr>
              </a:pPr>
              <a:r>
                <a:t>&amp; Bandwith</a:t>
              </a:r>
            </a:p>
          </p:txBody>
        </p:sp>
        <p:sp>
          <p:nvSpPr>
            <p:cNvPr id="420" name="Computer"/>
            <p:cNvSpPr/>
            <p:nvPr/>
          </p:nvSpPr>
          <p:spPr>
            <a:xfrm>
              <a:off x="0" y="267084"/>
              <a:ext cx="471177" cy="3802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5" h="21600" extrusionOk="0">
                  <a:moveTo>
                    <a:pt x="464" y="0"/>
                  </a:moveTo>
                  <a:cubicBezTo>
                    <a:pt x="210" y="0"/>
                    <a:pt x="0" y="261"/>
                    <a:pt x="0" y="575"/>
                  </a:cubicBezTo>
                  <a:lnTo>
                    <a:pt x="0" y="17777"/>
                  </a:lnTo>
                  <a:cubicBezTo>
                    <a:pt x="0" y="18091"/>
                    <a:pt x="210" y="18354"/>
                    <a:pt x="464" y="18354"/>
                  </a:cubicBezTo>
                  <a:lnTo>
                    <a:pt x="9148" y="18354"/>
                  </a:lnTo>
                  <a:lnTo>
                    <a:pt x="9116" y="18513"/>
                  </a:lnTo>
                  <a:lnTo>
                    <a:pt x="8753" y="20763"/>
                  </a:lnTo>
                  <a:lnTo>
                    <a:pt x="7690" y="20763"/>
                  </a:lnTo>
                  <a:lnTo>
                    <a:pt x="7690" y="21600"/>
                  </a:lnTo>
                  <a:lnTo>
                    <a:pt x="10486" y="21600"/>
                  </a:lnTo>
                  <a:lnTo>
                    <a:pt x="11107" y="21600"/>
                  </a:lnTo>
                  <a:lnTo>
                    <a:pt x="13905" y="21600"/>
                  </a:lnTo>
                  <a:lnTo>
                    <a:pt x="13905" y="20763"/>
                  </a:lnTo>
                  <a:lnTo>
                    <a:pt x="12842" y="20763"/>
                  </a:lnTo>
                  <a:lnTo>
                    <a:pt x="12479" y="18513"/>
                  </a:lnTo>
                  <a:lnTo>
                    <a:pt x="12452" y="18354"/>
                  </a:lnTo>
                  <a:lnTo>
                    <a:pt x="21131" y="18354"/>
                  </a:lnTo>
                  <a:cubicBezTo>
                    <a:pt x="21384" y="18354"/>
                    <a:pt x="21595" y="18091"/>
                    <a:pt x="21595" y="17777"/>
                  </a:cubicBezTo>
                  <a:lnTo>
                    <a:pt x="21595" y="575"/>
                  </a:lnTo>
                  <a:cubicBezTo>
                    <a:pt x="21600" y="261"/>
                    <a:pt x="21389" y="0"/>
                    <a:pt x="21136" y="0"/>
                  </a:cubicBezTo>
                  <a:lnTo>
                    <a:pt x="464" y="0"/>
                  </a:lnTo>
                  <a:close/>
                  <a:moveTo>
                    <a:pt x="10800" y="542"/>
                  </a:moveTo>
                  <a:cubicBezTo>
                    <a:pt x="10913" y="542"/>
                    <a:pt x="11006" y="650"/>
                    <a:pt x="11006" y="797"/>
                  </a:cubicBezTo>
                  <a:cubicBezTo>
                    <a:pt x="11006" y="937"/>
                    <a:pt x="10913" y="1052"/>
                    <a:pt x="10800" y="1052"/>
                  </a:cubicBezTo>
                  <a:cubicBezTo>
                    <a:pt x="10686" y="1052"/>
                    <a:pt x="10594" y="937"/>
                    <a:pt x="10594" y="797"/>
                  </a:cubicBezTo>
                  <a:cubicBezTo>
                    <a:pt x="10594" y="656"/>
                    <a:pt x="10686" y="542"/>
                    <a:pt x="10800" y="542"/>
                  </a:cubicBezTo>
                  <a:close/>
                  <a:moveTo>
                    <a:pt x="1242" y="1734"/>
                  </a:moveTo>
                  <a:lnTo>
                    <a:pt x="20358" y="1734"/>
                  </a:lnTo>
                  <a:lnTo>
                    <a:pt x="20358" y="15233"/>
                  </a:lnTo>
                  <a:lnTo>
                    <a:pt x="1242" y="15233"/>
                  </a:lnTo>
                  <a:lnTo>
                    <a:pt x="1242" y="1734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12" dur="indefinite" fill="hold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mph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20" dur="indefinite" fill="hold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mph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28" dur="indefinite" fill="hold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36" dur="indefinite" fill="hold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fill="hold" grpId="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" grpId="1" animBg="1" advAuto="0"/>
      <p:bldP spid="407" grpId="2" animBg="1" advAuto="0"/>
      <p:bldP spid="410" grpId="3" animBg="1" advAuto="0"/>
      <p:bldP spid="410" grpId="4" animBg="1" advAuto="0"/>
      <p:bldP spid="413" grpId="9" animBg="1" advAuto="0"/>
      <p:bldP spid="418" grpId="7" animBg="1" advAuto="0"/>
      <p:bldP spid="418" grpId="8" animBg="1" advAuto="0"/>
      <p:bldP spid="421" grpId="5" animBg="1" advAuto="0"/>
      <p:bldP spid="421" grpId="6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roup"/>
          <p:cNvGrpSpPr/>
          <p:nvPr/>
        </p:nvGrpSpPr>
        <p:grpSpPr>
          <a:xfrm>
            <a:off x="1352539" y="1681757"/>
            <a:ext cx="1908194" cy="2612783"/>
            <a:chOff x="0" y="0"/>
            <a:chExt cx="1908193" cy="2612782"/>
          </a:xfrm>
        </p:grpSpPr>
        <p:sp>
          <p:nvSpPr>
            <p:cNvPr id="423" name="Triangle"/>
            <p:cNvSpPr/>
            <p:nvPr/>
          </p:nvSpPr>
          <p:spPr>
            <a:xfrm>
              <a:off x="1244" y="0"/>
              <a:ext cx="1881980" cy="171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3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1923" y="0"/>
                  </a:lnTo>
                  <a:close/>
                </a:path>
              </a:pathLst>
            </a:custGeom>
            <a:solidFill>
              <a:srgbClr val="007A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424" name="Rectangle"/>
            <p:cNvSpPr/>
            <p:nvPr/>
          </p:nvSpPr>
          <p:spPr>
            <a:xfrm>
              <a:off x="0" y="170898"/>
              <a:ext cx="1908194" cy="2441885"/>
            </a:xfrm>
            <a:prstGeom prst="rect">
              <a:avLst/>
            </a:prstGeom>
            <a:solidFill>
              <a:srgbClr val="007AFF">
                <a:alpha val="999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</p:grpSp>
      <p:grpSp>
        <p:nvGrpSpPr>
          <p:cNvPr id="428" name="Group"/>
          <p:cNvGrpSpPr/>
          <p:nvPr/>
        </p:nvGrpSpPr>
        <p:grpSpPr>
          <a:xfrm>
            <a:off x="1330259" y="1641490"/>
            <a:ext cx="3479399" cy="2637520"/>
            <a:chOff x="-386655" y="0"/>
            <a:chExt cx="3479398" cy="2637518"/>
          </a:xfrm>
        </p:grpSpPr>
        <p:sp>
          <p:nvSpPr>
            <p:cNvPr id="426" name="Triangle"/>
            <p:cNvSpPr/>
            <p:nvPr/>
          </p:nvSpPr>
          <p:spPr>
            <a:xfrm>
              <a:off x="-384716" y="-1"/>
              <a:ext cx="3477459" cy="755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9500">
                <a:alpha val="1015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427" name="Rectangle"/>
            <p:cNvSpPr/>
            <p:nvPr/>
          </p:nvSpPr>
          <p:spPr>
            <a:xfrm>
              <a:off x="-386656" y="756295"/>
              <a:ext cx="3466777" cy="1881224"/>
            </a:xfrm>
            <a:prstGeom prst="rect">
              <a:avLst/>
            </a:prstGeom>
            <a:solidFill>
              <a:srgbClr val="FF9500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</p:grpSp>
      <p:grpSp>
        <p:nvGrpSpPr>
          <p:cNvPr id="431" name="Group"/>
          <p:cNvGrpSpPr/>
          <p:nvPr/>
        </p:nvGrpSpPr>
        <p:grpSpPr>
          <a:xfrm>
            <a:off x="2849821" y="1666890"/>
            <a:ext cx="3483609" cy="2611123"/>
            <a:chOff x="-372677" y="-12700"/>
            <a:chExt cx="3483608" cy="2611121"/>
          </a:xfrm>
        </p:grpSpPr>
        <p:sp>
          <p:nvSpPr>
            <p:cNvPr id="429" name="Triangle"/>
            <p:cNvSpPr/>
            <p:nvPr/>
          </p:nvSpPr>
          <p:spPr>
            <a:xfrm>
              <a:off x="-371806" y="-12700"/>
              <a:ext cx="3482737" cy="1014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AF52DE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430" name="Rectangle"/>
            <p:cNvSpPr/>
            <p:nvPr/>
          </p:nvSpPr>
          <p:spPr>
            <a:xfrm>
              <a:off x="-372678" y="1002863"/>
              <a:ext cx="3477602" cy="1595559"/>
            </a:xfrm>
            <a:prstGeom prst="rect">
              <a:avLst/>
            </a:prstGeom>
            <a:solidFill>
              <a:srgbClr val="AF52DE">
                <a:alpha val="999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</p:grpSp>
      <p:grpSp>
        <p:nvGrpSpPr>
          <p:cNvPr id="434" name="Group"/>
          <p:cNvGrpSpPr/>
          <p:nvPr/>
        </p:nvGrpSpPr>
        <p:grpSpPr>
          <a:xfrm>
            <a:off x="4334129" y="1641490"/>
            <a:ext cx="3500925" cy="2622315"/>
            <a:chOff x="-411466" y="0"/>
            <a:chExt cx="3500924" cy="2622313"/>
          </a:xfrm>
        </p:grpSpPr>
        <p:sp>
          <p:nvSpPr>
            <p:cNvPr id="432" name="Triangle"/>
            <p:cNvSpPr/>
            <p:nvPr/>
          </p:nvSpPr>
          <p:spPr>
            <a:xfrm>
              <a:off x="-399820" y="-1"/>
              <a:ext cx="3477633" cy="14659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F2D55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433" name="Rectangle"/>
            <p:cNvSpPr/>
            <p:nvPr/>
          </p:nvSpPr>
          <p:spPr>
            <a:xfrm>
              <a:off x="-411467" y="1464788"/>
              <a:ext cx="3500926" cy="1157526"/>
            </a:xfrm>
            <a:prstGeom prst="rect">
              <a:avLst/>
            </a:prstGeom>
            <a:solidFill>
              <a:srgbClr val="FF2D55">
                <a:alpha val="999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</p:grpSp>
      <p:grpSp>
        <p:nvGrpSpPr>
          <p:cNvPr id="437" name="Group"/>
          <p:cNvGrpSpPr/>
          <p:nvPr/>
        </p:nvGrpSpPr>
        <p:grpSpPr>
          <a:xfrm>
            <a:off x="5866563" y="1680651"/>
            <a:ext cx="1988793" cy="2601201"/>
            <a:chOff x="0" y="0"/>
            <a:chExt cx="1988791" cy="2601199"/>
          </a:xfrm>
        </p:grpSpPr>
        <p:sp>
          <p:nvSpPr>
            <p:cNvPr id="435" name="Triangle"/>
            <p:cNvSpPr/>
            <p:nvPr/>
          </p:nvSpPr>
          <p:spPr>
            <a:xfrm>
              <a:off x="0" y="0"/>
              <a:ext cx="1988792" cy="19585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78" y="0"/>
                  </a:moveTo>
                  <a:lnTo>
                    <a:pt x="21600" y="21597"/>
                  </a:lnTo>
                  <a:lnTo>
                    <a:pt x="0" y="21600"/>
                  </a:lnTo>
                  <a:lnTo>
                    <a:pt x="18778" y="0"/>
                  </a:lnTo>
                  <a:close/>
                </a:path>
              </a:pathLst>
            </a:custGeom>
            <a:solidFill>
              <a:srgbClr val="000000">
                <a:alpha val="847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436" name="Rectangle"/>
            <p:cNvSpPr/>
            <p:nvPr/>
          </p:nvSpPr>
          <p:spPr>
            <a:xfrm>
              <a:off x="1534" y="1958602"/>
              <a:ext cx="1984167" cy="642598"/>
            </a:xfrm>
            <a:prstGeom prst="rect">
              <a:avLst/>
            </a:prstGeom>
            <a:solidFill>
              <a:srgbClr val="000000">
                <a:alpha val="847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</p:grpSp>
      <p:sp>
        <p:nvSpPr>
          <p:cNvPr id="438" name="P4"/>
          <p:cNvSpPr/>
          <p:nvPr/>
        </p:nvSpPr>
        <p:spPr>
          <a:xfrm>
            <a:off x="5912389" y="2742561"/>
            <a:ext cx="345226" cy="345226"/>
          </a:xfrm>
          <a:prstGeom prst="ellipse">
            <a:avLst/>
          </a:prstGeom>
          <a:solidFill>
            <a:srgbClr val="FFFFFF"/>
          </a:solidFill>
          <a:ln w="25400">
            <a:solidFill>
              <a:srgbClr val="A7A7A7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defRPr sz="1200">
                <a:solidFill>
                  <a:srgbClr val="A7A7A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</a:t>
            </a:r>
            <a:r>
              <a:rPr sz="900"/>
              <a:t>4</a:t>
            </a:r>
          </a:p>
        </p:txBody>
      </p:sp>
      <p:sp>
        <p:nvSpPr>
          <p:cNvPr id="439" name="Jäger’s Overview"/>
          <p:cNvSpPr txBox="1">
            <a:spLocks noGrp="1"/>
          </p:cNvSpPr>
          <p:nvPr>
            <p:ph type="title"/>
          </p:nvPr>
        </p:nvSpPr>
        <p:spPr>
          <a:xfrm>
            <a:off x="457200" y="675085"/>
            <a:ext cx="8229600" cy="457201"/>
          </a:xfrm>
          <a:prstGeom prst="rect">
            <a:avLst/>
          </a:prstGeom>
        </p:spPr>
        <p:txBody>
          <a:bodyPr/>
          <a:lstStyle>
            <a:lvl1pPr defTabSz="777240">
              <a:defRPr sz="2125" b="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Jäger’s Overview</a:t>
            </a:r>
          </a:p>
        </p:txBody>
      </p:sp>
      <p:sp>
        <p:nvSpPr>
          <p:cNvPr id="440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505458" y="4780053"/>
            <a:ext cx="181343" cy="24826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441" name="P2"/>
          <p:cNvSpPr/>
          <p:nvPr/>
        </p:nvSpPr>
        <p:spPr>
          <a:xfrm>
            <a:off x="2890385" y="1869057"/>
            <a:ext cx="345225" cy="34522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A7A7A7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defRPr sz="1200">
                <a:solidFill>
                  <a:srgbClr val="A7A7A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</a:t>
            </a:r>
            <a:r>
              <a:rPr sz="900"/>
              <a:t>2</a:t>
            </a:r>
          </a:p>
        </p:txBody>
      </p:sp>
      <p:sp>
        <p:nvSpPr>
          <p:cNvPr id="442" name="P3"/>
          <p:cNvSpPr/>
          <p:nvPr/>
        </p:nvSpPr>
        <p:spPr>
          <a:xfrm>
            <a:off x="4399387" y="2367682"/>
            <a:ext cx="345226" cy="345226"/>
          </a:xfrm>
          <a:prstGeom prst="ellipse">
            <a:avLst/>
          </a:prstGeom>
          <a:solidFill>
            <a:srgbClr val="FFFFFF"/>
          </a:solidFill>
          <a:ln w="25400">
            <a:solidFill>
              <a:srgbClr val="A7A7A7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defRPr sz="1200">
                <a:solidFill>
                  <a:srgbClr val="A7A7A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</a:t>
            </a:r>
            <a:r>
              <a:rPr sz="900"/>
              <a:t>3</a:t>
            </a:r>
          </a:p>
        </p:txBody>
      </p:sp>
      <p:sp>
        <p:nvSpPr>
          <p:cNvPr id="443" name="P4"/>
          <p:cNvSpPr/>
          <p:nvPr/>
        </p:nvSpPr>
        <p:spPr>
          <a:xfrm>
            <a:off x="5911606" y="1454847"/>
            <a:ext cx="345225" cy="34522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2D55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defRPr sz="1200" b="1">
                <a:solidFill>
                  <a:srgbClr val="FF2D5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</a:t>
            </a:r>
            <a:r>
              <a:rPr sz="900"/>
              <a:t>4</a:t>
            </a:r>
          </a:p>
        </p:txBody>
      </p:sp>
      <p:sp>
        <p:nvSpPr>
          <p:cNvPr id="444" name="P2"/>
          <p:cNvSpPr/>
          <p:nvPr/>
        </p:nvSpPr>
        <p:spPr>
          <a:xfrm>
            <a:off x="2890996" y="1454847"/>
            <a:ext cx="345225" cy="34522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28A241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defRPr sz="1200" b="1">
                <a:solidFill>
                  <a:srgbClr val="28A2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</a:t>
            </a:r>
            <a:r>
              <a:rPr sz="900"/>
              <a:t>2</a:t>
            </a:r>
          </a:p>
        </p:txBody>
      </p:sp>
      <p:sp>
        <p:nvSpPr>
          <p:cNvPr id="445" name="P3"/>
          <p:cNvSpPr/>
          <p:nvPr/>
        </p:nvSpPr>
        <p:spPr>
          <a:xfrm>
            <a:off x="4398882" y="1454847"/>
            <a:ext cx="345226" cy="34522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AF52DE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defRPr sz="1200" b="1">
                <a:solidFill>
                  <a:srgbClr val="AF52D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</a:t>
            </a:r>
            <a:r>
              <a:rPr sz="900"/>
              <a:t>3</a:t>
            </a:r>
          </a:p>
        </p:txBody>
      </p:sp>
      <p:sp>
        <p:nvSpPr>
          <p:cNvPr id="446" name="P1"/>
          <p:cNvSpPr/>
          <p:nvPr/>
        </p:nvSpPr>
        <p:spPr>
          <a:xfrm>
            <a:off x="1378883" y="2380382"/>
            <a:ext cx="345225" cy="345226"/>
          </a:xfrm>
          <a:prstGeom prst="ellipse">
            <a:avLst/>
          </a:prstGeom>
          <a:solidFill>
            <a:srgbClr val="FFFFFF"/>
          </a:solidFill>
          <a:ln w="25400">
            <a:solidFill>
              <a:srgbClr val="A7A7A7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defRPr sz="1200">
                <a:solidFill>
                  <a:srgbClr val="A7A7A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</a:t>
            </a:r>
            <a:r>
              <a:rPr sz="900"/>
              <a:t>1</a:t>
            </a:r>
          </a:p>
        </p:txBody>
      </p:sp>
      <p:sp>
        <p:nvSpPr>
          <p:cNvPr id="447" name="P2"/>
          <p:cNvSpPr/>
          <p:nvPr/>
        </p:nvSpPr>
        <p:spPr>
          <a:xfrm>
            <a:off x="2886385" y="2742561"/>
            <a:ext cx="345226" cy="345226"/>
          </a:xfrm>
          <a:prstGeom prst="ellipse">
            <a:avLst/>
          </a:prstGeom>
          <a:solidFill>
            <a:srgbClr val="FFFFFF"/>
          </a:solidFill>
          <a:ln w="25400">
            <a:solidFill>
              <a:srgbClr val="A7A7A7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defRPr sz="1200">
                <a:solidFill>
                  <a:srgbClr val="A7A7A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</a:t>
            </a:r>
            <a:r>
              <a:rPr sz="900"/>
              <a:t>2</a:t>
            </a:r>
          </a:p>
        </p:txBody>
      </p:sp>
      <p:sp>
        <p:nvSpPr>
          <p:cNvPr id="448" name="P3"/>
          <p:cNvSpPr/>
          <p:nvPr/>
        </p:nvSpPr>
        <p:spPr>
          <a:xfrm>
            <a:off x="4388970" y="3132618"/>
            <a:ext cx="345226" cy="345226"/>
          </a:xfrm>
          <a:prstGeom prst="ellipse">
            <a:avLst/>
          </a:prstGeom>
          <a:solidFill>
            <a:srgbClr val="FFFFFF"/>
          </a:solidFill>
          <a:ln w="25400">
            <a:solidFill>
              <a:srgbClr val="A7A7A7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defRPr sz="1200">
                <a:solidFill>
                  <a:srgbClr val="A7A7A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</a:t>
            </a:r>
            <a:r>
              <a:rPr sz="900"/>
              <a:t>3</a:t>
            </a:r>
          </a:p>
        </p:txBody>
      </p:sp>
      <p:sp>
        <p:nvSpPr>
          <p:cNvPr id="449" name="P4"/>
          <p:cNvSpPr/>
          <p:nvPr/>
        </p:nvSpPr>
        <p:spPr>
          <a:xfrm>
            <a:off x="5912389" y="3609004"/>
            <a:ext cx="345226" cy="34522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A7A7A7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defRPr sz="1200">
                <a:solidFill>
                  <a:srgbClr val="A7A7A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</a:t>
            </a:r>
            <a:r>
              <a:rPr sz="900"/>
              <a:t>4</a:t>
            </a:r>
          </a:p>
        </p:txBody>
      </p:sp>
      <p:sp>
        <p:nvSpPr>
          <p:cNvPr id="450" name="P5"/>
          <p:cNvSpPr/>
          <p:nvPr/>
        </p:nvSpPr>
        <p:spPr>
          <a:xfrm>
            <a:off x="7430717" y="3132618"/>
            <a:ext cx="345226" cy="345226"/>
          </a:xfrm>
          <a:prstGeom prst="ellipse">
            <a:avLst/>
          </a:prstGeom>
          <a:solidFill>
            <a:srgbClr val="FFFFFF"/>
          </a:solidFill>
          <a:ln w="25400">
            <a:solidFill>
              <a:srgbClr val="A7A7A7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defRPr sz="1200">
                <a:solidFill>
                  <a:srgbClr val="A7A7A7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</a:t>
            </a:r>
            <a:r>
              <a:rPr sz="900"/>
              <a:t>5</a:t>
            </a:r>
          </a:p>
        </p:txBody>
      </p:sp>
      <p:sp>
        <p:nvSpPr>
          <p:cNvPr id="451" name="Line"/>
          <p:cNvSpPr/>
          <p:nvPr/>
        </p:nvSpPr>
        <p:spPr>
          <a:xfrm>
            <a:off x="1753998" y="2046369"/>
            <a:ext cx="1105276" cy="1"/>
          </a:xfrm>
          <a:prstGeom prst="line">
            <a:avLst/>
          </a:prstGeom>
          <a:ln w="25400">
            <a:solidFill>
              <a:srgbClr val="007AFF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452" name="Line"/>
          <p:cNvSpPr/>
          <p:nvPr/>
        </p:nvSpPr>
        <p:spPr>
          <a:xfrm>
            <a:off x="1766502" y="2556053"/>
            <a:ext cx="1105277" cy="1"/>
          </a:xfrm>
          <a:prstGeom prst="line">
            <a:avLst/>
          </a:prstGeom>
          <a:ln w="25400">
            <a:solidFill>
              <a:srgbClr val="28A241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453" name="Line"/>
          <p:cNvSpPr/>
          <p:nvPr/>
        </p:nvSpPr>
        <p:spPr>
          <a:xfrm>
            <a:off x="3261968" y="2556053"/>
            <a:ext cx="1112177" cy="1"/>
          </a:xfrm>
          <a:prstGeom prst="line">
            <a:avLst/>
          </a:prstGeom>
          <a:ln w="25400">
            <a:solidFill>
              <a:srgbClr val="28A241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454" name="Line"/>
          <p:cNvSpPr/>
          <p:nvPr/>
        </p:nvSpPr>
        <p:spPr>
          <a:xfrm>
            <a:off x="3249971" y="2915173"/>
            <a:ext cx="1136171" cy="1"/>
          </a:xfrm>
          <a:prstGeom prst="line">
            <a:avLst/>
          </a:prstGeom>
          <a:ln w="25400">
            <a:solidFill>
              <a:srgbClr val="AF52DE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455" name="Line"/>
          <p:cNvSpPr/>
          <p:nvPr/>
        </p:nvSpPr>
        <p:spPr>
          <a:xfrm>
            <a:off x="4764424" y="2915173"/>
            <a:ext cx="1120868" cy="1"/>
          </a:xfrm>
          <a:prstGeom prst="line">
            <a:avLst/>
          </a:prstGeom>
          <a:ln w="25400">
            <a:solidFill>
              <a:srgbClr val="AF52DE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456" name="Line"/>
          <p:cNvSpPr/>
          <p:nvPr/>
        </p:nvSpPr>
        <p:spPr>
          <a:xfrm>
            <a:off x="4773648" y="3305231"/>
            <a:ext cx="1105277" cy="1"/>
          </a:xfrm>
          <a:prstGeom prst="line">
            <a:avLst/>
          </a:prstGeom>
          <a:ln w="25400">
            <a:solidFill>
              <a:srgbClr val="FF2D55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457" name="Line"/>
          <p:cNvSpPr/>
          <p:nvPr/>
        </p:nvSpPr>
        <p:spPr>
          <a:xfrm>
            <a:off x="6278374" y="3305231"/>
            <a:ext cx="1136171" cy="1"/>
          </a:xfrm>
          <a:prstGeom prst="line">
            <a:avLst/>
          </a:prstGeom>
          <a:ln w="25400">
            <a:solidFill>
              <a:srgbClr val="FF2D55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458" name="Line"/>
          <p:cNvSpPr/>
          <p:nvPr/>
        </p:nvSpPr>
        <p:spPr>
          <a:xfrm>
            <a:off x="6285138" y="3781616"/>
            <a:ext cx="1136171" cy="1"/>
          </a:xfrm>
          <a:prstGeom prst="line">
            <a:avLst/>
          </a:prstGeom>
          <a:ln w="25400">
            <a:solidFill>
              <a:srgbClr val="000000">
                <a:alpha val="84705"/>
              </a:srgbClr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459" name="Line"/>
          <p:cNvSpPr/>
          <p:nvPr/>
        </p:nvSpPr>
        <p:spPr>
          <a:xfrm>
            <a:off x="1744720" y="1627459"/>
            <a:ext cx="1125054" cy="1"/>
          </a:xfrm>
          <a:prstGeom prst="line">
            <a:avLst/>
          </a:prstGeom>
          <a:ln w="25400">
            <a:solidFill>
              <a:srgbClr val="A7A7A7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460" name="Line"/>
          <p:cNvSpPr/>
          <p:nvPr/>
        </p:nvSpPr>
        <p:spPr>
          <a:xfrm>
            <a:off x="3255530" y="1627459"/>
            <a:ext cx="1125054" cy="1"/>
          </a:xfrm>
          <a:prstGeom prst="line">
            <a:avLst/>
          </a:prstGeom>
          <a:ln w="25400">
            <a:solidFill>
              <a:srgbClr val="A7A7A7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461" name="Line"/>
          <p:cNvSpPr/>
          <p:nvPr/>
        </p:nvSpPr>
        <p:spPr>
          <a:xfrm>
            <a:off x="4766340" y="1627459"/>
            <a:ext cx="1125054" cy="1"/>
          </a:xfrm>
          <a:prstGeom prst="line">
            <a:avLst/>
          </a:prstGeom>
          <a:ln w="25400">
            <a:solidFill>
              <a:srgbClr val="A7A7A7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462" name="Line"/>
          <p:cNvSpPr/>
          <p:nvPr/>
        </p:nvSpPr>
        <p:spPr>
          <a:xfrm>
            <a:off x="6277150" y="1627459"/>
            <a:ext cx="1125054" cy="1"/>
          </a:xfrm>
          <a:prstGeom prst="line">
            <a:avLst/>
          </a:prstGeom>
          <a:ln w="25400">
            <a:solidFill>
              <a:srgbClr val="A7A7A7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463" name="A hop record is the tuple…"/>
          <p:cNvSpPr txBox="1"/>
          <p:nvPr/>
        </p:nvSpPr>
        <p:spPr>
          <a:xfrm>
            <a:off x="6143428" y="2016579"/>
            <a:ext cx="1844396" cy="6020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1200" u="sng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A hop record is the tuple </a:t>
            </a:r>
          </a:p>
          <a:p>
            <a:pPr>
              <a:defRPr sz="1200" u="sng"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u="none"/>
              <a:t>(</a:t>
            </a:r>
            <a:r>
              <a:rPr u="none">
                <a:solidFill>
                  <a:schemeClr val="accent2"/>
                </a:solidFill>
              </a:rPr>
              <a:t>previous</a:t>
            </a:r>
            <a:r>
              <a:rPr u="none"/>
              <a:t>, </a:t>
            </a:r>
            <a:r>
              <a:rPr u="none">
                <a:solidFill>
                  <a:schemeClr val="accent2"/>
                </a:solidFill>
              </a:rPr>
              <a:t>current</a:t>
            </a:r>
            <a:r>
              <a:rPr u="none"/>
              <a:t>, </a:t>
            </a:r>
            <a:r>
              <a:rPr u="none">
                <a:solidFill>
                  <a:schemeClr val="accent2"/>
                </a:solidFill>
              </a:rPr>
              <a:t>next</a:t>
            </a:r>
            <a:r>
              <a:rPr u="none"/>
              <a:t>)</a:t>
            </a:r>
          </a:p>
          <a:p>
            <a:pPr>
              <a:defRPr sz="14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rPr i="1"/>
              <a:t>i.e </a:t>
            </a:r>
            <a:r>
              <a:t>(</a:t>
            </a:r>
            <a:r>
              <a:rPr i="1"/>
              <a:t>P</a:t>
            </a:r>
            <a:r>
              <a:rPr sz="1000" i="1"/>
              <a:t>i-1</a:t>
            </a:r>
            <a:r>
              <a:rPr i="1"/>
              <a:t>, P</a:t>
            </a:r>
            <a:r>
              <a:rPr sz="1000" i="1"/>
              <a:t>i</a:t>
            </a:r>
            <a:r>
              <a:rPr i="1"/>
              <a:t>, P</a:t>
            </a:r>
            <a:r>
              <a:rPr sz="1000" i="1"/>
              <a:t>i+1</a:t>
            </a:r>
            <a:r>
              <a:t>)</a:t>
            </a:r>
          </a:p>
        </p:txBody>
      </p:sp>
      <p:sp>
        <p:nvSpPr>
          <p:cNvPr id="464" name="P2"/>
          <p:cNvSpPr/>
          <p:nvPr/>
        </p:nvSpPr>
        <p:spPr>
          <a:xfrm>
            <a:off x="2890996" y="2383440"/>
            <a:ext cx="357925" cy="357926"/>
          </a:xfrm>
          <a:prstGeom prst="ellipse">
            <a:avLst/>
          </a:prstGeom>
          <a:solidFill>
            <a:srgbClr val="FFFFFF"/>
          </a:solidFill>
          <a:ln w="25400">
            <a:solidFill>
              <a:srgbClr val="28A241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defRPr sz="1200" b="1">
                <a:solidFill>
                  <a:srgbClr val="28A24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</a:t>
            </a:r>
            <a:r>
              <a:rPr sz="900"/>
              <a:t>2</a:t>
            </a:r>
          </a:p>
        </p:txBody>
      </p:sp>
      <p:sp>
        <p:nvSpPr>
          <p:cNvPr id="465" name="P3"/>
          <p:cNvSpPr/>
          <p:nvPr/>
        </p:nvSpPr>
        <p:spPr>
          <a:xfrm>
            <a:off x="4390554" y="2742561"/>
            <a:ext cx="357925" cy="357926"/>
          </a:xfrm>
          <a:prstGeom prst="ellipse">
            <a:avLst/>
          </a:prstGeom>
          <a:solidFill>
            <a:srgbClr val="FFFFFF"/>
          </a:solidFill>
          <a:ln w="25400">
            <a:solidFill>
              <a:srgbClr val="AF52DE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defRPr sz="1200" b="1">
                <a:solidFill>
                  <a:srgbClr val="AF52DE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</a:t>
            </a:r>
            <a:r>
              <a:rPr sz="900"/>
              <a:t>3</a:t>
            </a:r>
          </a:p>
        </p:txBody>
      </p:sp>
      <p:sp>
        <p:nvSpPr>
          <p:cNvPr id="466" name="P4"/>
          <p:cNvSpPr/>
          <p:nvPr/>
        </p:nvSpPr>
        <p:spPr>
          <a:xfrm>
            <a:off x="5910805" y="3132618"/>
            <a:ext cx="357926" cy="357926"/>
          </a:xfrm>
          <a:prstGeom prst="ellipse">
            <a:avLst/>
          </a:prstGeom>
          <a:solidFill>
            <a:srgbClr val="FFFFFF"/>
          </a:solidFill>
          <a:ln w="25400">
            <a:solidFill>
              <a:srgbClr val="FF2D55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defRPr sz="1200" b="1">
                <a:solidFill>
                  <a:srgbClr val="FF2D55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</a:t>
            </a:r>
            <a:r>
              <a:rPr sz="900"/>
              <a:t>4</a:t>
            </a:r>
          </a:p>
        </p:txBody>
      </p:sp>
      <p:sp>
        <p:nvSpPr>
          <p:cNvPr id="467" name="P5"/>
          <p:cNvSpPr/>
          <p:nvPr/>
        </p:nvSpPr>
        <p:spPr>
          <a:xfrm>
            <a:off x="7433202" y="3609004"/>
            <a:ext cx="357926" cy="35792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>
                <a:alpha val="84705"/>
              </a:srgbClr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defRPr sz="1200" b="1">
                <a:solidFill>
                  <a:srgbClr val="000000">
                    <a:alpha val="8470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</a:t>
            </a:r>
            <a:r>
              <a:rPr sz="900"/>
              <a:t>5</a:t>
            </a:r>
          </a:p>
        </p:txBody>
      </p:sp>
      <p:sp>
        <p:nvSpPr>
          <p:cNvPr id="468" name="P1"/>
          <p:cNvSpPr/>
          <p:nvPr/>
        </p:nvSpPr>
        <p:spPr>
          <a:xfrm>
            <a:off x="1378883" y="1869057"/>
            <a:ext cx="357925" cy="35792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7AFF"/>
            </a:solidFill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defRPr sz="1200" b="1">
                <a:solidFill>
                  <a:srgbClr val="007A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</a:t>
            </a:r>
            <a:r>
              <a:rPr sz="900"/>
              <a:t>1</a:t>
            </a:r>
          </a:p>
        </p:txBody>
      </p:sp>
      <p:sp>
        <p:nvSpPr>
          <p:cNvPr id="469" name="Traceback…"/>
          <p:cNvSpPr txBox="1"/>
          <p:nvPr/>
        </p:nvSpPr>
        <p:spPr>
          <a:xfrm>
            <a:off x="6550687" y="3509921"/>
            <a:ext cx="1922261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1600" u="sng">
                <a:solidFill>
                  <a:schemeClr val="accent2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rPr dirty="0">
                <a:solidFill>
                  <a:srgbClr val="CC0001"/>
                </a:solidFill>
              </a:rPr>
              <a:t>Traceback</a:t>
            </a:r>
            <a:r>
              <a:rPr dirty="0"/>
              <a:t> </a:t>
            </a:r>
          </a:p>
          <a:p>
            <a:pPr>
              <a:defRPr sz="1100">
                <a:latin typeface="Avenir Book"/>
                <a:ea typeface="Avenir Book"/>
                <a:cs typeface="Avenir Book"/>
                <a:sym typeface="Avenir Book"/>
              </a:defRPr>
            </a:pPr>
            <a:r>
              <a:rPr dirty="0"/>
              <a:t>Union of hops — A Multigraph</a:t>
            </a:r>
          </a:p>
        </p:txBody>
      </p:sp>
      <p:grpSp>
        <p:nvGrpSpPr>
          <p:cNvPr id="473" name="Group"/>
          <p:cNvGrpSpPr/>
          <p:nvPr/>
        </p:nvGrpSpPr>
        <p:grpSpPr>
          <a:xfrm>
            <a:off x="485003" y="4156082"/>
            <a:ext cx="7654788" cy="1270001"/>
            <a:chOff x="31504" y="0"/>
            <a:chExt cx="7654787" cy="1270000"/>
          </a:xfrm>
        </p:grpSpPr>
        <p:sp>
          <p:nvSpPr>
            <p:cNvPr id="470" name="Rectangle"/>
            <p:cNvSpPr/>
            <p:nvPr/>
          </p:nvSpPr>
          <p:spPr>
            <a:xfrm>
              <a:off x="516255" y="112254"/>
              <a:ext cx="7170037" cy="576647"/>
            </a:xfrm>
            <a:prstGeom prst="rect">
              <a:avLst/>
            </a:prstGeom>
            <a:noFill/>
            <a:ln w="12700" cap="flat">
              <a:solidFill>
                <a:srgbClr val="A7A7A7"/>
              </a:solidFill>
              <a:prstDash val="sysDot"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471" name="Coins"/>
            <p:cNvSpPr/>
            <p:nvPr/>
          </p:nvSpPr>
          <p:spPr>
            <a:xfrm>
              <a:off x="31504" y="323215"/>
              <a:ext cx="356854" cy="357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1" y="0"/>
                  </a:moveTo>
                  <a:cubicBezTo>
                    <a:pt x="7949" y="0"/>
                    <a:pt x="5266" y="392"/>
                    <a:pt x="3255" y="1111"/>
                  </a:cubicBezTo>
                  <a:cubicBezTo>
                    <a:pt x="1360" y="1787"/>
                    <a:pt x="273" y="2685"/>
                    <a:pt x="273" y="3572"/>
                  </a:cubicBezTo>
                  <a:cubicBezTo>
                    <a:pt x="273" y="4460"/>
                    <a:pt x="1360" y="5360"/>
                    <a:pt x="3255" y="6035"/>
                  </a:cubicBezTo>
                  <a:cubicBezTo>
                    <a:pt x="5266" y="6749"/>
                    <a:pt x="7949" y="7147"/>
                    <a:pt x="10801" y="7147"/>
                  </a:cubicBezTo>
                  <a:cubicBezTo>
                    <a:pt x="13652" y="7147"/>
                    <a:pt x="16334" y="6754"/>
                    <a:pt x="18345" y="6035"/>
                  </a:cubicBezTo>
                  <a:cubicBezTo>
                    <a:pt x="20240" y="5360"/>
                    <a:pt x="21327" y="4460"/>
                    <a:pt x="21327" y="3572"/>
                  </a:cubicBezTo>
                  <a:cubicBezTo>
                    <a:pt x="21327" y="2685"/>
                    <a:pt x="20240" y="1787"/>
                    <a:pt x="18345" y="1111"/>
                  </a:cubicBezTo>
                  <a:cubicBezTo>
                    <a:pt x="16334" y="398"/>
                    <a:pt x="13652" y="0"/>
                    <a:pt x="10801" y="0"/>
                  </a:cubicBezTo>
                  <a:close/>
                  <a:moveTo>
                    <a:pt x="12" y="4505"/>
                  </a:moveTo>
                  <a:lnTo>
                    <a:pt x="12" y="5914"/>
                  </a:lnTo>
                  <a:cubicBezTo>
                    <a:pt x="12" y="8033"/>
                    <a:pt x="4846" y="9754"/>
                    <a:pt x="10811" y="9754"/>
                  </a:cubicBezTo>
                  <a:cubicBezTo>
                    <a:pt x="16776" y="9754"/>
                    <a:pt x="21600" y="8039"/>
                    <a:pt x="21600" y="5914"/>
                  </a:cubicBezTo>
                  <a:lnTo>
                    <a:pt x="21600" y="4505"/>
                  </a:lnTo>
                  <a:cubicBezTo>
                    <a:pt x="21136" y="5284"/>
                    <a:pt x="20088" y="5991"/>
                    <a:pt x="18531" y="6541"/>
                  </a:cubicBezTo>
                  <a:cubicBezTo>
                    <a:pt x="16460" y="7276"/>
                    <a:pt x="13718" y="7679"/>
                    <a:pt x="10806" y="7679"/>
                  </a:cubicBezTo>
                  <a:cubicBezTo>
                    <a:pt x="7894" y="7679"/>
                    <a:pt x="5146" y="7276"/>
                    <a:pt x="3081" y="6541"/>
                  </a:cubicBezTo>
                  <a:cubicBezTo>
                    <a:pt x="1524" y="5985"/>
                    <a:pt x="476" y="5284"/>
                    <a:pt x="12" y="4505"/>
                  </a:cubicBezTo>
                  <a:close/>
                  <a:moveTo>
                    <a:pt x="0" y="7320"/>
                  </a:moveTo>
                  <a:lnTo>
                    <a:pt x="0" y="8284"/>
                  </a:lnTo>
                  <a:cubicBezTo>
                    <a:pt x="0" y="10402"/>
                    <a:pt x="4836" y="12123"/>
                    <a:pt x="10801" y="12123"/>
                  </a:cubicBezTo>
                  <a:cubicBezTo>
                    <a:pt x="16766" y="12123"/>
                    <a:pt x="21600" y="10408"/>
                    <a:pt x="21600" y="8284"/>
                  </a:cubicBezTo>
                  <a:lnTo>
                    <a:pt x="21600" y="7320"/>
                  </a:lnTo>
                  <a:cubicBezTo>
                    <a:pt x="21458" y="7495"/>
                    <a:pt x="21295" y="7664"/>
                    <a:pt x="21098" y="7827"/>
                  </a:cubicBezTo>
                  <a:cubicBezTo>
                    <a:pt x="20508" y="8329"/>
                    <a:pt x="19672" y="8769"/>
                    <a:pt x="18618" y="9145"/>
                  </a:cubicBezTo>
                  <a:cubicBezTo>
                    <a:pt x="16520" y="9891"/>
                    <a:pt x="13745" y="10299"/>
                    <a:pt x="10801" y="10299"/>
                  </a:cubicBezTo>
                  <a:cubicBezTo>
                    <a:pt x="7856" y="10299"/>
                    <a:pt x="5080" y="9891"/>
                    <a:pt x="2982" y="9145"/>
                  </a:cubicBezTo>
                  <a:cubicBezTo>
                    <a:pt x="1928" y="8769"/>
                    <a:pt x="1099" y="8329"/>
                    <a:pt x="504" y="7827"/>
                  </a:cubicBezTo>
                  <a:cubicBezTo>
                    <a:pt x="307" y="7664"/>
                    <a:pt x="142" y="7495"/>
                    <a:pt x="0" y="7320"/>
                  </a:cubicBezTo>
                  <a:close/>
                  <a:moveTo>
                    <a:pt x="0" y="9689"/>
                  </a:moveTo>
                  <a:lnTo>
                    <a:pt x="0" y="10653"/>
                  </a:lnTo>
                  <a:cubicBezTo>
                    <a:pt x="0" y="12771"/>
                    <a:pt x="4836" y="14492"/>
                    <a:pt x="10801" y="14492"/>
                  </a:cubicBezTo>
                  <a:cubicBezTo>
                    <a:pt x="16766" y="14492"/>
                    <a:pt x="21600" y="12777"/>
                    <a:pt x="21600" y="10653"/>
                  </a:cubicBezTo>
                  <a:lnTo>
                    <a:pt x="21600" y="9689"/>
                  </a:lnTo>
                  <a:cubicBezTo>
                    <a:pt x="21458" y="9864"/>
                    <a:pt x="21295" y="10033"/>
                    <a:pt x="21098" y="10197"/>
                  </a:cubicBezTo>
                  <a:cubicBezTo>
                    <a:pt x="20508" y="10698"/>
                    <a:pt x="19672" y="11138"/>
                    <a:pt x="18618" y="11514"/>
                  </a:cubicBezTo>
                  <a:cubicBezTo>
                    <a:pt x="16520" y="12260"/>
                    <a:pt x="13745" y="12668"/>
                    <a:pt x="10801" y="12668"/>
                  </a:cubicBezTo>
                  <a:cubicBezTo>
                    <a:pt x="7856" y="12668"/>
                    <a:pt x="5080" y="12260"/>
                    <a:pt x="2982" y="11514"/>
                  </a:cubicBezTo>
                  <a:cubicBezTo>
                    <a:pt x="1928" y="11138"/>
                    <a:pt x="1099" y="10698"/>
                    <a:pt x="504" y="10197"/>
                  </a:cubicBezTo>
                  <a:cubicBezTo>
                    <a:pt x="307" y="10033"/>
                    <a:pt x="142" y="9864"/>
                    <a:pt x="0" y="9689"/>
                  </a:cubicBezTo>
                  <a:close/>
                  <a:moveTo>
                    <a:pt x="0" y="12059"/>
                  </a:moveTo>
                  <a:lnTo>
                    <a:pt x="0" y="13022"/>
                  </a:lnTo>
                  <a:cubicBezTo>
                    <a:pt x="0" y="15141"/>
                    <a:pt x="4836" y="16862"/>
                    <a:pt x="10801" y="16862"/>
                  </a:cubicBezTo>
                  <a:cubicBezTo>
                    <a:pt x="16766" y="16862"/>
                    <a:pt x="21600" y="15146"/>
                    <a:pt x="21600" y="13022"/>
                  </a:cubicBezTo>
                  <a:lnTo>
                    <a:pt x="21600" y="12059"/>
                  </a:lnTo>
                  <a:cubicBezTo>
                    <a:pt x="21458" y="12233"/>
                    <a:pt x="21295" y="12402"/>
                    <a:pt x="21098" y="12566"/>
                  </a:cubicBezTo>
                  <a:cubicBezTo>
                    <a:pt x="20508" y="13067"/>
                    <a:pt x="19672" y="13507"/>
                    <a:pt x="18618" y="13883"/>
                  </a:cubicBezTo>
                  <a:cubicBezTo>
                    <a:pt x="16520" y="14629"/>
                    <a:pt x="13745" y="15037"/>
                    <a:pt x="10801" y="15037"/>
                  </a:cubicBezTo>
                  <a:cubicBezTo>
                    <a:pt x="7856" y="15037"/>
                    <a:pt x="5080" y="14629"/>
                    <a:pt x="2982" y="13883"/>
                  </a:cubicBezTo>
                  <a:cubicBezTo>
                    <a:pt x="1928" y="13507"/>
                    <a:pt x="1099" y="13067"/>
                    <a:pt x="504" y="12566"/>
                  </a:cubicBezTo>
                  <a:cubicBezTo>
                    <a:pt x="307" y="12402"/>
                    <a:pt x="142" y="12233"/>
                    <a:pt x="0" y="12059"/>
                  </a:cubicBezTo>
                  <a:close/>
                  <a:moveTo>
                    <a:pt x="0" y="14428"/>
                  </a:moveTo>
                  <a:lnTo>
                    <a:pt x="0" y="15391"/>
                  </a:lnTo>
                  <a:cubicBezTo>
                    <a:pt x="0" y="17510"/>
                    <a:pt x="4836" y="19231"/>
                    <a:pt x="10801" y="19231"/>
                  </a:cubicBezTo>
                  <a:cubicBezTo>
                    <a:pt x="16766" y="19231"/>
                    <a:pt x="21600" y="17515"/>
                    <a:pt x="21600" y="15391"/>
                  </a:cubicBezTo>
                  <a:lnTo>
                    <a:pt x="21600" y="14428"/>
                  </a:lnTo>
                  <a:cubicBezTo>
                    <a:pt x="21458" y="14602"/>
                    <a:pt x="21295" y="14772"/>
                    <a:pt x="21098" y="14935"/>
                  </a:cubicBezTo>
                  <a:cubicBezTo>
                    <a:pt x="20508" y="15436"/>
                    <a:pt x="19672" y="15877"/>
                    <a:pt x="18618" y="16252"/>
                  </a:cubicBezTo>
                  <a:cubicBezTo>
                    <a:pt x="16520" y="16998"/>
                    <a:pt x="13745" y="17406"/>
                    <a:pt x="10801" y="17406"/>
                  </a:cubicBezTo>
                  <a:cubicBezTo>
                    <a:pt x="7856" y="17406"/>
                    <a:pt x="5080" y="16998"/>
                    <a:pt x="2982" y="16252"/>
                  </a:cubicBezTo>
                  <a:cubicBezTo>
                    <a:pt x="1928" y="15877"/>
                    <a:pt x="1099" y="15436"/>
                    <a:pt x="504" y="14935"/>
                  </a:cubicBezTo>
                  <a:cubicBezTo>
                    <a:pt x="307" y="14772"/>
                    <a:pt x="142" y="14602"/>
                    <a:pt x="0" y="14428"/>
                  </a:cubicBezTo>
                  <a:close/>
                  <a:moveTo>
                    <a:pt x="0" y="16797"/>
                  </a:moveTo>
                  <a:lnTo>
                    <a:pt x="0" y="17760"/>
                  </a:lnTo>
                  <a:cubicBezTo>
                    <a:pt x="0" y="19879"/>
                    <a:pt x="4836" y="21600"/>
                    <a:pt x="10801" y="21600"/>
                  </a:cubicBezTo>
                  <a:cubicBezTo>
                    <a:pt x="16766" y="21600"/>
                    <a:pt x="21600" y="19879"/>
                    <a:pt x="21600" y="17760"/>
                  </a:cubicBezTo>
                  <a:lnTo>
                    <a:pt x="21600" y="16797"/>
                  </a:lnTo>
                  <a:cubicBezTo>
                    <a:pt x="21458" y="16971"/>
                    <a:pt x="21295" y="17141"/>
                    <a:pt x="21098" y="17304"/>
                  </a:cubicBezTo>
                  <a:cubicBezTo>
                    <a:pt x="20508" y="17805"/>
                    <a:pt x="19672" y="18246"/>
                    <a:pt x="18618" y="18622"/>
                  </a:cubicBezTo>
                  <a:cubicBezTo>
                    <a:pt x="16520" y="19368"/>
                    <a:pt x="13745" y="19775"/>
                    <a:pt x="10801" y="19775"/>
                  </a:cubicBezTo>
                  <a:cubicBezTo>
                    <a:pt x="7856" y="19775"/>
                    <a:pt x="5080" y="19368"/>
                    <a:pt x="2982" y="18622"/>
                  </a:cubicBezTo>
                  <a:cubicBezTo>
                    <a:pt x="1928" y="18246"/>
                    <a:pt x="1099" y="17805"/>
                    <a:pt x="504" y="17304"/>
                  </a:cubicBezTo>
                  <a:cubicBezTo>
                    <a:pt x="307" y="17141"/>
                    <a:pt x="142" y="16971"/>
                    <a:pt x="0" y="16797"/>
                  </a:cubicBezTo>
                  <a:close/>
                </a:path>
              </a:pathLst>
            </a:custGeom>
            <a:noFill/>
            <a:ln w="12700" cap="flat">
              <a:solidFill>
                <a:schemeClr val="accent1">
                  <a:satOff val="-4409"/>
                  <a:lumOff val="-10509"/>
                </a:schemeClr>
              </a:solidFill>
              <a:prstDash val="solid"/>
              <a:round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472" name="Record…"/>
            <p:cNvSpPr/>
            <p:nvPr/>
          </p:nvSpPr>
          <p:spPr>
            <a:xfrm>
              <a:off x="209930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 algn="ctr">
                <a:lnSpc>
                  <a:spcPct val="70000"/>
                </a:lnSpc>
                <a:defRPr sz="1000">
                  <a:latin typeface="Avenir Medium"/>
                  <a:ea typeface="Avenir Medium"/>
                  <a:cs typeface="Avenir Medium"/>
                  <a:sym typeface="Avenir Medium"/>
                </a:defRPr>
              </a:pPr>
              <a:r>
                <a:t>Record</a:t>
              </a:r>
            </a:p>
            <a:p>
              <a:pPr algn="ctr">
                <a:lnSpc>
                  <a:spcPct val="70000"/>
                </a:lnSpc>
                <a:defRPr sz="1000">
                  <a:latin typeface="Avenir Medium"/>
                  <a:ea typeface="Avenir Medium"/>
                  <a:cs typeface="Avenir Medium"/>
                  <a:sym typeface="Avenir Medium"/>
                </a:defRPr>
              </a:pPr>
              <a:r>
                <a:t>Store</a:t>
              </a:r>
            </a:p>
          </p:txBody>
        </p:sp>
      </p:grpSp>
      <p:pic>
        <p:nvPicPr>
          <p:cNvPr id="474" name="scammer2.jpeg" descr="scammer2.jpeg"/>
          <p:cNvPicPr>
            <a:picLocks noChangeAspect="1"/>
          </p:cNvPicPr>
          <p:nvPr/>
        </p:nvPicPr>
        <p:blipFill>
          <a:blip r:embed="rId2"/>
          <a:srcRect l="26176" t="13999" r="26693" b="18533"/>
          <a:stretch>
            <a:fillRect/>
          </a:stretch>
        </p:blipFill>
        <p:spPr>
          <a:xfrm>
            <a:off x="522300" y="1409574"/>
            <a:ext cx="304411" cy="4357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600" extrusionOk="0">
                <a:moveTo>
                  <a:pt x="8207" y="0"/>
                </a:moveTo>
                <a:cubicBezTo>
                  <a:pt x="7895" y="0"/>
                  <a:pt x="7602" y="87"/>
                  <a:pt x="7363" y="256"/>
                </a:cubicBezTo>
                <a:cubicBezTo>
                  <a:pt x="7074" y="461"/>
                  <a:pt x="7061" y="479"/>
                  <a:pt x="6828" y="1475"/>
                </a:cubicBezTo>
                <a:cubicBezTo>
                  <a:pt x="6806" y="1572"/>
                  <a:pt x="6774" y="1697"/>
                  <a:pt x="6744" y="1751"/>
                </a:cubicBezTo>
                <a:cubicBezTo>
                  <a:pt x="6693" y="1845"/>
                  <a:pt x="6677" y="1842"/>
                  <a:pt x="6407" y="1849"/>
                </a:cubicBezTo>
                <a:cubicBezTo>
                  <a:pt x="6251" y="1853"/>
                  <a:pt x="6110" y="1875"/>
                  <a:pt x="6097" y="1889"/>
                </a:cubicBezTo>
                <a:cubicBezTo>
                  <a:pt x="6084" y="1902"/>
                  <a:pt x="5919" y="1924"/>
                  <a:pt x="5731" y="1928"/>
                </a:cubicBezTo>
                <a:cubicBezTo>
                  <a:pt x="5543" y="1932"/>
                  <a:pt x="5364" y="1936"/>
                  <a:pt x="5338" y="1948"/>
                </a:cubicBezTo>
                <a:cubicBezTo>
                  <a:pt x="5292" y="1967"/>
                  <a:pt x="5044" y="2009"/>
                  <a:pt x="4663" y="2046"/>
                </a:cubicBezTo>
                <a:cubicBezTo>
                  <a:pt x="4562" y="2056"/>
                  <a:pt x="4463" y="2073"/>
                  <a:pt x="4437" y="2085"/>
                </a:cubicBezTo>
                <a:cubicBezTo>
                  <a:pt x="4412" y="2098"/>
                  <a:pt x="4291" y="2124"/>
                  <a:pt x="4184" y="2144"/>
                </a:cubicBezTo>
                <a:cubicBezTo>
                  <a:pt x="4077" y="2165"/>
                  <a:pt x="3898" y="2202"/>
                  <a:pt x="3791" y="2223"/>
                </a:cubicBezTo>
                <a:cubicBezTo>
                  <a:pt x="3284" y="2322"/>
                  <a:pt x="2440" y="2674"/>
                  <a:pt x="2440" y="2794"/>
                </a:cubicBezTo>
                <a:cubicBezTo>
                  <a:pt x="2440" y="2816"/>
                  <a:pt x="2414" y="2846"/>
                  <a:pt x="2384" y="2853"/>
                </a:cubicBezTo>
                <a:cubicBezTo>
                  <a:pt x="2308" y="2870"/>
                  <a:pt x="2308" y="3307"/>
                  <a:pt x="2384" y="3325"/>
                </a:cubicBezTo>
                <a:cubicBezTo>
                  <a:pt x="2416" y="3332"/>
                  <a:pt x="2440" y="3370"/>
                  <a:pt x="2440" y="3403"/>
                </a:cubicBezTo>
                <a:cubicBezTo>
                  <a:pt x="2440" y="3437"/>
                  <a:pt x="2470" y="3462"/>
                  <a:pt x="2497" y="3462"/>
                </a:cubicBezTo>
                <a:cubicBezTo>
                  <a:pt x="2523" y="3462"/>
                  <a:pt x="2510" y="3467"/>
                  <a:pt x="2497" y="3482"/>
                </a:cubicBezTo>
                <a:cubicBezTo>
                  <a:pt x="2458" y="3526"/>
                  <a:pt x="2949" y="3792"/>
                  <a:pt x="3115" y="3816"/>
                </a:cubicBezTo>
                <a:cubicBezTo>
                  <a:pt x="3153" y="3822"/>
                  <a:pt x="3222" y="3853"/>
                  <a:pt x="3256" y="3875"/>
                </a:cubicBezTo>
                <a:cubicBezTo>
                  <a:pt x="3290" y="3898"/>
                  <a:pt x="3319" y="3904"/>
                  <a:pt x="3340" y="3895"/>
                </a:cubicBezTo>
                <a:cubicBezTo>
                  <a:pt x="3361" y="3886"/>
                  <a:pt x="3388" y="3897"/>
                  <a:pt x="3397" y="3915"/>
                </a:cubicBezTo>
                <a:cubicBezTo>
                  <a:pt x="3405" y="3932"/>
                  <a:pt x="3468" y="3950"/>
                  <a:pt x="3537" y="3954"/>
                </a:cubicBezTo>
                <a:cubicBezTo>
                  <a:pt x="3607" y="3958"/>
                  <a:pt x="3678" y="3960"/>
                  <a:pt x="3678" y="3974"/>
                </a:cubicBezTo>
                <a:cubicBezTo>
                  <a:pt x="3678" y="3988"/>
                  <a:pt x="3743" y="3994"/>
                  <a:pt x="3819" y="3994"/>
                </a:cubicBezTo>
                <a:cubicBezTo>
                  <a:pt x="3894" y="3994"/>
                  <a:pt x="3959" y="4015"/>
                  <a:pt x="3959" y="4033"/>
                </a:cubicBezTo>
                <a:cubicBezTo>
                  <a:pt x="3959" y="4050"/>
                  <a:pt x="3996" y="4072"/>
                  <a:pt x="4072" y="4072"/>
                </a:cubicBezTo>
                <a:cubicBezTo>
                  <a:pt x="4147" y="4072"/>
                  <a:pt x="4212" y="4074"/>
                  <a:pt x="4212" y="4092"/>
                </a:cubicBezTo>
                <a:cubicBezTo>
                  <a:pt x="4212" y="4109"/>
                  <a:pt x="4293" y="4131"/>
                  <a:pt x="4381" y="4131"/>
                </a:cubicBezTo>
                <a:cubicBezTo>
                  <a:pt x="4469" y="4131"/>
                  <a:pt x="4550" y="4153"/>
                  <a:pt x="4550" y="4171"/>
                </a:cubicBezTo>
                <a:cubicBezTo>
                  <a:pt x="4550" y="4188"/>
                  <a:pt x="4640" y="4189"/>
                  <a:pt x="4747" y="4190"/>
                </a:cubicBezTo>
                <a:cubicBezTo>
                  <a:pt x="4854" y="4191"/>
                  <a:pt x="5043" y="4213"/>
                  <a:pt x="5169" y="4230"/>
                </a:cubicBezTo>
                <a:cubicBezTo>
                  <a:pt x="5688" y="4299"/>
                  <a:pt x="5962" y="4332"/>
                  <a:pt x="6266" y="4348"/>
                </a:cubicBezTo>
                <a:cubicBezTo>
                  <a:pt x="6700" y="4369"/>
                  <a:pt x="6772" y="4371"/>
                  <a:pt x="6772" y="4426"/>
                </a:cubicBezTo>
                <a:cubicBezTo>
                  <a:pt x="6772" y="4458"/>
                  <a:pt x="6750" y="4485"/>
                  <a:pt x="6660" y="4485"/>
                </a:cubicBezTo>
                <a:cubicBezTo>
                  <a:pt x="6584" y="4485"/>
                  <a:pt x="6519" y="4464"/>
                  <a:pt x="6519" y="4446"/>
                </a:cubicBezTo>
                <a:cubicBezTo>
                  <a:pt x="6519" y="4428"/>
                  <a:pt x="6407" y="4426"/>
                  <a:pt x="6294" y="4426"/>
                </a:cubicBezTo>
                <a:cubicBezTo>
                  <a:pt x="6180" y="4426"/>
                  <a:pt x="6097" y="4427"/>
                  <a:pt x="6097" y="4446"/>
                </a:cubicBezTo>
                <a:cubicBezTo>
                  <a:pt x="6097" y="4465"/>
                  <a:pt x="6089" y="4474"/>
                  <a:pt x="6069" y="4466"/>
                </a:cubicBezTo>
                <a:cubicBezTo>
                  <a:pt x="6020" y="4444"/>
                  <a:pt x="5937" y="4489"/>
                  <a:pt x="5844" y="4584"/>
                </a:cubicBezTo>
                <a:cubicBezTo>
                  <a:pt x="5783" y="4646"/>
                  <a:pt x="5788" y="4721"/>
                  <a:pt x="5788" y="4997"/>
                </a:cubicBezTo>
                <a:cubicBezTo>
                  <a:pt x="5788" y="5290"/>
                  <a:pt x="5802" y="5395"/>
                  <a:pt x="5900" y="5587"/>
                </a:cubicBezTo>
                <a:cubicBezTo>
                  <a:pt x="6058" y="5895"/>
                  <a:pt x="6112" y="5980"/>
                  <a:pt x="6153" y="5980"/>
                </a:cubicBezTo>
                <a:cubicBezTo>
                  <a:pt x="6172" y="5980"/>
                  <a:pt x="6181" y="6013"/>
                  <a:pt x="6181" y="6039"/>
                </a:cubicBezTo>
                <a:cubicBezTo>
                  <a:pt x="6181" y="6066"/>
                  <a:pt x="6208" y="6079"/>
                  <a:pt x="6238" y="6079"/>
                </a:cubicBezTo>
                <a:cubicBezTo>
                  <a:pt x="6267" y="6079"/>
                  <a:pt x="6283" y="6086"/>
                  <a:pt x="6266" y="6098"/>
                </a:cubicBezTo>
                <a:cubicBezTo>
                  <a:pt x="6248" y="6111"/>
                  <a:pt x="6344" y="6191"/>
                  <a:pt x="6463" y="6275"/>
                </a:cubicBezTo>
                <a:cubicBezTo>
                  <a:pt x="6705" y="6447"/>
                  <a:pt x="6698" y="6515"/>
                  <a:pt x="6463" y="6394"/>
                </a:cubicBezTo>
                <a:cubicBezTo>
                  <a:pt x="6297" y="6308"/>
                  <a:pt x="6117" y="6277"/>
                  <a:pt x="5956" y="6334"/>
                </a:cubicBezTo>
                <a:cubicBezTo>
                  <a:pt x="5437" y="6521"/>
                  <a:pt x="4325" y="7185"/>
                  <a:pt x="4325" y="7298"/>
                </a:cubicBezTo>
                <a:cubicBezTo>
                  <a:pt x="4325" y="7322"/>
                  <a:pt x="4294" y="7338"/>
                  <a:pt x="4269" y="7338"/>
                </a:cubicBezTo>
                <a:cubicBezTo>
                  <a:pt x="4244" y="7338"/>
                  <a:pt x="4212" y="7352"/>
                  <a:pt x="4212" y="7377"/>
                </a:cubicBezTo>
                <a:cubicBezTo>
                  <a:pt x="4212" y="7402"/>
                  <a:pt x="4203" y="7430"/>
                  <a:pt x="4184" y="7436"/>
                </a:cubicBezTo>
                <a:cubicBezTo>
                  <a:pt x="4116" y="7457"/>
                  <a:pt x="3906" y="7831"/>
                  <a:pt x="3875" y="7987"/>
                </a:cubicBezTo>
                <a:cubicBezTo>
                  <a:pt x="3828" y="8218"/>
                  <a:pt x="3821" y="8566"/>
                  <a:pt x="3875" y="8715"/>
                </a:cubicBezTo>
                <a:cubicBezTo>
                  <a:pt x="3927" y="8860"/>
                  <a:pt x="4214" y="9289"/>
                  <a:pt x="4269" y="9305"/>
                </a:cubicBezTo>
                <a:cubicBezTo>
                  <a:pt x="4288" y="9311"/>
                  <a:pt x="4325" y="9339"/>
                  <a:pt x="4325" y="9364"/>
                </a:cubicBezTo>
                <a:cubicBezTo>
                  <a:pt x="4325" y="9389"/>
                  <a:pt x="4326" y="9403"/>
                  <a:pt x="4353" y="9403"/>
                </a:cubicBezTo>
                <a:cubicBezTo>
                  <a:pt x="4380" y="9403"/>
                  <a:pt x="4394" y="9428"/>
                  <a:pt x="4381" y="9443"/>
                </a:cubicBezTo>
                <a:cubicBezTo>
                  <a:pt x="4356" y="9471"/>
                  <a:pt x="4686" y="9673"/>
                  <a:pt x="4859" y="9738"/>
                </a:cubicBezTo>
                <a:cubicBezTo>
                  <a:pt x="4916" y="9759"/>
                  <a:pt x="4946" y="9786"/>
                  <a:pt x="4944" y="9816"/>
                </a:cubicBezTo>
                <a:cubicBezTo>
                  <a:pt x="4942" y="9850"/>
                  <a:pt x="4930" y="9860"/>
                  <a:pt x="4916" y="9836"/>
                </a:cubicBezTo>
                <a:cubicBezTo>
                  <a:pt x="4903" y="9814"/>
                  <a:pt x="4871" y="9797"/>
                  <a:pt x="4831" y="9797"/>
                </a:cubicBezTo>
                <a:cubicBezTo>
                  <a:pt x="4792" y="9797"/>
                  <a:pt x="4681" y="9733"/>
                  <a:pt x="4578" y="9659"/>
                </a:cubicBezTo>
                <a:cubicBezTo>
                  <a:pt x="4404" y="9534"/>
                  <a:pt x="4359" y="9522"/>
                  <a:pt x="4128" y="9521"/>
                </a:cubicBezTo>
                <a:cubicBezTo>
                  <a:pt x="3973" y="9521"/>
                  <a:pt x="3886" y="9537"/>
                  <a:pt x="3875" y="9561"/>
                </a:cubicBezTo>
                <a:cubicBezTo>
                  <a:pt x="3865" y="9582"/>
                  <a:pt x="3811" y="9600"/>
                  <a:pt x="3762" y="9600"/>
                </a:cubicBezTo>
                <a:cubicBezTo>
                  <a:pt x="3714" y="9600"/>
                  <a:pt x="3678" y="9622"/>
                  <a:pt x="3678" y="9639"/>
                </a:cubicBezTo>
                <a:cubicBezTo>
                  <a:pt x="3678" y="9657"/>
                  <a:pt x="3631" y="9659"/>
                  <a:pt x="3594" y="9659"/>
                </a:cubicBezTo>
                <a:cubicBezTo>
                  <a:pt x="3556" y="9659"/>
                  <a:pt x="3537" y="9681"/>
                  <a:pt x="3537" y="9698"/>
                </a:cubicBezTo>
                <a:cubicBezTo>
                  <a:pt x="3537" y="9716"/>
                  <a:pt x="3491" y="9738"/>
                  <a:pt x="3453" y="9738"/>
                </a:cubicBezTo>
                <a:cubicBezTo>
                  <a:pt x="3415" y="9738"/>
                  <a:pt x="3397" y="9739"/>
                  <a:pt x="3397" y="9757"/>
                </a:cubicBezTo>
                <a:cubicBezTo>
                  <a:pt x="3397" y="9776"/>
                  <a:pt x="3392" y="9787"/>
                  <a:pt x="3369" y="9777"/>
                </a:cubicBezTo>
                <a:cubicBezTo>
                  <a:pt x="3345" y="9767"/>
                  <a:pt x="3268" y="9789"/>
                  <a:pt x="3228" y="9816"/>
                </a:cubicBezTo>
                <a:cubicBezTo>
                  <a:pt x="3188" y="9844"/>
                  <a:pt x="3172" y="9849"/>
                  <a:pt x="3172" y="9836"/>
                </a:cubicBezTo>
                <a:cubicBezTo>
                  <a:pt x="3172" y="9823"/>
                  <a:pt x="3131" y="9848"/>
                  <a:pt x="3087" y="9875"/>
                </a:cubicBezTo>
                <a:cubicBezTo>
                  <a:pt x="3043" y="9903"/>
                  <a:pt x="2879" y="9958"/>
                  <a:pt x="2722" y="10013"/>
                </a:cubicBezTo>
                <a:cubicBezTo>
                  <a:pt x="2564" y="10068"/>
                  <a:pt x="2440" y="10136"/>
                  <a:pt x="2440" y="10151"/>
                </a:cubicBezTo>
                <a:cubicBezTo>
                  <a:pt x="2440" y="10165"/>
                  <a:pt x="2391" y="10190"/>
                  <a:pt x="2328" y="10210"/>
                </a:cubicBezTo>
                <a:cubicBezTo>
                  <a:pt x="2264" y="10230"/>
                  <a:pt x="2128" y="10295"/>
                  <a:pt x="2047" y="10348"/>
                </a:cubicBezTo>
                <a:cubicBezTo>
                  <a:pt x="1416" y="10755"/>
                  <a:pt x="837" y="11207"/>
                  <a:pt x="837" y="11292"/>
                </a:cubicBezTo>
                <a:cubicBezTo>
                  <a:pt x="837" y="11310"/>
                  <a:pt x="804" y="11325"/>
                  <a:pt x="781" y="11331"/>
                </a:cubicBezTo>
                <a:cubicBezTo>
                  <a:pt x="757" y="11337"/>
                  <a:pt x="733" y="11364"/>
                  <a:pt x="724" y="11390"/>
                </a:cubicBezTo>
                <a:cubicBezTo>
                  <a:pt x="716" y="11416"/>
                  <a:pt x="700" y="11465"/>
                  <a:pt x="668" y="11489"/>
                </a:cubicBezTo>
                <a:cubicBezTo>
                  <a:pt x="636" y="11512"/>
                  <a:pt x="626" y="11551"/>
                  <a:pt x="640" y="11567"/>
                </a:cubicBezTo>
                <a:cubicBezTo>
                  <a:pt x="654" y="11583"/>
                  <a:pt x="639" y="11587"/>
                  <a:pt x="612" y="11587"/>
                </a:cubicBezTo>
                <a:cubicBezTo>
                  <a:pt x="585" y="11587"/>
                  <a:pt x="556" y="11611"/>
                  <a:pt x="556" y="11646"/>
                </a:cubicBezTo>
                <a:cubicBezTo>
                  <a:pt x="556" y="11681"/>
                  <a:pt x="553" y="11725"/>
                  <a:pt x="528" y="11725"/>
                </a:cubicBezTo>
                <a:cubicBezTo>
                  <a:pt x="502" y="11725"/>
                  <a:pt x="471" y="11752"/>
                  <a:pt x="471" y="11784"/>
                </a:cubicBezTo>
                <a:cubicBezTo>
                  <a:pt x="471" y="11815"/>
                  <a:pt x="437" y="11846"/>
                  <a:pt x="415" y="11862"/>
                </a:cubicBezTo>
                <a:cubicBezTo>
                  <a:pt x="348" y="11914"/>
                  <a:pt x="101" y="12485"/>
                  <a:pt x="49" y="12689"/>
                </a:cubicBezTo>
                <a:cubicBezTo>
                  <a:pt x="-17" y="12951"/>
                  <a:pt x="-17" y="18487"/>
                  <a:pt x="49" y="18708"/>
                </a:cubicBezTo>
                <a:cubicBezTo>
                  <a:pt x="109" y="18909"/>
                  <a:pt x="167" y="19042"/>
                  <a:pt x="331" y="19259"/>
                </a:cubicBezTo>
                <a:cubicBezTo>
                  <a:pt x="402" y="19353"/>
                  <a:pt x="471" y="19451"/>
                  <a:pt x="471" y="19475"/>
                </a:cubicBezTo>
                <a:cubicBezTo>
                  <a:pt x="471" y="19500"/>
                  <a:pt x="502" y="19534"/>
                  <a:pt x="528" y="19534"/>
                </a:cubicBezTo>
                <a:cubicBezTo>
                  <a:pt x="553" y="19534"/>
                  <a:pt x="556" y="19558"/>
                  <a:pt x="556" y="19593"/>
                </a:cubicBezTo>
                <a:cubicBezTo>
                  <a:pt x="556" y="19629"/>
                  <a:pt x="585" y="19652"/>
                  <a:pt x="612" y="19652"/>
                </a:cubicBezTo>
                <a:cubicBezTo>
                  <a:pt x="639" y="19652"/>
                  <a:pt x="654" y="19676"/>
                  <a:pt x="640" y="19692"/>
                </a:cubicBezTo>
                <a:cubicBezTo>
                  <a:pt x="626" y="19708"/>
                  <a:pt x="635" y="19727"/>
                  <a:pt x="668" y="19751"/>
                </a:cubicBezTo>
                <a:cubicBezTo>
                  <a:pt x="702" y="19774"/>
                  <a:pt x="723" y="19815"/>
                  <a:pt x="724" y="19830"/>
                </a:cubicBezTo>
                <a:cubicBezTo>
                  <a:pt x="726" y="19844"/>
                  <a:pt x="784" y="19885"/>
                  <a:pt x="837" y="19928"/>
                </a:cubicBezTo>
                <a:cubicBezTo>
                  <a:pt x="890" y="19970"/>
                  <a:pt x="912" y="20007"/>
                  <a:pt x="893" y="20007"/>
                </a:cubicBezTo>
                <a:cubicBezTo>
                  <a:pt x="862" y="20007"/>
                  <a:pt x="1256" y="20295"/>
                  <a:pt x="1456" y="20420"/>
                </a:cubicBezTo>
                <a:cubicBezTo>
                  <a:pt x="2026" y="20774"/>
                  <a:pt x="2203" y="20887"/>
                  <a:pt x="2300" y="20951"/>
                </a:cubicBezTo>
                <a:cubicBezTo>
                  <a:pt x="2418" y="21028"/>
                  <a:pt x="2975" y="21240"/>
                  <a:pt x="2975" y="21207"/>
                </a:cubicBezTo>
                <a:cubicBezTo>
                  <a:pt x="2975" y="21196"/>
                  <a:pt x="3019" y="21218"/>
                  <a:pt x="3059" y="21246"/>
                </a:cubicBezTo>
                <a:cubicBezTo>
                  <a:pt x="3099" y="21274"/>
                  <a:pt x="3151" y="21275"/>
                  <a:pt x="3172" y="21266"/>
                </a:cubicBezTo>
                <a:cubicBezTo>
                  <a:pt x="3193" y="21257"/>
                  <a:pt x="3219" y="21269"/>
                  <a:pt x="3228" y="21285"/>
                </a:cubicBezTo>
                <a:cubicBezTo>
                  <a:pt x="3236" y="21302"/>
                  <a:pt x="3275" y="21319"/>
                  <a:pt x="3312" y="21325"/>
                </a:cubicBezTo>
                <a:cubicBezTo>
                  <a:pt x="3350" y="21330"/>
                  <a:pt x="3383" y="21351"/>
                  <a:pt x="3397" y="21364"/>
                </a:cubicBezTo>
                <a:cubicBezTo>
                  <a:pt x="3411" y="21377"/>
                  <a:pt x="3470" y="21380"/>
                  <a:pt x="3537" y="21384"/>
                </a:cubicBezTo>
                <a:cubicBezTo>
                  <a:pt x="3605" y="21388"/>
                  <a:pt x="3678" y="21409"/>
                  <a:pt x="3678" y="21423"/>
                </a:cubicBezTo>
                <a:cubicBezTo>
                  <a:pt x="3678" y="21437"/>
                  <a:pt x="3743" y="21443"/>
                  <a:pt x="3819" y="21443"/>
                </a:cubicBezTo>
                <a:cubicBezTo>
                  <a:pt x="3894" y="21443"/>
                  <a:pt x="3959" y="21465"/>
                  <a:pt x="3959" y="21482"/>
                </a:cubicBezTo>
                <a:cubicBezTo>
                  <a:pt x="3959" y="21498"/>
                  <a:pt x="3971" y="21502"/>
                  <a:pt x="4016" y="21502"/>
                </a:cubicBezTo>
                <a:cubicBezTo>
                  <a:pt x="4119" y="21500"/>
                  <a:pt x="4604" y="21579"/>
                  <a:pt x="4634" y="21600"/>
                </a:cubicBezTo>
                <a:lnTo>
                  <a:pt x="10879" y="21600"/>
                </a:lnTo>
                <a:cubicBezTo>
                  <a:pt x="16049" y="21592"/>
                  <a:pt x="17158" y="21579"/>
                  <a:pt x="17433" y="21541"/>
                </a:cubicBezTo>
                <a:cubicBezTo>
                  <a:pt x="17616" y="21516"/>
                  <a:pt x="17771" y="21496"/>
                  <a:pt x="17771" y="21482"/>
                </a:cubicBezTo>
                <a:cubicBezTo>
                  <a:pt x="17771" y="21468"/>
                  <a:pt x="17836" y="21443"/>
                  <a:pt x="17911" y="21443"/>
                </a:cubicBezTo>
                <a:cubicBezTo>
                  <a:pt x="17987" y="21443"/>
                  <a:pt x="18052" y="21441"/>
                  <a:pt x="18052" y="21423"/>
                </a:cubicBezTo>
                <a:cubicBezTo>
                  <a:pt x="18052" y="21405"/>
                  <a:pt x="18117" y="21384"/>
                  <a:pt x="18193" y="21384"/>
                </a:cubicBezTo>
                <a:cubicBezTo>
                  <a:pt x="18268" y="21384"/>
                  <a:pt x="18333" y="21363"/>
                  <a:pt x="18333" y="21344"/>
                </a:cubicBezTo>
                <a:cubicBezTo>
                  <a:pt x="18333" y="21326"/>
                  <a:pt x="18338" y="21334"/>
                  <a:pt x="18361" y="21344"/>
                </a:cubicBezTo>
                <a:cubicBezTo>
                  <a:pt x="18384" y="21354"/>
                  <a:pt x="18440" y="21327"/>
                  <a:pt x="18474" y="21305"/>
                </a:cubicBezTo>
                <a:cubicBezTo>
                  <a:pt x="18508" y="21283"/>
                  <a:pt x="18549" y="21271"/>
                  <a:pt x="18586" y="21266"/>
                </a:cubicBezTo>
                <a:cubicBezTo>
                  <a:pt x="18623" y="21260"/>
                  <a:pt x="18680" y="21227"/>
                  <a:pt x="18699" y="21207"/>
                </a:cubicBezTo>
                <a:cubicBezTo>
                  <a:pt x="18718" y="21186"/>
                  <a:pt x="18727" y="21191"/>
                  <a:pt x="18727" y="21207"/>
                </a:cubicBezTo>
                <a:cubicBezTo>
                  <a:pt x="18727" y="21222"/>
                  <a:pt x="18767" y="21214"/>
                  <a:pt x="18811" y="21187"/>
                </a:cubicBezTo>
                <a:cubicBezTo>
                  <a:pt x="18855" y="21160"/>
                  <a:pt x="18987" y="21106"/>
                  <a:pt x="19093" y="21069"/>
                </a:cubicBezTo>
                <a:cubicBezTo>
                  <a:pt x="19198" y="21032"/>
                  <a:pt x="19313" y="20983"/>
                  <a:pt x="19346" y="20951"/>
                </a:cubicBezTo>
                <a:cubicBezTo>
                  <a:pt x="19379" y="20918"/>
                  <a:pt x="19457" y="20874"/>
                  <a:pt x="19515" y="20852"/>
                </a:cubicBezTo>
                <a:cubicBezTo>
                  <a:pt x="19628" y="20810"/>
                  <a:pt x="20302" y="20320"/>
                  <a:pt x="20302" y="20282"/>
                </a:cubicBezTo>
                <a:cubicBezTo>
                  <a:pt x="20302" y="20269"/>
                  <a:pt x="20344" y="20232"/>
                  <a:pt x="20415" y="20184"/>
                </a:cubicBezTo>
                <a:cubicBezTo>
                  <a:pt x="20536" y="20100"/>
                  <a:pt x="20897" y="19726"/>
                  <a:pt x="20893" y="19692"/>
                </a:cubicBezTo>
                <a:cubicBezTo>
                  <a:pt x="20892" y="19683"/>
                  <a:pt x="20916" y="19656"/>
                  <a:pt x="20949" y="19633"/>
                </a:cubicBezTo>
                <a:cubicBezTo>
                  <a:pt x="20983" y="19609"/>
                  <a:pt x="21018" y="19569"/>
                  <a:pt x="21005" y="19554"/>
                </a:cubicBezTo>
                <a:cubicBezTo>
                  <a:pt x="20992" y="19539"/>
                  <a:pt x="20982" y="19521"/>
                  <a:pt x="21005" y="19515"/>
                </a:cubicBezTo>
                <a:cubicBezTo>
                  <a:pt x="21029" y="19509"/>
                  <a:pt x="21082" y="19501"/>
                  <a:pt x="21090" y="19475"/>
                </a:cubicBezTo>
                <a:cubicBezTo>
                  <a:pt x="21098" y="19449"/>
                  <a:pt x="21114" y="19401"/>
                  <a:pt x="21146" y="19377"/>
                </a:cubicBezTo>
                <a:cubicBezTo>
                  <a:pt x="21178" y="19353"/>
                  <a:pt x="21189" y="19315"/>
                  <a:pt x="21174" y="19298"/>
                </a:cubicBezTo>
                <a:cubicBezTo>
                  <a:pt x="21160" y="19282"/>
                  <a:pt x="21176" y="19279"/>
                  <a:pt x="21202" y="19279"/>
                </a:cubicBezTo>
                <a:cubicBezTo>
                  <a:pt x="21229" y="19279"/>
                  <a:pt x="21259" y="19235"/>
                  <a:pt x="21259" y="19200"/>
                </a:cubicBezTo>
                <a:cubicBezTo>
                  <a:pt x="21259" y="19165"/>
                  <a:pt x="21265" y="19141"/>
                  <a:pt x="21287" y="19141"/>
                </a:cubicBezTo>
                <a:cubicBezTo>
                  <a:pt x="21309" y="19141"/>
                  <a:pt x="21345" y="19067"/>
                  <a:pt x="21371" y="18984"/>
                </a:cubicBezTo>
                <a:cubicBezTo>
                  <a:pt x="21397" y="18900"/>
                  <a:pt x="21471" y="18752"/>
                  <a:pt x="21512" y="18649"/>
                </a:cubicBezTo>
                <a:cubicBezTo>
                  <a:pt x="21578" y="18481"/>
                  <a:pt x="21583" y="18160"/>
                  <a:pt x="21568" y="15620"/>
                </a:cubicBezTo>
                <a:cubicBezTo>
                  <a:pt x="21558" y="13858"/>
                  <a:pt x="21513" y="12719"/>
                  <a:pt x="21484" y="12610"/>
                </a:cubicBezTo>
                <a:cubicBezTo>
                  <a:pt x="21408" y="12329"/>
                  <a:pt x="21325" y="12098"/>
                  <a:pt x="21287" y="12098"/>
                </a:cubicBezTo>
                <a:cubicBezTo>
                  <a:pt x="21268" y="12098"/>
                  <a:pt x="21259" y="12053"/>
                  <a:pt x="21259" y="12000"/>
                </a:cubicBezTo>
                <a:cubicBezTo>
                  <a:pt x="21259" y="11947"/>
                  <a:pt x="21229" y="11902"/>
                  <a:pt x="21202" y="11902"/>
                </a:cubicBezTo>
                <a:cubicBezTo>
                  <a:pt x="21176" y="11902"/>
                  <a:pt x="21160" y="11898"/>
                  <a:pt x="21174" y="11882"/>
                </a:cubicBezTo>
                <a:cubicBezTo>
                  <a:pt x="21189" y="11866"/>
                  <a:pt x="21178" y="11827"/>
                  <a:pt x="21146" y="11803"/>
                </a:cubicBezTo>
                <a:cubicBezTo>
                  <a:pt x="21114" y="11779"/>
                  <a:pt x="21098" y="11751"/>
                  <a:pt x="21090" y="11725"/>
                </a:cubicBezTo>
                <a:cubicBezTo>
                  <a:pt x="21082" y="11699"/>
                  <a:pt x="21029" y="11672"/>
                  <a:pt x="21005" y="11666"/>
                </a:cubicBezTo>
                <a:cubicBezTo>
                  <a:pt x="20982" y="11660"/>
                  <a:pt x="20992" y="11641"/>
                  <a:pt x="21005" y="11626"/>
                </a:cubicBezTo>
                <a:cubicBezTo>
                  <a:pt x="21018" y="11612"/>
                  <a:pt x="20988" y="11575"/>
                  <a:pt x="20949" y="11548"/>
                </a:cubicBezTo>
                <a:cubicBezTo>
                  <a:pt x="20910" y="11520"/>
                  <a:pt x="20887" y="11494"/>
                  <a:pt x="20893" y="11489"/>
                </a:cubicBezTo>
                <a:cubicBezTo>
                  <a:pt x="20921" y="11465"/>
                  <a:pt x="20468" y="11022"/>
                  <a:pt x="20330" y="10938"/>
                </a:cubicBezTo>
                <a:cubicBezTo>
                  <a:pt x="20245" y="10885"/>
                  <a:pt x="20147" y="10805"/>
                  <a:pt x="20105" y="10761"/>
                </a:cubicBezTo>
                <a:cubicBezTo>
                  <a:pt x="19983" y="10632"/>
                  <a:pt x="19765" y="10466"/>
                  <a:pt x="19712" y="10466"/>
                </a:cubicBezTo>
                <a:cubicBezTo>
                  <a:pt x="19684" y="10466"/>
                  <a:pt x="19580" y="10413"/>
                  <a:pt x="19487" y="10348"/>
                </a:cubicBezTo>
                <a:cubicBezTo>
                  <a:pt x="19393" y="10282"/>
                  <a:pt x="19235" y="10191"/>
                  <a:pt x="19149" y="10151"/>
                </a:cubicBezTo>
                <a:cubicBezTo>
                  <a:pt x="18948" y="10055"/>
                  <a:pt x="18446" y="9890"/>
                  <a:pt x="18446" y="9915"/>
                </a:cubicBezTo>
                <a:cubicBezTo>
                  <a:pt x="18446" y="9925"/>
                  <a:pt x="18429" y="9903"/>
                  <a:pt x="18389" y="9875"/>
                </a:cubicBezTo>
                <a:cubicBezTo>
                  <a:pt x="18350" y="9848"/>
                  <a:pt x="18300" y="9846"/>
                  <a:pt x="18277" y="9856"/>
                </a:cubicBezTo>
                <a:cubicBezTo>
                  <a:pt x="18254" y="9866"/>
                  <a:pt x="18221" y="9855"/>
                  <a:pt x="18221" y="9836"/>
                </a:cubicBezTo>
                <a:cubicBezTo>
                  <a:pt x="18221" y="9817"/>
                  <a:pt x="18202" y="9797"/>
                  <a:pt x="18164" y="9797"/>
                </a:cubicBezTo>
                <a:cubicBezTo>
                  <a:pt x="18127" y="9797"/>
                  <a:pt x="18057" y="9775"/>
                  <a:pt x="17996" y="9738"/>
                </a:cubicBezTo>
                <a:cubicBezTo>
                  <a:pt x="17935" y="9701"/>
                  <a:pt x="17870" y="9657"/>
                  <a:pt x="17855" y="9659"/>
                </a:cubicBezTo>
                <a:cubicBezTo>
                  <a:pt x="17840" y="9661"/>
                  <a:pt x="17776" y="9643"/>
                  <a:pt x="17714" y="9600"/>
                </a:cubicBezTo>
                <a:cubicBezTo>
                  <a:pt x="17653" y="9557"/>
                  <a:pt x="17538" y="9494"/>
                  <a:pt x="17461" y="9462"/>
                </a:cubicBezTo>
                <a:cubicBezTo>
                  <a:pt x="17355" y="9418"/>
                  <a:pt x="17311" y="9386"/>
                  <a:pt x="17321" y="9325"/>
                </a:cubicBezTo>
                <a:cubicBezTo>
                  <a:pt x="17328" y="9280"/>
                  <a:pt x="17373" y="9210"/>
                  <a:pt x="17405" y="9187"/>
                </a:cubicBezTo>
                <a:cubicBezTo>
                  <a:pt x="17437" y="9164"/>
                  <a:pt x="17447" y="9144"/>
                  <a:pt x="17433" y="9128"/>
                </a:cubicBezTo>
                <a:cubicBezTo>
                  <a:pt x="17419" y="9112"/>
                  <a:pt x="17435" y="9089"/>
                  <a:pt x="17461" y="9089"/>
                </a:cubicBezTo>
                <a:cubicBezTo>
                  <a:pt x="17488" y="9089"/>
                  <a:pt x="17489" y="9042"/>
                  <a:pt x="17489" y="8990"/>
                </a:cubicBezTo>
                <a:cubicBezTo>
                  <a:pt x="17489" y="8939"/>
                  <a:pt x="17514" y="8899"/>
                  <a:pt x="17546" y="8892"/>
                </a:cubicBezTo>
                <a:cubicBezTo>
                  <a:pt x="17589" y="8882"/>
                  <a:pt x="17602" y="8736"/>
                  <a:pt x="17602" y="8282"/>
                </a:cubicBezTo>
                <a:cubicBezTo>
                  <a:pt x="17602" y="7828"/>
                  <a:pt x="17589" y="7663"/>
                  <a:pt x="17546" y="7653"/>
                </a:cubicBezTo>
                <a:cubicBezTo>
                  <a:pt x="17514" y="7645"/>
                  <a:pt x="17489" y="7627"/>
                  <a:pt x="17489" y="7593"/>
                </a:cubicBezTo>
                <a:cubicBezTo>
                  <a:pt x="17489" y="7560"/>
                  <a:pt x="17488" y="7515"/>
                  <a:pt x="17461" y="7515"/>
                </a:cubicBezTo>
                <a:cubicBezTo>
                  <a:pt x="17435" y="7515"/>
                  <a:pt x="17419" y="7511"/>
                  <a:pt x="17433" y="7495"/>
                </a:cubicBezTo>
                <a:cubicBezTo>
                  <a:pt x="17447" y="7479"/>
                  <a:pt x="17415" y="7443"/>
                  <a:pt x="17377" y="7416"/>
                </a:cubicBezTo>
                <a:cubicBezTo>
                  <a:pt x="17339" y="7390"/>
                  <a:pt x="17321" y="7352"/>
                  <a:pt x="17321" y="7338"/>
                </a:cubicBezTo>
                <a:cubicBezTo>
                  <a:pt x="17320" y="7323"/>
                  <a:pt x="17257" y="7277"/>
                  <a:pt x="17180" y="7220"/>
                </a:cubicBezTo>
                <a:cubicBezTo>
                  <a:pt x="17103" y="7163"/>
                  <a:pt x="17049" y="7102"/>
                  <a:pt x="17067" y="7102"/>
                </a:cubicBezTo>
                <a:cubicBezTo>
                  <a:pt x="17086" y="7102"/>
                  <a:pt x="17055" y="7056"/>
                  <a:pt x="16983" y="7003"/>
                </a:cubicBezTo>
                <a:cubicBezTo>
                  <a:pt x="16911" y="6951"/>
                  <a:pt x="16819" y="6925"/>
                  <a:pt x="16786" y="6925"/>
                </a:cubicBezTo>
                <a:cubicBezTo>
                  <a:pt x="16753" y="6925"/>
                  <a:pt x="16730" y="6903"/>
                  <a:pt x="16730" y="6885"/>
                </a:cubicBezTo>
                <a:cubicBezTo>
                  <a:pt x="16730" y="6868"/>
                  <a:pt x="16699" y="6846"/>
                  <a:pt x="16674" y="6846"/>
                </a:cubicBezTo>
                <a:cubicBezTo>
                  <a:pt x="16648" y="6846"/>
                  <a:pt x="16543" y="6791"/>
                  <a:pt x="16449" y="6728"/>
                </a:cubicBezTo>
                <a:cubicBezTo>
                  <a:pt x="16354" y="6665"/>
                  <a:pt x="16212" y="6587"/>
                  <a:pt x="16111" y="6551"/>
                </a:cubicBezTo>
                <a:cubicBezTo>
                  <a:pt x="16010" y="6515"/>
                  <a:pt x="15899" y="6484"/>
                  <a:pt x="15886" y="6472"/>
                </a:cubicBezTo>
                <a:cubicBezTo>
                  <a:pt x="15873" y="6460"/>
                  <a:pt x="15784" y="6414"/>
                  <a:pt x="15689" y="6374"/>
                </a:cubicBezTo>
                <a:cubicBezTo>
                  <a:pt x="15556" y="6317"/>
                  <a:pt x="15471" y="6306"/>
                  <a:pt x="15295" y="6315"/>
                </a:cubicBezTo>
                <a:cubicBezTo>
                  <a:pt x="15056" y="6326"/>
                  <a:pt x="15013" y="6302"/>
                  <a:pt x="15127" y="6236"/>
                </a:cubicBezTo>
                <a:cubicBezTo>
                  <a:pt x="15164" y="6214"/>
                  <a:pt x="15195" y="6191"/>
                  <a:pt x="15183" y="6177"/>
                </a:cubicBezTo>
                <a:cubicBezTo>
                  <a:pt x="15170" y="6163"/>
                  <a:pt x="15187" y="6144"/>
                  <a:pt x="15211" y="6138"/>
                </a:cubicBezTo>
                <a:cubicBezTo>
                  <a:pt x="15234" y="6132"/>
                  <a:pt x="15259" y="6105"/>
                  <a:pt x="15267" y="6079"/>
                </a:cubicBezTo>
                <a:cubicBezTo>
                  <a:pt x="15275" y="6053"/>
                  <a:pt x="15292" y="6024"/>
                  <a:pt x="15323" y="6000"/>
                </a:cubicBezTo>
                <a:cubicBezTo>
                  <a:pt x="15355" y="5976"/>
                  <a:pt x="15393" y="5936"/>
                  <a:pt x="15380" y="5921"/>
                </a:cubicBezTo>
                <a:cubicBezTo>
                  <a:pt x="15367" y="5907"/>
                  <a:pt x="15356" y="5888"/>
                  <a:pt x="15380" y="5882"/>
                </a:cubicBezTo>
                <a:cubicBezTo>
                  <a:pt x="15403" y="5876"/>
                  <a:pt x="15428" y="5849"/>
                  <a:pt x="15436" y="5823"/>
                </a:cubicBezTo>
                <a:cubicBezTo>
                  <a:pt x="15444" y="5797"/>
                  <a:pt x="15489" y="5768"/>
                  <a:pt x="15520" y="5744"/>
                </a:cubicBezTo>
                <a:cubicBezTo>
                  <a:pt x="15552" y="5720"/>
                  <a:pt x="15561" y="5680"/>
                  <a:pt x="15548" y="5666"/>
                </a:cubicBezTo>
                <a:cubicBezTo>
                  <a:pt x="15535" y="5651"/>
                  <a:pt x="15551" y="5632"/>
                  <a:pt x="15577" y="5626"/>
                </a:cubicBezTo>
                <a:cubicBezTo>
                  <a:pt x="15697" y="5598"/>
                  <a:pt x="15814" y="4708"/>
                  <a:pt x="15717" y="4544"/>
                </a:cubicBezTo>
                <a:cubicBezTo>
                  <a:pt x="15686" y="4492"/>
                  <a:pt x="15627" y="4456"/>
                  <a:pt x="15605" y="4466"/>
                </a:cubicBezTo>
                <a:cubicBezTo>
                  <a:pt x="15582" y="4475"/>
                  <a:pt x="15577" y="4465"/>
                  <a:pt x="15577" y="4446"/>
                </a:cubicBezTo>
                <a:cubicBezTo>
                  <a:pt x="15577" y="4426"/>
                  <a:pt x="15470" y="4426"/>
                  <a:pt x="15323" y="4426"/>
                </a:cubicBezTo>
                <a:cubicBezTo>
                  <a:pt x="15003" y="4426"/>
                  <a:pt x="15007" y="4372"/>
                  <a:pt x="15323" y="4348"/>
                </a:cubicBezTo>
                <a:cubicBezTo>
                  <a:pt x="15456" y="4338"/>
                  <a:pt x="15632" y="4308"/>
                  <a:pt x="15745" y="4289"/>
                </a:cubicBezTo>
                <a:cubicBezTo>
                  <a:pt x="15859" y="4269"/>
                  <a:pt x="16153" y="4248"/>
                  <a:pt x="16392" y="4230"/>
                </a:cubicBezTo>
                <a:cubicBezTo>
                  <a:pt x="16632" y="4211"/>
                  <a:pt x="16834" y="4167"/>
                  <a:pt x="16842" y="4151"/>
                </a:cubicBezTo>
                <a:cubicBezTo>
                  <a:pt x="16851" y="4135"/>
                  <a:pt x="16956" y="4131"/>
                  <a:pt x="17067" y="4131"/>
                </a:cubicBezTo>
                <a:cubicBezTo>
                  <a:pt x="17179" y="4131"/>
                  <a:pt x="17264" y="4125"/>
                  <a:pt x="17264" y="4112"/>
                </a:cubicBezTo>
                <a:cubicBezTo>
                  <a:pt x="17264" y="4098"/>
                  <a:pt x="17336" y="4076"/>
                  <a:pt x="17405" y="4072"/>
                </a:cubicBezTo>
                <a:cubicBezTo>
                  <a:pt x="17474" y="4068"/>
                  <a:pt x="17537" y="4050"/>
                  <a:pt x="17546" y="4033"/>
                </a:cubicBezTo>
                <a:cubicBezTo>
                  <a:pt x="17554" y="4015"/>
                  <a:pt x="17628" y="3994"/>
                  <a:pt x="17714" y="3994"/>
                </a:cubicBezTo>
                <a:cubicBezTo>
                  <a:pt x="17800" y="3994"/>
                  <a:pt x="17855" y="3991"/>
                  <a:pt x="17855" y="3974"/>
                </a:cubicBezTo>
                <a:cubicBezTo>
                  <a:pt x="17855" y="3956"/>
                  <a:pt x="17917" y="3934"/>
                  <a:pt x="17968" y="3934"/>
                </a:cubicBezTo>
                <a:cubicBezTo>
                  <a:pt x="18018" y="3934"/>
                  <a:pt x="18052" y="3932"/>
                  <a:pt x="18052" y="3915"/>
                </a:cubicBezTo>
                <a:cubicBezTo>
                  <a:pt x="18052" y="3897"/>
                  <a:pt x="18117" y="3875"/>
                  <a:pt x="18193" y="3875"/>
                </a:cubicBezTo>
                <a:cubicBezTo>
                  <a:pt x="18268" y="3875"/>
                  <a:pt x="18333" y="3854"/>
                  <a:pt x="18333" y="3836"/>
                </a:cubicBezTo>
                <a:cubicBezTo>
                  <a:pt x="18333" y="3819"/>
                  <a:pt x="18342" y="3813"/>
                  <a:pt x="18361" y="3816"/>
                </a:cubicBezTo>
                <a:cubicBezTo>
                  <a:pt x="18419" y="3828"/>
                  <a:pt x="18757" y="3664"/>
                  <a:pt x="18924" y="3541"/>
                </a:cubicBezTo>
                <a:cubicBezTo>
                  <a:pt x="19011" y="3478"/>
                  <a:pt x="19060" y="3423"/>
                  <a:pt x="19036" y="3423"/>
                </a:cubicBezTo>
                <a:cubicBezTo>
                  <a:pt x="19013" y="3423"/>
                  <a:pt x="19007" y="3416"/>
                  <a:pt x="19036" y="3403"/>
                </a:cubicBezTo>
                <a:cubicBezTo>
                  <a:pt x="19066" y="3390"/>
                  <a:pt x="19113" y="3350"/>
                  <a:pt x="19121" y="3325"/>
                </a:cubicBezTo>
                <a:cubicBezTo>
                  <a:pt x="19129" y="3299"/>
                  <a:pt x="19145" y="3270"/>
                  <a:pt x="19177" y="3246"/>
                </a:cubicBezTo>
                <a:cubicBezTo>
                  <a:pt x="19209" y="3222"/>
                  <a:pt x="19220" y="3183"/>
                  <a:pt x="19205" y="3167"/>
                </a:cubicBezTo>
                <a:cubicBezTo>
                  <a:pt x="19191" y="3151"/>
                  <a:pt x="19207" y="3128"/>
                  <a:pt x="19233" y="3128"/>
                </a:cubicBezTo>
                <a:cubicBezTo>
                  <a:pt x="19260" y="3128"/>
                  <a:pt x="19290" y="3104"/>
                  <a:pt x="19290" y="3069"/>
                </a:cubicBezTo>
                <a:cubicBezTo>
                  <a:pt x="19290" y="3034"/>
                  <a:pt x="19253" y="3010"/>
                  <a:pt x="19233" y="3010"/>
                </a:cubicBezTo>
                <a:cubicBezTo>
                  <a:pt x="19214" y="3010"/>
                  <a:pt x="19209" y="2969"/>
                  <a:pt x="19205" y="2931"/>
                </a:cubicBezTo>
                <a:cubicBezTo>
                  <a:pt x="19201" y="2893"/>
                  <a:pt x="19182" y="2867"/>
                  <a:pt x="19149" y="2853"/>
                </a:cubicBezTo>
                <a:cubicBezTo>
                  <a:pt x="19116" y="2838"/>
                  <a:pt x="19097" y="2813"/>
                  <a:pt x="19121" y="2813"/>
                </a:cubicBezTo>
                <a:cubicBezTo>
                  <a:pt x="19196" y="2812"/>
                  <a:pt x="18867" y="2597"/>
                  <a:pt x="18615" y="2479"/>
                </a:cubicBezTo>
                <a:cubicBezTo>
                  <a:pt x="18387" y="2372"/>
                  <a:pt x="17627" y="2160"/>
                  <a:pt x="17349" y="2125"/>
                </a:cubicBezTo>
                <a:cubicBezTo>
                  <a:pt x="17279" y="2116"/>
                  <a:pt x="17222" y="2101"/>
                  <a:pt x="17208" y="2085"/>
                </a:cubicBezTo>
                <a:cubicBezTo>
                  <a:pt x="17194" y="2070"/>
                  <a:pt x="17099" y="2046"/>
                  <a:pt x="17011" y="2046"/>
                </a:cubicBezTo>
                <a:cubicBezTo>
                  <a:pt x="16923" y="2046"/>
                  <a:pt x="16802" y="2043"/>
                  <a:pt x="16758" y="2026"/>
                </a:cubicBezTo>
                <a:cubicBezTo>
                  <a:pt x="16714" y="2010"/>
                  <a:pt x="16563" y="1991"/>
                  <a:pt x="16420" y="1987"/>
                </a:cubicBezTo>
                <a:cubicBezTo>
                  <a:pt x="16278" y="1983"/>
                  <a:pt x="16167" y="1962"/>
                  <a:pt x="16167" y="1948"/>
                </a:cubicBezTo>
                <a:cubicBezTo>
                  <a:pt x="16167" y="1933"/>
                  <a:pt x="16067" y="1928"/>
                  <a:pt x="15942" y="1928"/>
                </a:cubicBezTo>
                <a:cubicBezTo>
                  <a:pt x="15818" y="1928"/>
                  <a:pt x="15705" y="1906"/>
                  <a:pt x="15689" y="1889"/>
                </a:cubicBezTo>
                <a:cubicBezTo>
                  <a:pt x="15655" y="1850"/>
                  <a:pt x="14930" y="1850"/>
                  <a:pt x="14930" y="1889"/>
                </a:cubicBezTo>
                <a:cubicBezTo>
                  <a:pt x="14930" y="1904"/>
                  <a:pt x="14901" y="1910"/>
                  <a:pt x="14845" y="1908"/>
                </a:cubicBezTo>
                <a:cubicBezTo>
                  <a:pt x="14737" y="1904"/>
                  <a:pt x="14713" y="1871"/>
                  <a:pt x="14620" y="1475"/>
                </a:cubicBezTo>
                <a:cubicBezTo>
                  <a:pt x="14537" y="1120"/>
                  <a:pt x="14421" y="685"/>
                  <a:pt x="14367" y="531"/>
                </a:cubicBezTo>
                <a:cubicBezTo>
                  <a:pt x="14315" y="383"/>
                  <a:pt x="13917" y="123"/>
                  <a:pt x="13664" y="59"/>
                </a:cubicBezTo>
                <a:cubicBezTo>
                  <a:pt x="13541" y="28"/>
                  <a:pt x="13412" y="0"/>
                  <a:pt x="13354" y="0"/>
                </a:cubicBezTo>
                <a:cubicBezTo>
                  <a:pt x="13255" y="0"/>
                  <a:pt x="12524" y="156"/>
                  <a:pt x="12426" y="197"/>
                </a:cubicBezTo>
                <a:cubicBezTo>
                  <a:pt x="12401" y="207"/>
                  <a:pt x="12348" y="211"/>
                  <a:pt x="12285" y="216"/>
                </a:cubicBezTo>
                <a:cubicBezTo>
                  <a:pt x="12223" y="222"/>
                  <a:pt x="12153" y="239"/>
                  <a:pt x="12145" y="256"/>
                </a:cubicBezTo>
                <a:cubicBezTo>
                  <a:pt x="12136" y="272"/>
                  <a:pt x="12110" y="285"/>
                  <a:pt x="12089" y="275"/>
                </a:cubicBezTo>
                <a:cubicBezTo>
                  <a:pt x="12068" y="266"/>
                  <a:pt x="12038" y="273"/>
                  <a:pt x="12004" y="295"/>
                </a:cubicBezTo>
                <a:cubicBezTo>
                  <a:pt x="11971" y="317"/>
                  <a:pt x="11886" y="348"/>
                  <a:pt x="11835" y="354"/>
                </a:cubicBezTo>
                <a:cubicBezTo>
                  <a:pt x="11785" y="360"/>
                  <a:pt x="11759" y="378"/>
                  <a:pt x="11751" y="394"/>
                </a:cubicBezTo>
                <a:cubicBezTo>
                  <a:pt x="11743" y="410"/>
                  <a:pt x="11687" y="413"/>
                  <a:pt x="11639" y="413"/>
                </a:cubicBezTo>
                <a:cubicBezTo>
                  <a:pt x="11590" y="413"/>
                  <a:pt x="11554" y="435"/>
                  <a:pt x="11554" y="453"/>
                </a:cubicBezTo>
                <a:cubicBezTo>
                  <a:pt x="11554" y="470"/>
                  <a:pt x="11489" y="472"/>
                  <a:pt x="11413" y="472"/>
                </a:cubicBezTo>
                <a:cubicBezTo>
                  <a:pt x="11338" y="472"/>
                  <a:pt x="11273" y="498"/>
                  <a:pt x="11273" y="512"/>
                </a:cubicBezTo>
                <a:cubicBezTo>
                  <a:pt x="11273" y="525"/>
                  <a:pt x="11225" y="528"/>
                  <a:pt x="11160" y="531"/>
                </a:cubicBezTo>
                <a:cubicBezTo>
                  <a:pt x="11096" y="535"/>
                  <a:pt x="10984" y="552"/>
                  <a:pt x="10935" y="571"/>
                </a:cubicBezTo>
                <a:cubicBezTo>
                  <a:pt x="10835" y="608"/>
                  <a:pt x="10541" y="610"/>
                  <a:pt x="10541" y="571"/>
                </a:cubicBezTo>
                <a:cubicBezTo>
                  <a:pt x="10541" y="557"/>
                  <a:pt x="10507" y="551"/>
                  <a:pt x="10457" y="551"/>
                </a:cubicBezTo>
                <a:cubicBezTo>
                  <a:pt x="10407" y="551"/>
                  <a:pt x="10345" y="529"/>
                  <a:pt x="10345" y="512"/>
                </a:cubicBezTo>
                <a:cubicBezTo>
                  <a:pt x="10345" y="494"/>
                  <a:pt x="10305" y="472"/>
                  <a:pt x="10232" y="472"/>
                </a:cubicBezTo>
                <a:cubicBezTo>
                  <a:pt x="10159" y="472"/>
                  <a:pt x="10072" y="469"/>
                  <a:pt x="10063" y="453"/>
                </a:cubicBezTo>
                <a:cubicBezTo>
                  <a:pt x="10055" y="437"/>
                  <a:pt x="10029" y="419"/>
                  <a:pt x="9979" y="413"/>
                </a:cubicBezTo>
                <a:cubicBezTo>
                  <a:pt x="9929" y="407"/>
                  <a:pt x="9851" y="386"/>
                  <a:pt x="9838" y="374"/>
                </a:cubicBezTo>
                <a:cubicBezTo>
                  <a:pt x="9825" y="362"/>
                  <a:pt x="9791" y="360"/>
                  <a:pt x="9754" y="354"/>
                </a:cubicBezTo>
                <a:cubicBezTo>
                  <a:pt x="9717" y="348"/>
                  <a:pt x="9675" y="317"/>
                  <a:pt x="9641" y="295"/>
                </a:cubicBezTo>
                <a:cubicBezTo>
                  <a:pt x="9607" y="273"/>
                  <a:pt x="9552" y="265"/>
                  <a:pt x="9529" y="275"/>
                </a:cubicBezTo>
                <a:cubicBezTo>
                  <a:pt x="9506" y="286"/>
                  <a:pt x="9473" y="274"/>
                  <a:pt x="9473" y="256"/>
                </a:cubicBezTo>
                <a:cubicBezTo>
                  <a:pt x="9473" y="237"/>
                  <a:pt x="9431" y="216"/>
                  <a:pt x="9360" y="216"/>
                </a:cubicBezTo>
                <a:cubicBezTo>
                  <a:pt x="9290" y="216"/>
                  <a:pt x="9215" y="212"/>
                  <a:pt x="9191" y="197"/>
                </a:cubicBezTo>
                <a:cubicBezTo>
                  <a:pt x="9111" y="145"/>
                  <a:pt x="8385" y="0"/>
                  <a:pt x="8207" y="0"/>
                </a:cubicBezTo>
                <a:close/>
                <a:moveTo>
                  <a:pt x="6941" y="6630"/>
                </a:moveTo>
                <a:cubicBezTo>
                  <a:pt x="6971" y="6637"/>
                  <a:pt x="6987" y="6668"/>
                  <a:pt x="6997" y="6689"/>
                </a:cubicBezTo>
                <a:cubicBezTo>
                  <a:pt x="7025" y="6746"/>
                  <a:pt x="6945" y="6727"/>
                  <a:pt x="6913" y="6669"/>
                </a:cubicBezTo>
                <a:cubicBezTo>
                  <a:pt x="6896" y="6638"/>
                  <a:pt x="6908" y="6622"/>
                  <a:pt x="6941" y="663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475" name="alice.jpeg" descr="alice.jpeg"/>
          <p:cNvPicPr>
            <a:picLocks noChangeAspect="1"/>
          </p:cNvPicPr>
          <p:nvPr/>
        </p:nvPicPr>
        <p:blipFill>
          <a:blip r:embed="rId3"/>
          <a:srcRect l="23700" t="10165" r="22444" b="14007"/>
          <a:stretch>
            <a:fillRect/>
          </a:stretch>
        </p:blipFill>
        <p:spPr>
          <a:xfrm>
            <a:off x="8250645" y="1413120"/>
            <a:ext cx="304466" cy="4286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5" h="21560" extrusionOk="0">
                <a:moveTo>
                  <a:pt x="12290" y="36"/>
                </a:moveTo>
                <a:cubicBezTo>
                  <a:pt x="11677" y="-30"/>
                  <a:pt x="10434" y="-1"/>
                  <a:pt x="9815" y="96"/>
                </a:cubicBezTo>
                <a:cubicBezTo>
                  <a:pt x="9716" y="112"/>
                  <a:pt x="9571" y="115"/>
                  <a:pt x="9478" y="116"/>
                </a:cubicBezTo>
                <a:cubicBezTo>
                  <a:pt x="9384" y="117"/>
                  <a:pt x="9281" y="140"/>
                  <a:pt x="9281" y="156"/>
                </a:cubicBezTo>
                <a:cubicBezTo>
                  <a:pt x="9281" y="172"/>
                  <a:pt x="9234" y="176"/>
                  <a:pt x="9168" y="176"/>
                </a:cubicBezTo>
                <a:cubicBezTo>
                  <a:pt x="9102" y="176"/>
                  <a:pt x="9056" y="183"/>
                  <a:pt x="9056" y="196"/>
                </a:cubicBezTo>
                <a:cubicBezTo>
                  <a:pt x="9056" y="208"/>
                  <a:pt x="8997" y="232"/>
                  <a:pt x="8915" y="236"/>
                </a:cubicBezTo>
                <a:cubicBezTo>
                  <a:pt x="8833" y="240"/>
                  <a:pt x="8758" y="245"/>
                  <a:pt x="8746" y="256"/>
                </a:cubicBezTo>
                <a:cubicBezTo>
                  <a:pt x="8735" y="267"/>
                  <a:pt x="8678" y="291"/>
                  <a:pt x="8634" y="296"/>
                </a:cubicBezTo>
                <a:cubicBezTo>
                  <a:pt x="8492" y="312"/>
                  <a:pt x="8213" y="383"/>
                  <a:pt x="8015" y="455"/>
                </a:cubicBezTo>
                <a:cubicBezTo>
                  <a:pt x="7909" y="494"/>
                  <a:pt x="7708" y="566"/>
                  <a:pt x="7565" y="615"/>
                </a:cubicBezTo>
                <a:cubicBezTo>
                  <a:pt x="7202" y="739"/>
                  <a:pt x="6650" y="953"/>
                  <a:pt x="6440" y="1054"/>
                </a:cubicBezTo>
                <a:cubicBezTo>
                  <a:pt x="6343" y="1101"/>
                  <a:pt x="6249" y="1138"/>
                  <a:pt x="6215" y="1154"/>
                </a:cubicBezTo>
                <a:cubicBezTo>
                  <a:pt x="6150" y="1184"/>
                  <a:pt x="5960" y="1317"/>
                  <a:pt x="5878" y="1374"/>
                </a:cubicBezTo>
                <a:cubicBezTo>
                  <a:pt x="5850" y="1392"/>
                  <a:pt x="5803" y="1400"/>
                  <a:pt x="5793" y="1394"/>
                </a:cubicBezTo>
                <a:cubicBezTo>
                  <a:pt x="5784" y="1387"/>
                  <a:pt x="5561" y="1538"/>
                  <a:pt x="5287" y="1733"/>
                </a:cubicBezTo>
                <a:cubicBezTo>
                  <a:pt x="5013" y="1928"/>
                  <a:pt x="4792" y="2092"/>
                  <a:pt x="4809" y="2092"/>
                </a:cubicBezTo>
                <a:cubicBezTo>
                  <a:pt x="4826" y="2092"/>
                  <a:pt x="4778" y="2130"/>
                  <a:pt x="4697" y="2192"/>
                </a:cubicBezTo>
                <a:cubicBezTo>
                  <a:pt x="4615" y="2254"/>
                  <a:pt x="4524" y="2342"/>
                  <a:pt x="4500" y="2372"/>
                </a:cubicBezTo>
                <a:cubicBezTo>
                  <a:pt x="4476" y="2401"/>
                  <a:pt x="4450" y="2454"/>
                  <a:pt x="4415" y="2491"/>
                </a:cubicBezTo>
                <a:cubicBezTo>
                  <a:pt x="4243" y="2675"/>
                  <a:pt x="3988" y="2987"/>
                  <a:pt x="3937" y="3090"/>
                </a:cubicBezTo>
                <a:cubicBezTo>
                  <a:pt x="3906" y="3154"/>
                  <a:pt x="3839" y="3252"/>
                  <a:pt x="3797" y="3310"/>
                </a:cubicBezTo>
                <a:cubicBezTo>
                  <a:pt x="3705" y="3437"/>
                  <a:pt x="3563" y="3711"/>
                  <a:pt x="3515" y="3849"/>
                </a:cubicBezTo>
                <a:cubicBezTo>
                  <a:pt x="3497" y="3903"/>
                  <a:pt x="3455" y="3998"/>
                  <a:pt x="3431" y="4068"/>
                </a:cubicBezTo>
                <a:cubicBezTo>
                  <a:pt x="3407" y="4139"/>
                  <a:pt x="3390" y="4253"/>
                  <a:pt x="3375" y="4308"/>
                </a:cubicBezTo>
                <a:lnTo>
                  <a:pt x="3347" y="4408"/>
                </a:lnTo>
                <a:lnTo>
                  <a:pt x="3037" y="4428"/>
                </a:lnTo>
                <a:cubicBezTo>
                  <a:pt x="2861" y="4437"/>
                  <a:pt x="2653" y="4452"/>
                  <a:pt x="2587" y="4468"/>
                </a:cubicBezTo>
                <a:cubicBezTo>
                  <a:pt x="1937" y="4625"/>
                  <a:pt x="1249" y="5052"/>
                  <a:pt x="928" y="5506"/>
                </a:cubicBezTo>
                <a:cubicBezTo>
                  <a:pt x="582" y="5995"/>
                  <a:pt x="590" y="5999"/>
                  <a:pt x="562" y="7342"/>
                </a:cubicBezTo>
                <a:lnTo>
                  <a:pt x="534" y="8500"/>
                </a:lnTo>
                <a:lnTo>
                  <a:pt x="366" y="8739"/>
                </a:lnTo>
                <a:cubicBezTo>
                  <a:pt x="191" y="8979"/>
                  <a:pt x="67" y="9181"/>
                  <a:pt x="56" y="9278"/>
                </a:cubicBezTo>
                <a:cubicBezTo>
                  <a:pt x="53" y="9308"/>
                  <a:pt x="45" y="9338"/>
                  <a:pt x="28" y="9338"/>
                </a:cubicBezTo>
                <a:cubicBezTo>
                  <a:pt x="11" y="9338"/>
                  <a:pt x="0" y="9699"/>
                  <a:pt x="0" y="10136"/>
                </a:cubicBezTo>
                <a:cubicBezTo>
                  <a:pt x="0" y="10574"/>
                  <a:pt x="11" y="10935"/>
                  <a:pt x="28" y="10935"/>
                </a:cubicBezTo>
                <a:cubicBezTo>
                  <a:pt x="45" y="10935"/>
                  <a:pt x="80" y="10956"/>
                  <a:pt x="84" y="10995"/>
                </a:cubicBezTo>
                <a:cubicBezTo>
                  <a:pt x="93" y="11068"/>
                  <a:pt x="270" y="11368"/>
                  <a:pt x="394" y="11494"/>
                </a:cubicBezTo>
                <a:cubicBezTo>
                  <a:pt x="432" y="11533"/>
                  <a:pt x="488" y="11619"/>
                  <a:pt x="506" y="11673"/>
                </a:cubicBezTo>
                <a:cubicBezTo>
                  <a:pt x="524" y="11728"/>
                  <a:pt x="548" y="13523"/>
                  <a:pt x="562" y="15666"/>
                </a:cubicBezTo>
                <a:cubicBezTo>
                  <a:pt x="579" y="17996"/>
                  <a:pt x="595" y="19636"/>
                  <a:pt x="619" y="19738"/>
                </a:cubicBezTo>
                <a:cubicBezTo>
                  <a:pt x="681" y="20006"/>
                  <a:pt x="887" y="20342"/>
                  <a:pt x="1069" y="20516"/>
                </a:cubicBezTo>
                <a:cubicBezTo>
                  <a:pt x="1125" y="20570"/>
                  <a:pt x="1153" y="20623"/>
                  <a:pt x="1153" y="20636"/>
                </a:cubicBezTo>
                <a:cubicBezTo>
                  <a:pt x="1153" y="20676"/>
                  <a:pt x="1779" y="21119"/>
                  <a:pt x="1912" y="21175"/>
                </a:cubicBezTo>
                <a:cubicBezTo>
                  <a:pt x="1980" y="21203"/>
                  <a:pt x="2053" y="21225"/>
                  <a:pt x="2053" y="21215"/>
                </a:cubicBezTo>
                <a:cubicBezTo>
                  <a:pt x="2053" y="21205"/>
                  <a:pt x="2074" y="21210"/>
                  <a:pt x="2109" y="21235"/>
                </a:cubicBezTo>
                <a:cubicBezTo>
                  <a:pt x="2144" y="21260"/>
                  <a:pt x="2173" y="21264"/>
                  <a:pt x="2194" y="21255"/>
                </a:cubicBezTo>
                <a:cubicBezTo>
                  <a:pt x="2214" y="21246"/>
                  <a:pt x="2250" y="21258"/>
                  <a:pt x="2250" y="21275"/>
                </a:cubicBezTo>
                <a:cubicBezTo>
                  <a:pt x="2250" y="21291"/>
                  <a:pt x="2290" y="21315"/>
                  <a:pt x="2334" y="21315"/>
                </a:cubicBezTo>
                <a:cubicBezTo>
                  <a:pt x="2378" y="21315"/>
                  <a:pt x="2391" y="21319"/>
                  <a:pt x="2391" y="21335"/>
                </a:cubicBezTo>
                <a:cubicBezTo>
                  <a:pt x="2391" y="21350"/>
                  <a:pt x="2432" y="21355"/>
                  <a:pt x="2475" y="21355"/>
                </a:cubicBezTo>
                <a:cubicBezTo>
                  <a:pt x="2518" y="21355"/>
                  <a:pt x="2576" y="21382"/>
                  <a:pt x="2587" y="21394"/>
                </a:cubicBezTo>
                <a:cubicBezTo>
                  <a:pt x="2599" y="21407"/>
                  <a:pt x="2713" y="21429"/>
                  <a:pt x="2840" y="21454"/>
                </a:cubicBezTo>
                <a:cubicBezTo>
                  <a:pt x="2968" y="21479"/>
                  <a:pt x="3129" y="21519"/>
                  <a:pt x="3206" y="21534"/>
                </a:cubicBezTo>
                <a:cubicBezTo>
                  <a:pt x="3389" y="21570"/>
                  <a:pt x="18783" y="21570"/>
                  <a:pt x="18984" y="21534"/>
                </a:cubicBezTo>
                <a:cubicBezTo>
                  <a:pt x="19063" y="21520"/>
                  <a:pt x="19217" y="21491"/>
                  <a:pt x="19321" y="21474"/>
                </a:cubicBezTo>
                <a:cubicBezTo>
                  <a:pt x="19547" y="21437"/>
                  <a:pt x="19827" y="21365"/>
                  <a:pt x="19827" y="21335"/>
                </a:cubicBezTo>
                <a:cubicBezTo>
                  <a:pt x="19827" y="21323"/>
                  <a:pt x="19868" y="21315"/>
                  <a:pt x="19912" y="21315"/>
                </a:cubicBezTo>
                <a:cubicBezTo>
                  <a:pt x="19956" y="21315"/>
                  <a:pt x="19996" y="21290"/>
                  <a:pt x="19996" y="21275"/>
                </a:cubicBezTo>
                <a:cubicBezTo>
                  <a:pt x="19996" y="21259"/>
                  <a:pt x="20036" y="21255"/>
                  <a:pt x="20080" y="21255"/>
                </a:cubicBezTo>
                <a:cubicBezTo>
                  <a:pt x="20124" y="21255"/>
                  <a:pt x="20165" y="21230"/>
                  <a:pt x="20165" y="21215"/>
                </a:cubicBezTo>
                <a:cubicBezTo>
                  <a:pt x="20165" y="21199"/>
                  <a:pt x="20177" y="21195"/>
                  <a:pt x="20221" y="21195"/>
                </a:cubicBezTo>
                <a:cubicBezTo>
                  <a:pt x="20265" y="21195"/>
                  <a:pt x="20305" y="21172"/>
                  <a:pt x="20305" y="21155"/>
                </a:cubicBezTo>
                <a:cubicBezTo>
                  <a:pt x="20305" y="21138"/>
                  <a:pt x="20315" y="21147"/>
                  <a:pt x="20333" y="21155"/>
                </a:cubicBezTo>
                <a:cubicBezTo>
                  <a:pt x="20352" y="21163"/>
                  <a:pt x="20502" y="21076"/>
                  <a:pt x="20643" y="20975"/>
                </a:cubicBezTo>
                <a:cubicBezTo>
                  <a:pt x="20784" y="20874"/>
                  <a:pt x="20884" y="20796"/>
                  <a:pt x="20868" y="20796"/>
                </a:cubicBezTo>
                <a:cubicBezTo>
                  <a:pt x="20851" y="20796"/>
                  <a:pt x="20880" y="20752"/>
                  <a:pt x="20952" y="20696"/>
                </a:cubicBezTo>
                <a:cubicBezTo>
                  <a:pt x="21024" y="20640"/>
                  <a:pt x="21076" y="20579"/>
                  <a:pt x="21065" y="20576"/>
                </a:cubicBezTo>
                <a:cubicBezTo>
                  <a:pt x="21054" y="20573"/>
                  <a:pt x="21090" y="20542"/>
                  <a:pt x="21149" y="20496"/>
                </a:cubicBezTo>
                <a:cubicBezTo>
                  <a:pt x="21208" y="20451"/>
                  <a:pt x="21273" y="20409"/>
                  <a:pt x="21262" y="20396"/>
                </a:cubicBezTo>
                <a:cubicBezTo>
                  <a:pt x="21250" y="20384"/>
                  <a:pt x="21238" y="20376"/>
                  <a:pt x="21262" y="20376"/>
                </a:cubicBezTo>
                <a:cubicBezTo>
                  <a:pt x="21285" y="20376"/>
                  <a:pt x="21318" y="20348"/>
                  <a:pt x="21318" y="20317"/>
                </a:cubicBezTo>
                <a:cubicBezTo>
                  <a:pt x="21318" y="20285"/>
                  <a:pt x="21327" y="20257"/>
                  <a:pt x="21346" y="20257"/>
                </a:cubicBezTo>
                <a:cubicBezTo>
                  <a:pt x="21382" y="20257"/>
                  <a:pt x="21467" y="20038"/>
                  <a:pt x="21543" y="19778"/>
                </a:cubicBezTo>
                <a:cubicBezTo>
                  <a:pt x="21600" y="19580"/>
                  <a:pt x="21576" y="16379"/>
                  <a:pt x="21515" y="16105"/>
                </a:cubicBezTo>
                <a:cubicBezTo>
                  <a:pt x="21492" y="16003"/>
                  <a:pt x="21458" y="15827"/>
                  <a:pt x="21430" y="15706"/>
                </a:cubicBezTo>
                <a:cubicBezTo>
                  <a:pt x="21403" y="15584"/>
                  <a:pt x="21365" y="15486"/>
                  <a:pt x="21346" y="15486"/>
                </a:cubicBezTo>
                <a:cubicBezTo>
                  <a:pt x="21327" y="15486"/>
                  <a:pt x="21318" y="15445"/>
                  <a:pt x="21318" y="15406"/>
                </a:cubicBezTo>
                <a:cubicBezTo>
                  <a:pt x="21318" y="15367"/>
                  <a:pt x="21285" y="15326"/>
                  <a:pt x="21262" y="15326"/>
                </a:cubicBezTo>
                <a:cubicBezTo>
                  <a:pt x="21238" y="15326"/>
                  <a:pt x="21249" y="15321"/>
                  <a:pt x="21262" y="15306"/>
                </a:cubicBezTo>
                <a:cubicBezTo>
                  <a:pt x="21274" y="15292"/>
                  <a:pt x="21261" y="15267"/>
                  <a:pt x="21233" y="15246"/>
                </a:cubicBezTo>
                <a:cubicBezTo>
                  <a:pt x="21206" y="15226"/>
                  <a:pt x="21157" y="15186"/>
                  <a:pt x="21149" y="15147"/>
                </a:cubicBezTo>
                <a:cubicBezTo>
                  <a:pt x="21141" y="15108"/>
                  <a:pt x="21141" y="15052"/>
                  <a:pt x="21121" y="15047"/>
                </a:cubicBezTo>
                <a:cubicBezTo>
                  <a:pt x="21101" y="15042"/>
                  <a:pt x="21081" y="15040"/>
                  <a:pt x="21093" y="15027"/>
                </a:cubicBezTo>
                <a:cubicBezTo>
                  <a:pt x="21104" y="15014"/>
                  <a:pt x="21071" y="14972"/>
                  <a:pt x="21037" y="14947"/>
                </a:cubicBezTo>
                <a:cubicBezTo>
                  <a:pt x="21002" y="14922"/>
                  <a:pt x="20992" y="14907"/>
                  <a:pt x="21008" y="14907"/>
                </a:cubicBezTo>
                <a:cubicBezTo>
                  <a:pt x="21024" y="14907"/>
                  <a:pt x="21014" y="14895"/>
                  <a:pt x="20980" y="14867"/>
                </a:cubicBezTo>
                <a:cubicBezTo>
                  <a:pt x="20946" y="14840"/>
                  <a:pt x="20878" y="14762"/>
                  <a:pt x="20840" y="14708"/>
                </a:cubicBezTo>
                <a:cubicBezTo>
                  <a:pt x="20702" y="14513"/>
                  <a:pt x="20405" y="14268"/>
                  <a:pt x="19687" y="13769"/>
                </a:cubicBezTo>
                <a:cubicBezTo>
                  <a:pt x="19483" y="13628"/>
                  <a:pt x="18831" y="13311"/>
                  <a:pt x="18787" y="13330"/>
                </a:cubicBezTo>
                <a:cubicBezTo>
                  <a:pt x="18773" y="13336"/>
                  <a:pt x="18755" y="13329"/>
                  <a:pt x="18730" y="13310"/>
                </a:cubicBezTo>
                <a:cubicBezTo>
                  <a:pt x="18697" y="13284"/>
                  <a:pt x="18737" y="13263"/>
                  <a:pt x="18899" y="13210"/>
                </a:cubicBezTo>
                <a:cubicBezTo>
                  <a:pt x="19017" y="13172"/>
                  <a:pt x="19096" y="13122"/>
                  <a:pt x="19096" y="13111"/>
                </a:cubicBezTo>
                <a:cubicBezTo>
                  <a:pt x="19096" y="13099"/>
                  <a:pt x="19147" y="13091"/>
                  <a:pt x="19180" y="13091"/>
                </a:cubicBezTo>
                <a:cubicBezTo>
                  <a:pt x="19213" y="13091"/>
                  <a:pt x="19237" y="13086"/>
                  <a:pt x="19237" y="13071"/>
                </a:cubicBezTo>
                <a:cubicBezTo>
                  <a:pt x="19237" y="13055"/>
                  <a:pt x="19248" y="13029"/>
                  <a:pt x="19265" y="13031"/>
                </a:cubicBezTo>
                <a:cubicBezTo>
                  <a:pt x="19281" y="13033"/>
                  <a:pt x="19320" y="13033"/>
                  <a:pt x="19349" y="13031"/>
                </a:cubicBezTo>
                <a:cubicBezTo>
                  <a:pt x="19412" y="13027"/>
                  <a:pt x="19996" y="12612"/>
                  <a:pt x="19996" y="12572"/>
                </a:cubicBezTo>
                <a:cubicBezTo>
                  <a:pt x="19996" y="12557"/>
                  <a:pt x="20053" y="12498"/>
                  <a:pt x="20137" y="12432"/>
                </a:cubicBezTo>
                <a:cubicBezTo>
                  <a:pt x="20220" y="12366"/>
                  <a:pt x="20352" y="12243"/>
                  <a:pt x="20418" y="12172"/>
                </a:cubicBezTo>
                <a:cubicBezTo>
                  <a:pt x="20483" y="12102"/>
                  <a:pt x="20545" y="12041"/>
                  <a:pt x="20558" y="12033"/>
                </a:cubicBezTo>
                <a:cubicBezTo>
                  <a:pt x="20605" y="12006"/>
                  <a:pt x="20840" y="11708"/>
                  <a:pt x="20840" y="11673"/>
                </a:cubicBezTo>
                <a:cubicBezTo>
                  <a:pt x="20840" y="11654"/>
                  <a:pt x="20881" y="11577"/>
                  <a:pt x="20924" y="11514"/>
                </a:cubicBezTo>
                <a:cubicBezTo>
                  <a:pt x="20967" y="11450"/>
                  <a:pt x="21003" y="11343"/>
                  <a:pt x="21008" y="11274"/>
                </a:cubicBezTo>
                <a:cubicBezTo>
                  <a:pt x="21013" y="11205"/>
                  <a:pt x="21019" y="11154"/>
                  <a:pt x="21037" y="11154"/>
                </a:cubicBezTo>
                <a:cubicBezTo>
                  <a:pt x="21085" y="11154"/>
                  <a:pt x="21085" y="10058"/>
                  <a:pt x="21037" y="10037"/>
                </a:cubicBezTo>
                <a:cubicBezTo>
                  <a:pt x="21015" y="10027"/>
                  <a:pt x="20980" y="9979"/>
                  <a:pt x="20980" y="9937"/>
                </a:cubicBezTo>
                <a:cubicBezTo>
                  <a:pt x="20980" y="9895"/>
                  <a:pt x="20953" y="9767"/>
                  <a:pt x="20896" y="9657"/>
                </a:cubicBezTo>
                <a:cubicBezTo>
                  <a:pt x="20839" y="9548"/>
                  <a:pt x="20768" y="9429"/>
                  <a:pt x="20755" y="9398"/>
                </a:cubicBezTo>
                <a:cubicBezTo>
                  <a:pt x="20743" y="9367"/>
                  <a:pt x="20693" y="9301"/>
                  <a:pt x="20643" y="9238"/>
                </a:cubicBezTo>
                <a:cubicBezTo>
                  <a:pt x="20593" y="9176"/>
                  <a:pt x="20522" y="9081"/>
                  <a:pt x="20474" y="9019"/>
                </a:cubicBezTo>
                <a:cubicBezTo>
                  <a:pt x="20426" y="8956"/>
                  <a:pt x="20340" y="8850"/>
                  <a:pt x="20277" y="8799"/>
                </a:cubicBezTo>
                <a:cubicBezTo>
                  <a:pt x="20214" y="8748"/>
                  <a:pt x="20165" y="8692"/>
                  <a:pt x="20165" y="8679"/>
                </a:cubicBezTo>
                <a:cubicBezTo>
                  <a:pt x="20165" y="8667"/>
                  <a:pt x="19963" y="8535"/>
                  <a:pt x="19743" y="8380"/>
                </a:cubicBezTo>
                <a:cubicBezTo>
                  <a:pt x="19523" y="8225"/>
                  <a:pt x="19349" y="8080"/>
                  <a:pt x="19349" y="8061"/>
                </a:cubicBezTo>
                <a:cubicBezTo>
                  <a:pt x="19349" y="8023"/>
                  <a:pt x="19421" y="7918"/>
                  <a:pt x="19490" y="7861"/>
                </a:cubicBezTo>
                <a:cubicBezTo>
                  <a:pt x="19652" y="7725"/>
                  <a:pt x="19686" y="7699"/>
                  <a:pt x="19687" y="7681"/>
                </a:cubicBezTo>
                <a:cubicBezTo>
                  <a:pt x="19687" y="7670"/>
                  <a:pt x="19709" y="7629"/>
                  <a:pt x="19743" y="7601"/>
                </a:cubicBezTo>
                <a:cubicBezTo>
                  <a:pt x="19777" y="7574"/>
                  <a:pt x="19886" y="7463"/>
                  <a:pt x="19968" y="7342"/>
                </a:cubicBezTo>
                <a:cubicBezTo>
                  <a:pt x="20115" y="7125"/>
                  <a:pt x="20108" y="7105"/>
                  <a:pt x="20108" y="6763"/>
                </a:cubicBezTo>
                <a:cubicBezTo>
                  <a:pt x="20108" y="6572"/>
                  <a:pt x="20102" y="6392"/>
                  <a:pt x="20080" y="6344"/>
                </a:cubicBezTo>
                <a:cubicBezTo>
                  <a:pt x="20059" y="6296"/>
                  <a:pt x="20035" y="6223"/>
                  <a:pt x="20024" y="6184"/>
                </a:cubicBezTo>
                <a:cubicBezTo>
                  <a:pt x="20013" y="6145"/>
                  <a:pt x="19962" y="6058"/>
                  <a:pt x="19912" y="6005"/>
                </a:cubicBezTo>
                <a:cubicBezTo>
                  <a:pt x="19862" y="5951"/>
                  <a:pt x="19797" y="5896"/>
                  <a:pt x="19771" y="5865"/>
                </a:cubicBezTo>
                <a:cubicBezTo>
                  <a:pt x="19745" y="5834"/>
                  <a:pt x="19572" y="5704"/>
                  <a:pt x="19405" y="5585"/>
                </a:cubicBezTo>
                <a:lnTo>
                  <a:pt x="19124" y="5366"/>
                </a:lnTo>
                <a:lnTo>
                  <a:pt x="19096" y="4867"/>
                </a:lnTo>
                <a:cubicBezTo>
                  <a:pt x="19075" y="4252"/>
                  <a:pt x="18991" y="3927"/>
                  <a:pt x="18815" y="3629"/>
                </a:cubicBezTo>
                <a:cubicBezTo>
                  <a:pt x="18796" y="3598"/>
                  <a:pt x="18746" y="3516"/>
                  <a:pt x="18702" y="3430"/>
                </a:cubicBezTo>
                <a:cubicBezTo>
                  <a:pt x="18537" y="3102"/>
                  <a:pt x="18464" y="2969"/>
                  <a:pt x="18365" y="2851"/>
                </a:cubicBezTo>
                <a:cubicBezTo>
                  <a:pt x="18308" y="2783"/>
                  <a:pt x="18246" y="2660"/>
                  <a:pt x="18196" y="2591"/>
                </a:cubicBezTo>
                <a:cubicBezTo>
                  <a:pt x="18147" y="2522"/>
                  <a:pt x="18030" y="2432"/>
                  <a:pt x="17971" y="2392"/>
                </a:cubicBezTo>
                <a:cubicBezTo>
                  <a:pt x="17912" y="2351"/>
                  <a:pt x="17862" y="2307"/>
                  <a:pt x="17859" y="2292"/>
                </a:cubicBezTo>
                <a:cubicBezTo>
                  <a:pt x="17855" y="2276"/>
                  <a:pt x="17817" y="2247"/>
                  <a:pt x="17774" y="2212"/>
                </a:cubicBezTo>
                <a:cubicBezTo>
                  <a:pt x="17731" y="2177"/>
                  <a:pt x="17732" y="2152"/>
                  <a:pt x="17746" y="2152"/>
                </a:cubicBezTo>
                <a:cubicBezTo>
                  <a:pt x="17760" y="2152"/>
                  <a:pt x="17657" y="2077"/>
                  <a:pt x="17549" y="1992"/>
                </a:cubicBezTo>
                <a:cubicBezTo>
                  <a:pt x="17441" y="1908"/>
                  <a:pt x="17290" y="1760"/>
                  <a:pt x="17184" y="1673"/>
                </a:cubicBezTo>
                <a:cubicBezTo>
                  <a:pt x="17077" y="1586"/>
                  <a:pt x="16956" y="1514"/>
                  <a:pt x="16930" y="1513"/>
                </a:cubicBezTo>
                <a:cubicBezTo>
                  <a:pt x="16905" y="1513"/>
                  <a:pt x="16788" y="1451"/>
                  <a:pt x="16677" y="1374"/>
                </a:cubicBezTo>
                <a:cubicBezTo>
                  <a:pt x="16567" y="1296"/>
                  <a:pt x="16470" y="1234"/>
                  <a:pt x="16452" y="1234"/>
                </a:cubicBezTo>
                <a:cubicBezTo>
                  <a:pt x="16435" y="1234"/>
                  <a:pt x="16389" y="1207"/>
                  <a:pt x="16340" y="1174"/>
                </a:cubicBezTo>
                <a:cubicBezTo>
                  <a:pt x="16259" y="1120"/>
                  <a:pt x="15814" y="907"/>
                  <a:pt x="15468" y="755"/>
                </a:cubicBezTo>
                <a:cubicBezTo>
                  <a:pt x="15083" y="586"/>
                  <a:pt x="14237" y="322"/>
                  <a:pt x="14006" y="296"/>
                </a:cubicBezTo>
                <a:cubicBezTo>
                  <a:pt x="13962" y="291"/>
                  <a:pt x="13905" y="267"/>
                  <a:pt x="13893" y="256"/>
                </a:cubicBezTo>
                <a:cubicBezTo>
                  <a:pt x="13881" y="245"/>
                  <a:pt x="13823" y="240"/>
                  <a:pt x="13752" y="236"/>
                </a:cubicBezTo>
                <a:cubicBezTo>
                  <a:pt x="13682" y="232"/>
                  <a:pt x="13612" y="208"/>
                  <a:pt x="13612" y="196"/>
                </a:cubicBezTo>
                <a:cubicBezTo>
                  <a:pt x="13612" y="184"/>
                  <a:pt x="13548" y="176"/>
                  <a:pt x="13471" y="176"/>
                </a:cubicBezTo>
                <a:cubicBezTo>
                  <a:pt x="13394" y="176"/>
                  <a:pt x="13331" y="169"/>
                  <a:pt x="13331" y="156"/>
                </a:cubicBezTo>
                <a:cubicBezTo>
                  <a:pt x="13331" y="143"/>
                  <a:pt x="13169" y="115"/>
                  <a:pt x="12965" y="96"/>
                </a:cubicBezTo>
                <a:cubicBezTo>
                  <a:pt x="12761" y="77"/>
                  <a:pt x="12455" y="54"/>
                  <a:pt x="12290" y="36"/>
                </a:cubicBezTo>
                <a:close/>
                <a:moveTo>
                  <a:pt x="8072" y="13210"/>
                </a:moveTo>
                <a:cubicBezTo>
                  <a:pt x="8269" y="13113"/>
                  <a:pt x="8665" y="13190"/>
                  <a:pt x="9450" y="13470"/>
                </a:cubicBezTo>
                <a:cubicBezTo>
                  <a:pt x="9681" y="13553"/>
                  <a:pt x="9935" y="13629"/>
                  <a:pt x="10012" y="13650"/>
                </a:cubicBezTo>
                <a:cubicBezTo>
                  <a:pt x="10089" y="13670"/>
                  <a:pt x="10160" y="13716"/>
                  <a:pt x="10181" y="13729"/>
                </a:cubicBezTo>
                <a:cubicBezTo>
                  <a:pt x="10202" y="13743"/>
                  <a:pt x="10278" y="13749"/>
                  <a:pt x="10321" y="13749"/>
                </a:cubicBezTo>
                <a:cubicBezTo>
                  <a:pt x="10407" y="13749"/>
                  <a:pt x="10630" y="13789"/>
                  <a:pt x="10743" y="13829"/>
                </a:cubicBezTo>
                <a:cubicBezTo>
                  <a:pt x="10836" y="13863"/>
                  <a:pt x="11853" y="13863"/>
                  <a:pt x="12009" y="13829"/>
                </a:cubicBezTo>
                <a:cubicBezTo>
                  <a:pt x="12076" y="13815"/>
                  <a:pt x="12225" y="13776"/>
                  <a:pt x="12346" y="13749"/>
                </a:cubicBezTo>
                <a:cubicBezTo>
                  <a:pt x="12467" y="13723"/>
                  <a:pt x="12646" y="13703"/>
                  <a:pt x="12740" y="13690"/>
                </a:cubicBezTo>
                <a:cubicBezTo>
                  <a:pt x="12834" y="13676"/>
                  <a:pt x="12973" y="13647"/>
                  <a:pt x="13078" y="13630"/>
                </a:cubicBezTo>
                <a:cubicBezTo>
                  <a:pt x="13182" y="13613"/>
                  <a:pt x="13377" y="13597"/>
                  <a:pt x="13499" y="13590"/>
                </a:cubicBezTo>
                <a:cubicBezTo>
                  <a:pt x="13714" y="13576"/>
                  <a:pt x="13720" y="13575"/>
                  <a:pt x="13837" y="13670"/>
                </a:cubicBezTo>
                <a:cubicBezTo>
                  <a:pt x="13956" y="13766"/>
                  <a:pt x="14019" y="13884"/>
                  <a:pt x="14146" y="14368"/>
                </a:cubicBezTo>
                <a:cubicBezTo>
                  <a:pt x="14169" y="14454"/>
                  <a:pt x="14208" y="14583"/>
                  <a:pt x="14231" y="14648"/>
                </a:cubicBezTo>
                <a:cubicBezTo>
                  <a:pt x="14259" y="14728"/>
                  <a:pt x="14259" y="14769"/>
                  <a:pt x="14231" y="14807"/>
                </a:cubicBezTo>
                <a:cubicBezTo>
                  <a:pt x="14178" y="14877"/>
                  <a:pt x="14163" y="15104"/>
                  <a:pt x="14202" y="15187"/>
                </a:cubicBezTo>
                <a:cubicBezTo>
                  <a:pt x="14228" y="15239"/>
                  <a:pt x="14207" y="15259"/>
                  <a:pt x="14062" y="15326"/>
                </a:cubicBezTo>
                <a:cubicBezTo>
                  <a:pt x="13967" y="15370"/>
                  <a:pt x="13865" y="15427"/>
                  <a:pt x="13837" y="15446"/>
                </a:cubicBezTo>
                <a:cubicBezTo>
                  <a:pt x="13809" y="15465"/>
                  <a:pt x="13722" y="15477"/>
                  <a:pt x="13640" y="15486"/>
                </a:cubicBezTo>
                <a:cubicBezTo>
                  <a:pt x="13558" y="15495"/>
                  <a:pt x="13454" y="15531"/>
                  <a:pt x="13415" y="15546"/>
                </a:cubicBezTo>
                <a:cubicBezTo>
                  <a:pt x="13327" y="15580"/>
                  <a:pt x="8662" y="15580"/>
                  <a:pt x="8662" y="15546"/>
                </a:cubicBezTo>
                <a:cubicBezTo>
                  <a:pt x="8662" y="15533"/>
                  <a:pt x="8570" y="15513"/>
                  <a:pt x="8465" y="15506"/>
                </a:cubicBezTo>
                <a:cubicBezTo>
                  <a:pt x="8311" y="15495"/>
                  <a:pt x="8215" y="15451"/>
                  <a:pt x="7931" y="15306"/>
                </a:cubicBezTo>
                <a:cubicBezTo>
                  <a:pt x="7534" y="15105"/>
                  <a:pt x="7295" y="14903"/>
                  <a:pt x="7059" y="14568"/>
                </a:cubicBezTo>
                <a:cubicBezTo>
                  <a:pt x="6908" y="14354"/>
                  <a:pt x="6722" y="14000"/>
                  <a:pt x="6750" y="13989"/>
                </a:cubicBezTo>
                <a:cubicBezTo>
                  <a:pt x="6757" y="13986"/>
                  <a:pt x="6905" y="13931"/>
                  <a:pt x="7087" y="13869"/>
                </a:cubicBezTo>
                <a:cubicBezTo>
                  <a:pt x="7510" y="13726"/>
                  <a:pt x="7649" y="13608"/>
                  <a:pt x="7678" y="13430"/>
                </a:cubicBezTo>
                <a:cubicBezTo>
                  <a:pt x="7698" y="13307"/>
                  <a:pt x="7719" y="13314"/>
                  <a:pt x="7847" y="13290"/>
                </a:cubicBezTo>
                <a:cubicBezTo>
                  <a:pt x="7922" y="13276"/>
                  <a:pt x="8027" y="13233"/>
                  <a:pt x="8072" y="13210"/>
                </a:cubicBezTo>
                <a:close/>
                <a:moveTo>
                  <a:pt x="8915" y="16424"/>
                </a:moveTo>
                <a:cubicBezTo>
                  <a:pt x="9018" y="16424"/>
                  <a:pt x="9045" y="16421"/>
                  <a:pt x="9028" y="16484"/>
                </a:cubicBezTo>
                <a:cubicBezTo>
                  <a:pt x="9007" y="16562"/>
                  <a:pt x="8974" y="16578"/>
                  <a:pt x="8915" y="16524"/>
                </a:cubicBezTo>
                <a:cubicBezTo>
                  <a:pt x="8816" y="16433"/>
                  <a:pt x="8798" y="16424"/>
                  <a:pt x="8915" y="16424"/>
                </a:cubicBezTo>
                <a:close/>
                <a:moveTo>
                  <a:pt x="6243" y="17861"/>
                </a:moveTo>
                <a:cubicBezTo>
                  <a:pt x="6287" y="17812"/>
                  <a:pt x="6325" y="17835"/>
                  <a:pt x="6525" y="17941"/>
                </a:cubicBezTo>
                <a:cubicBezTo>
                  <a:pt x="6643" y="18004"/>
                  <a:pt x="6722" y="18066"/>
                  <a:pt x="6722" y="18081"/>
                </a:cubicBezTo>
                <a:cubicBezTo>
                  <a:pt x="6722" y="18096"/>
                  <a:pt x="6669" y="18160"/>
                  <a:pt x="6581" y="18221"/>
                </a:cubicBezTo>
                <a:cubicBezTo>
                  <a:pt x="6441" y="18317"/>
                  <a:pt x="6412" y="18328"/>
                  <a:pt x="6412" y="18440"/>
                </a:cubicBezTo>
                <a:cubicBezTo>
                  <a:pt x="6412" y="18511"/>
                  <a:pt x="6418" y="18580"/>
                  <a:pt x="6440" y="18580"/>
                </a:cubicBezTo>
                <a:cubicBezTo>
                  <a:pt x="6462" y="18580"/>
                  <a:pt x="6499" y="18588"/>
                  <a:pt x="6497" y="18600"/>
                </a:cubicBezTo>
                <a:cubicBezTo>
                  <a:pt x="6484" y="18656"/>
                  <a:pt x="6498" y="18673"/>
                  <a:pt x="6609" y="18720"/>
                </a:cubicBezTo>
                <a:cubicBezTo>
                  <a:pt x="6675" y="18747"/>
                  <a:pt x="6722" y="18785"/>
                  <a:pt x="6722" y="18800"/>
                </a:cubicBezTo>
                <a:cubicBezTo>
                  <a:pt x="6722" y="18836"/>
                  <a:pt x="6471" y="18998"/>
                  <a:pt x="6412" y="18999"/>
                </a:cubicBezTo>
                <a:cubicBezTo>
                  <a:pt x="6386" y="19000"/>
                  <a:pt x="6345" y="19038"/>
                  <a:pt x="6300" y="19079"/>
                </a:cubicBezTo>
                <a:lnTo>
                  <a:pt x="6215" y="19159"/>
                </a:lnTo>
                <a:lnTo>
                  <a:pt x="6215" y="18540"/>
                </a:lnTo>
                <a:cubicBezTo>
                  <a:pt x="6215" y="18125"/>
                  <a:pt x="6212" y="17897"/>
                  <a:pt x="6243" y="17861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476" name="Line"/>
          <p:cNvSpPr/>
          <p:nvPr/>
        </p:nvSpPr>
        <p:spPr>
          <a:xfrm>
            <a:off x="884396" y="1627459"/>
            <a:ext cx="624178" cy="1"/>
          </a:xfrm>
          <a:prstGeom prst="line">
            <a:avLst/>
          </a:prstGeom>
          <a:ln w="25400">
            <a:solidFill>
              <a:srgbClr val="A7A7A7"/>
            </a:solidFill>
            <a:miter lim="400000"/>
            <a:headEnd type="oval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477" name="P1"/>
          <p:cNvSpPr/>
          <p:nvPr/>
        </p:nvSpPr>
        <p:spPr>
          <a:xfrm>
            <a:off x="1378272" y="1454847"/>
            <a:ext cx="345226" cy="34522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7AFF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defRPr sz="1200" b="1">
                <a:solidFill>
                  <a:srgbClr val="007AF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</a:t>
            </a:r>
            <a:r>
              <a:rPr sz="900"/>
              <a:t>1</a:t>
            </a:r>
          </a:p>
        </p:txBody>
      </p:sp>
      <p:sp>
        <p:nvSpPr>
          <p:cNvPr id="478" name="Line"/>
          <p:cNvSpPr/>
          <p:nvPr/>
        </p:nvSpPr>
        <p:spPr>
          <a:xfrm>
            <a:off x="7783230" y="1627459"/>
            <a:ext cx="454178" cy="1"/>
          </a:xfrm>
          <a:prstGeom prst="line">
            <a:avLst/>
          </a:prstGeom>
          <a:ln w="25400">
            <a:solidFill>
              <a:srgbClr val="A7A7A7"/>
            </a:solidFill>
            <a:miter lim="400000"/>
            <a:tailEnd type="triangle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479" name="P5"/>
          <p:cNvSpPr/>
          <p:nvPr/>
        </p:nvSpPr>
        <p:spPr>
          <a:xfrm>
            <a:off x="7433202" y="1454847"/>
            <a:ext cx="345226" cy="345225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0000">
                <a:alpha val="84705"/>
              </a:srgbClr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/>
          <a:lstStyle/>
          <a:p>
            <a:pPr algn="ctr">
              <a:defRPr sz="1200" b="1">
                <a:solidFill>
                  <a:srgbClr val="000000">
                    <a:alpha val="84705"/>
                  </a:srgbClr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P</a:t>
            </a:r>
            <a:r>
              <a:rPr sz="900"/>
              <a:t>5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5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500"/>
                                        <p:tgtEl>
                                          <p:spTgt spid="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046 0.486121" pathEditMode="relative">
                                      <p:cBhvr>
                                        <p:cTn id="32" dur="5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1226 0.486283" pathEditMode="relative">
                                      <p:cBhvr>
                                        <p:cTn id="35" dur="500" fill="hold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660 0.485490" pathEditMode="relative">
                                      <p:cBhvr>
                                        <p:cTn id="38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down)">
                                      <p:cBhvr>
                                        <p:cTn id="41" dur="500" fill="hold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1" dur="5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4" dur="5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7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1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4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256 0.385749" pathEditMode="relative">
                                      <p:cBhvr>
                                        <p:cTn id="68" dur="5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146 0.389665" pathEditMode="relative">
                                      <p:cBhvr>
                                        <p:cTn id="71" dur="500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780 0.384068" pathEditMode="relative">
                                      <p:cBhvr>
                                        <p:cTn id="74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035 0.372816" pathEditMode="relative">
                                      <p:cBhvr>
                                        <p:cTn id="77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60 0.485490 L 0.000479 0.499741" pathEditMode="relative">
                                      <p:cBhvr>
                                        <p:cTn id="80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726 0.386429" pathEditMode="relative">
                                      <p:cBhvr>
                                        <p:cTn id="83" dur="5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down)">
                                      <p:cBhvr>
                                        <p:cTn id="86" dur="500" fill="hold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6" dur="5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9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2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6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9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192 0.316016" pathEditMode="relative">
                                      <p:cBhvr>
                                        <p:cTn id="113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130 0.314558" pathEditMode="relative">
                                      <p:cBhvr>
                                        <p:cTn id="116" dur="5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353 0.316270" pathEditMode="relative">
                                      <p:cBhvr>
                                        <p:cTn id="119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515 0.304995" pathEditMode="relative">
                                      <p:cBhvr>
                                        <p:cTn id="122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6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5" dur="500" fill="hold"/>
                                        <p:tgtEl>
                                          <p:spTgt spid="454"/>
                                        </p:tgtEl>
                                      </p:cBhvr>
                                      <p:by x="96591" y="96591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1290 0.316492" pathEditMode="relative">
                                      <p:cBhvr>
                                        <p:cTn id="128" dur="5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0 0.384068 L 0.000876 0.400687" pathEditMode="relative">
                                      <p:cBhvr>
                                        <p:cTn id="131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"/>
                            </p:stCondLst>
                            <p:childTnLst>
                              <p:par>
                                <p:cTn id="133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down)">
                                      <p:cBhvr>
                                        <p:cTn id="134" dur="500" fill="hold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9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44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47" dur="5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0" dur="5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000"/>
                            </p:stCondLst>
                            <p:childTnLst>
                              <p:par>
                                <p:cTn id="152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4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7" dur="5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-1" presetClass="path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725 0.242686" pathEditMode="relative">
                                      <p:cBhvr>
                                        <p:cTn id="161" dur="5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-1" presetClass="pat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086 0.239602" pathEditMode="relative">
                                      <p:cBhvr>
                                        <p:cTn id="164" dur="500" fill="hold"/>
                                        <p:tgtEl>
                                          <p:spTgt spid="4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-1" presetClass="pat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291 0.240377" pathEditMode="relative">
                                      <p:cBhvr>
                                        <p:cTn id="167" dur="5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-1" presetClass="pat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628 0.229019" pathEditMode="relative">
                                      <p:cBhvr>
                                        <p:cTn id="170" dur="5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-1" presetClass="pat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1391 0.240087" pathEditMode="relative">
                                      <p:cBhvr>
                                        <p:cTn id="173" dur="5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290 0.316492 L -0.000116 0.329949" pathEditMode="relative">
                                      <p:cBhvr>
                                        <p:cTn id="176" dur="5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500"/>
                            </p:stCondLst>
                            <p:childTnLst>
                              <p:par>
                                <p:cTn id="178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down)">
                                      <p:cBhvr>
                                        <p:cTn id="179" dur="500" fill="hold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4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5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500"/>
                            </p:stCondLst>
                            <p:childTnLst>
                              <p:par>
                                <p:cTn id="18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89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2" dur="5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000"/>
                            </p:stCondLst>
                            <p:childTnLst>
                              <p:par>
                                <p:cTn id="194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6" dur="500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482 0.148082" pathEditMode="relative">
                                      <p:cBhvr>
                                        <p:cTn id="200" dur="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00747 0.145981" pathEditMode="relative">
                                      <p:cBhvr>
                                        <p:cTn id="203" dur="5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771 0.136661" pathEditMode="relative">
                                      <p:cBhvr>
                                        <p:cTn id="206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6" presetClass="emp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9" dur="500" fill="hold"/>
                                        <p:tgtEl>
                                          <p:spTgt spid="458"/>
                                        </p:tgtEl>
                                      </p:cBhvr>
                                      <p:by x="100731" y="100731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-1" presetClass="path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91 0.240087 L 0.001192 0.254547" pathEditMode="relative">
                                      <p:cBhvr>
                                        <p:cTn id="212" dur="500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500"/>
                            </p:stCondLst>
                            <p:childTnLst>
                              <p:par>
                                <p:cTn id="214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animEffect transition="out" filter="wipe(down)">
                                      <p:cBhvr>
                                        <p:cTn id="215" dur="500" fill="hold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000"/>
                            </p:stCondLst>
                            <p:childTnLst>
                              <p:par>
                                <p:cTn id="2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0" dur="3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300" fill="hold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2" dur="3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5" grpId="0" animBg="1" advAuto="0"/>
      <p:bldP spid="425" grpId="1" animBg="1" advAuto="0"/>
      <p:bldP spid="428" grpId="0" animBg="1" advAuto="0"/>
      <p:bldP spid="428" grpId="1" animBg="1" advAuto="0"/>
      <p:bldP spid="431" grpId="0" animBg="1" advAuto="0"/>
      <p:bldP spid="431" grpId="1" animBg="1" advAuto="0"/>
      <p:bldP spid="434" grpId="0" animBg="1" advAuto="0"/>
      <p:bldP spid="434" grpId="1" animBg="1" advAuto="0"/>
      <p:bldP spid="437" grpId="0" animBg="1" advAuto="0"/>
      <p:bldP spid="437" grpId="1" animBg="1" advAuto="0"/>
      <p:bldP spid="438" grpId="0" animBg="1" advAuto="0"/>
      <p:bldP spid="441" grpId="0" animBg="1" advAuto="0"/>
      <p:bldP spid="442" grpId="0" animBg="1" advAuto="0"/>
      <p:bldP spid="446" grpId="0" animBg="1" advAuto="0"/>
      <p:bldP spid="447" grpId="0" animBg="1" advAuto="0"/>
      <p:bldP spid="448" grpId="0" animBg="1" advAuto="0"/>
      <p:bldP spid="449" grpId="0" animBg="1" advAuto="0"/>
      <p:bldP spid="450" grpId="0" animBg="1" advAuto="0"/>
      <p:bldP spid="451" grpId="0" animBg="1" advAuto="0"/>
      <p:bldP spid="452" grpId="0" animBg="1" advAuto="0"/>
      <p:bldP spid="453" grpId="0" animBg="1" advAuto="0"/>
      <p:bldP spid="454" grpId="0" animBg="1" advAuto="0"/>
      <p:bldP spid="454" grpId="1" animBg="1" advAuto="0"/>
      <p:bldP spid="455" grpId="0" animBg="1" advAuto="0"/>
      <p:bldP spid="456" grpId="0" animBg="1" advAuto="0"/>
      <p:bldP spid="457" grpId="0" animBg="1" advAuto="0"/>
      <p:bldP spid="458" grpId="0" animBg="1" advAuto="0"/>
      <p:bldP spid="458" grpId="1" animBg="1" advAuto="0"/>
      <p:bldP spid="463" grpId="0" animBg="1" advAuto="0"/>
      <p:bldP spid="464" grpId="0" animBg="1" advAuto="0"/>
      <p:bldP spid="465" grpId="0" animBg="1" advAuto="0"/>
      <p:bldP spid="466" grpId="0" animBg="1" advAuto="0"/>
      <p:bldP spid="467" grpId="0" animBg="1" advAuto="0"/>
      <p:bldP spid="468" grpId="0" animBg="1" advAuto="0"/>
      <p:bldP spid="469" grpId="0" animBg="1" advAuto="0"/>
      <p:bldP spid="473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Jäger in Partial Deployment"/>
          <p:cNvSpPr txBox="1">
            <a:spLocks noGrp="1"/>
          </p:cNvSpPr>
          <p:nvPr>
            <p:ph type="title"/>
          </p:nvPr>
        </p:nvSpPr>
        <p:spPr>
          <a:xfrm>
            <a:off x="457200" y="675085"/>
            <a:ext cx="8229600" cy="457201"/>
          </a:xfrm>
          <a:prstGeom prst="rect">
            <a:avLst/>
          </a:prstGeom>
        </p:spPr>
        <p:txBody>
          <a:bodyPr/>
          <a:lstStyle>
            <a:lvl1pPr defTabSz="777240">
              <a:defRPr sz="2125" b="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Jäger in Partial Deployment</a:t>
            </a:r>
          </a:p>
        </p:txBody>
      </p:sp>
      <p:sp>
        <p:nvSpPr>
          <p:cNvPr id="482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505458" y="4780053"/>
            <a:ext cx="181343" cy="2482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grpSp>
        <p:nvGrpSpPr>
          <p:cNvPr id="495" name="Group"/>
          <p:cNvGrpSpPr/>
          <p:nvPr/>
        </p:nvGrpSpPr>
        <p:grpSpPr>
          <a:xfrm>
            <a:off x="532439" y="3085238"/>
            <a:ext cx="8032811" cy="653608"/>
            <a:chOff x="92" y="0"/>
            <a:chExt cx="8032809" cy="653606"/>
          </a:xfrm>
        </p:grpSpPr>
        <p:sp>
          <p:nvSpPr>
            <p:cNvPr id="483" name="Line"/>
            <p:cNvSpPr/>
            <p:nvPr/>
          </p:nvSpPr>
          <p:spPr>
            <a:xfrm>
              <a:off x="7161248" y="435722"/>
              <a:ext cx="553952" cy="1"/>
            </a:xfrm>
            <a:prstGeom prst="line">
              <a:avLst/>
            </a:prstGeom>
            <a:noFill/>
            <a:ln w="25400" cap="flat">
              <a:solidFill>
                <a:srgbClr val="A7A7A7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484" name="Line"/>
            <p:cNvSpPr/>
            <p:nvPr/>
          </p:nvSpPr>
          <p:spPr>
            <a:xfrm>
              <a:off x="362188" y="435722"/>
              <a:ext cx="624177" cy="1"/>
            </a:xfrm>
            <a:prstGeom prst="line">
              <a:avLst/>
            </a:prstGeom>
            <a:noFill/>
            <a:ln w="25400" cap="flat">
              <a:solidFill>
                <a:srgbClr val="A7A7A7"/>
              </a:solidFill>
              <a:prstDash val="solid"/>
              <a:miter lim="400000"/>
              <a:headEnd type="oval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pic>
          <p:nvPicPr>
            <p:cNvPr id="485" name="scammer2.jpeg" descr="scammer2.jpeg"/>
            <p:cNvPicPr>
              <a:picLocks noChangeAspect="1"/>
            </p:cNvPicPr>
            <p:nvPr/>
          </p:nvPicPr>
          <p:blipFill>
            <a:blip r:embed="rId2"/>
            <a:srcRect l="26176" t="13999" r="26693" b="18533"/>
            <a:stretch>
              <a:fillRect/>
            </a:stretch>
          </p:blipFill>
          <p:spPr>
            <a:xfrm>
              <a:off x="92" y="217838"/>
              <a:ext cx="304410" cy="435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600" extrusionOk="0">
                  <a:moveTo>
                    <a:pt x="8207" y="0"/>
                  </a:moveTo>
                  <a:cubicBezTo>
                    <a:pt x="7895" y="0"/>
                    <a:pt x="7602" y="87"/>
                    <a:pt x="7363" y="256"/>
                  </a:cubicBezTo>
                  <a:cubicBezTo>
                    <a:pt x="7074" y="461"/>
                    <a:pt x="7061" y="479"/>
                    <a:pt x="6828" y="1475"/>
                  </a:cubicBezTo>
                  <a:cubicBezTo>
                    <a:pt x="6806" y="1572"/>
                    <a:pt x="6774" y="1697"/>
                    <a:pt x="6744" y="1751"/>
                  </a:cubicBezTo>
                  <a:cubicBezTo>
                    <a:pt x="6693" y="1845"/>
                    <a:pt x="6677" y="1842"/>
                    <a:pt x="6407" y="1849"/>
                  </a:cubicBezTo>
                  <a:cubicBezTo>
                    <a:pt x="6251" y="1853"/>
                    <a:pt x="6110" y="1875"/>
                    <a:pt x="6097" y="1889"/>
                  </a:cubicBezTo>
                  <a:cubicBezTo>
                    <a:pt x="6084" y="1902"/>
                    <a:pt x="5919" y="1924"/>
                    <a:pt x="5731" y="1928"/>
                  </a:cubicBezTo>
                  <a:cubicBezTo>
                    <a:pt x="5543" y="1932"/>
                    <a:pt x="5364" y="1936"/>
                    <a:pt x="5338" y="1948"/>
                  </a:cubicBezTo>
                  <a:cubicBezTo>
                    <a:pt x="5292" y="1967"/>
                    <a:pt x="5044" y="2009"/>
                    <a:pt x="4663" y="2046"/>
                  </a:cubicBezTo>
                  <a:cubicBezTo>
                    <a:pt x="4562" y="2056"/>
                    <a:pt x="4463" y="2073"/>
                    <a:pt x="4437" y="2085"/>
                  </a:cubicBezTo>
                  <a:cubicBezTo>
                    <a:pt x="4412" y="2098"/>
                    <a:pt x="4291" y="2124"/>
                    <a:pt x="4184" y="2144"/>
                  </a:cubicBezTo>
                  <a:cubicBezTo>
                    <a:pt x="4077" y="2165"/>
                    <a:pt x="3898" y="2202"/>
                    <a:pt x="3791" y="2223"/>
                  </a:cubicBezTo>
                  <a:cubicBezTo>
                    <a:pt x="3284" y="2322"/>
                    <a:pt x="2440" y="2674"/>
                    <a:pt x="2440" y="2794"/>
                  </a:cubicBezTo>
                  <a:cubicBezTo>
                    <a:pt x="2440" y="2816"/>
                    <a:pt x="2414" y="2846"/>
                    <a:pt x="2384" y="2853"/>
                  </a:cubicBezTo>
                  <a:cubicBezTo>
                    <a:pt x="2308" y="2870"/>
                    <a:pt x="2308" y="3307"/>
                    <a:pt x="2384" y="3325"/>
                  </a:cubicBezTo>
                  <a:cubicBezTo>
                    <a:pt x="2416" y="3332"/>
                    <a:pt x="2440" y="3370"/>
                    <a:pt x="2440" y="3403"/>
                  </a:cubicBezTo>
                  <a:cubicBezTo>
                    <a:pt x="2440" y="3437"/>
                    <a:pt x="2470" y="3462"/>
                    <a:pt x="2497" y="3462"/>
                  </a:cubicBezTo>
                  <a:cubicBezTo>
                    <a:pt x="2523" y="3462"/>
                    <a:pt x="2510" y="3467"/>
                    <a:pt x="2497" y="3482"/>
                  </a:cubicBezTo>
                  <a:cubicBezTo>
                    <a:pt x="2458" y="3526"/>
                    <a:pt x="2949" y="3792"/>
                    <a:pt x="3115" y="3816"/>
                  </a:cubicBezTo>
                  <a:cubicBezTo>
                    <a:pt x="3153" y="3822"/>
                    <a:pt x="3222" y="3853"/>
                    <a:pt x="3256" y="3875"/>
                  </a:cubicBezTo>
                  <a:cubicBezTo>
                    <a:pt x="3290" y="3898"/>
                    <a:pt x="3319" y="3904"/>
                    <a:pt x="3340" y="3895"/>
                  </a:cubicBezTo>
                  <a:cubicBezTo>
                    <a:pt x="3361" y="3886"/>
                    <a:pt x="3388" y="3897"/>
                    <a:pt x="3397" y="3915"/>
                  </a:cubicBezTo>
                  <a:cubicBezTo>
                    <a:pt x="3405" y="3932"/>
                    <a:pt x="3468" y="3950"/>
                    <a:pt x="3537" y="3954"/>
                  </a:cubicBezTo>
                  <a:cubicBezTo>
                    <a:pt x="3607" y="3958"/>
                    <a:pt x="3678" y="3960"/>
                    <a:pt x="3678" y="3974"/>
                  </a:cubicBezTo>
                  <a:cubicBezTo>
                    <a:pt x="3678" y="3988"/>
                    <a:pt x="3743" y="3994"/>
                    <a:pt x="3819" y="3994"/>
                  </a:cubicBezTo>
                  <a:cubicBezTo>
                    <a:pt x="3894" y="3994"/>
                    <a:pt x="3959" y="4015"/>
                    <a:pt x="3959" y="4033"/>
                  </a:cubicBezTo>
                  <a:cubicBezTo>
                    <a:pt x="3959" y="4050"/>
                    <a:pt x="3996" y="4072"/>
                    <a:pt x="4072" y="4072"/>
                  </a:cubicBezTo>
                  <a:cubicBezTo>
                    <a:pt x="4147" y="4072"/>
                    <a:pt x="4212" y="4074"/>
                    <a:pt x="4212" y="4092"/>
                  </a:cubicBezTo>
                  <a:cubicBezTo>
                    <a:pt x="4212" y="4109"/>
                    <a:pt x="4293" y="4131"/>
                    <a:pt x="4381" y="4131"/>
                  </a:cubicBezTo>
                  <a:cubicBezTo>
                    <a:pt x="4469" y="4131"/>
                    <a:pt x="4550" y="4153"/>
                    <a:pt x="4550" y="4171"/>
                  </a:cubicBezTo>
                  <a:cubicBezTo>
                    <a:pt x="4550" y="4188"/>
                    <a:pt x="4640" y="4189"/>
                    <a:pt x="4747" y="4190"/>
                  </a:cubicBezTo>
                  <a:cubicBezTo>
                    <a:pt x="4854" y="4191"/>
                    <a:pt x="5043" y="4213"/>
                    <a:pt x="5169" y="4230"/>
                  </a:cubicBezTo>
                  <a:cubicBezTo>
                    <a:pt x="5688" y="4299"/>
                    <a:pt x="5962" y="4332"/>
                    <a:pt x="6266" y="4348"/>
                  </a:cubicBezTo>
                  <a:cubicBezTo>
                    <a:pt x="6700" y="4369"/>
                    <a:pt x="6772" y="4371"/>
                    <a:pt x="6772" y="4426"/>
                  </a:cubicBezTo>
                  <a:cubicBezTo>
                    <a:pt x="6772" y="4458"/>
                    <a:pt x="6750" y="4485"/>
                    <a:pt x="6660" y="4485"/>
                  </a:cubicBezTo>
                  <a:cubicBezTo>
                    <a:pt x="6584" y="4485"/>
                    <a:pt x="6519" y="4464"/>
                    <a:pt x="6519" y="4446"/>
                  </a:cubicBezTo>
                  <a:cubicBezTo>
                    <a:pt x="6519" y="4428"/>
                    <a:pt x="6407" y="4426"/>
                    <a:pt x="6294" y="4426"/>
                  </a:cubicBezTo>
                  <a:cubicBezTo>
                    <a:pt x="6180" y="4426"/>
                    <a:pt x="6097" y="4427"/>
                    <a:pt x="6097" y="4446"/>
                  </a:cubicBezTo>
                  <a:cubicBezTo>
                    <a:pt x="6097" y="4465"/>
                    <a:pt x="6089" y="4474"/>
                    <a:pt x="6069" y="4466"/>
                  </a:cubicBezTo>
                  <a:cubicBezTo>
                    <a:pt x="6020" y="4444"/>
                    <a:pt x="5937" y="4489"/>
                    <a:pt x="5844" y="4584"/>
                  </a:cubicBezTo>
                  <a:cubicBezTo>
                    <a:pt x="5783" y="4646"/>
                    <a:pt x="5788" y="4721"/>
                    <a:pt x="5788" y="4997"/>
                  </a:cubicBezTo>
                  <a:cubicBezTo>
                    <a:pt x="5788" y="5290"/>
                    <a:pt x="5802" y="5395"/>
                    <a:pt x="5900" y="5587"/>
                  </a:cubicBezTo>
                  <a:cubicBezTo>
                    <a:pt x="6058" y="5895"/>
                    <a:pt x="6112" y="5980"/>
                    <a:pt x="6153" y="5980"/>
                  </a:cubicBezTo>
                  <a:cubicBezTo>
                    <a:pt x="6172" y="5980"/>
                    <a:pt x="6181" y="6013"/>
                    <a:pt x="6181" y="6039"/>
                  </a:cubicBezTo>
                  <a:cubicBezTo>
                    <a:pt x="6181" y="6066"/>
                    <a:pt x="6208" y="6079"/>
                    <a:pt x="6238" y="6079"/>
                  </a:cubicBezTo>
                  <a:cubicBezTo>
                    <a:pt x="6267" y="6079"/>
                    <a:pt x="6283" y="6086"/>
                    <a:pt x="6266" y="6098"/>
                  </a:cubicBezTo>
                  <a:cubicBezTo>
                    <a:pt x="6248" y="6111"/>
                    <a:pt x="6344" y="6191"/>
                    <a:pt x="6463" y="6275"/>
                  </a:cubicBezTo>
                  <a:cubicBezTo>
                    <a:pt x="6705" y="6447"/>
                    <a:pt x="6698" y="6515"/>
                    <a:pt x="6463" y="6394"/>
                  </a:cubicBezTo>
                  <a:cubicBezTo>
                    <a:pt x="6297" y="6308"/>
                    <a:pt x="6117" y="6277"/>
                    <a:pt x="5956" y="6334"/>
                  </a:cubicBezTo>
                  <a:cubicBezTo>
                    <a:pt x="5437" y="6521"/>
                    <a:pt x="4325" y="7185"/>
                    <a:pt x="4325" y="7298"/>
                  </a:cubicBezTo>
                  <a:cubicBezTo>
                    <a:pt x="4325" y="7322"/>
                    <a:pt x="4294" y="7338"/>
                    <a:pt x="4269" y="7338"/>
                  </a:cubicBezTo>
                  <a:cubicBezTo>
                    <a:pt x="4244" y="7338"/>
                    <a:pt x="4212" y="7352"/>
                    <a:pt x="4212" y="7377"/>
                  </a:cubicBezTo>
                  <a:cubicBezTo>
                    <a:pt x="4212" y="7402"/>
                    <a:pt x="4203" y="7430"/>
                    <a:pt x="4184" y="7436"/>
                  </a:cubicBezTo>
                  <a:cubicBezTo>
                    <a:pt x="4116" y="7457"/>
                    <a:pt x="3906" y="7831"/>
                    <a:pt x="3875" y="7987"/>
                  </a:cubicBezTo>
                  <a:cubicBezTo>
                    <a:pt x="3828" y="8218"/>
                    <a:pt x="3821" y="8566"/>
                    <a:pt x="3875" y="8715"/>
                  </a:cubicBezTo>
                  <a:cubicBezTo>
                    <a:pt x="3927" y="8860"/>
                    <a:pt x="4214" y="9289"/>
                    <a:pt x="4269" y="9305"/>
                  </a:cubicBezTo>
                  <a:cubicBezTo>
                    <a:pt x="4288" y="9311"/>
                    <a:pt x="4325" y="9339"/>
                    <a:pt x="4325" y="9364"/>
                  </a:cubicBezTo>
                  <a:cubicBezTo>
                    <a:pt x="4325" y="9389"/>
                    <a:pt x="4326" y="9403"/>
                    <a:pt x="4353" y="9403"/>
                  </a:cubicBezTo>
                  <a:cubicBezTo>
                    <a:pt x="4380" y="9403"/>
                    <a:pt x="4394" y="9428"/>
                    <a:pt x="4381" y="9443"/>
                  </a:cubicBezTo>
                  <a:cubicBezTo>
                    <a:pt x="4356" y="9471"/>
                    <a:pt x="4686" y="9673"/>
                    <a:pt x="4859" y="9738"/>
                  </a:cubicBezTo>
                  <a:cubicBezTo>
                    <a:pt x="4916" y="9759"/>
                    <a:pt x="4946" y="9786"/>
                    <a:pt x="4944" y="9816"/>
                  </a:cubicBezTo>
                  <a:cubicBezTo>
                    <a:pt x="4942" y="9850"/>
                    <a:pt x="4930" y="9860"/>
                    <a:pt x="4916" y="9836"/>
                  </a:cubicBezTo>
                  <a:cubicBezTo>
                    <a:pt x="4903" y="9814"/>
                    <a:pt x="4871" y="9797"/>
                    <a:pt x="4831" y="9797"/>
                  </a:cubicBezTo>
                  <a:cubicBezTo>
                    <a:pt x="4792" y="9797"/>
                    <a:pt x="4681" y="9733"/>
                    <a:pt x="4578" y="9659"/>
                  </a:cubicBezTo>
                  <a:cubicBezTo>
                    <a:pt x="4404" y="9534"/>
                    <a:pt x="4359" y="9522"/>
                    <a:pt x="4128" y="9521"/>
                  </a:cubicBezTo>
                  <a:cubicBezTo>
                    <a:pt x="3973" y="9521"/>
                    <a:pt x="3886" y="9537"/>
                    <a:pt x="3875" y="9561"/>
                  </a:cubicBezTo>
                  <a:cubicBezTo>
                    <a:pt x="3865" y="9582"/>
                    <a:pt x="3811" y="9600"/>
                    <a:pt x="3762" y="9600"/>
                  </a:cubicBezTo>
                  <a:cubicBezTo>
                    <a:pt x="3714" y="9600"/>
                    <a:pt x="3678" y="9622"/>
                    <a:pt x="3678" y="9639"/>
                  </a:cubicBezTo>
                  <a:cubicBezTo>
                    <a:pt x="3678" y="9657"/>
                    <a:pt x="3631" y="9659"/>
                    <a:pt x="3594" y="9659"/>
                  </a:cubicBezTo>
                  <a:cubicBezTo>
                    <a:pt x="3556" y="9659"/>
                    <a:pt x="3537" y="9681"/>
                    <a:pt x="3537" y="9698"/>
                  </a:cubicBezTo>
                  <a:cubicBezTo>
                    <a:pt x="3537" y="9716"/>
                    <a:pt x="3491" y="9738"/>
                    <a:pt x="3453" y="9738"/>
                  </a:cubicBezTo>
                  <a:cubicBezTo>
                    <a:pt x="3415" y="9738"/>
                    <a:pt x="3397" y="9739"/>
                    <a:pt x="3397" y="9757"/>
                  </a:cubicBezTo>
                  <a:cubicBezTo>
                    <a:pt x="3397" y="9776"/>
                    <a:pt x="3392" y="9787"/>
                    <a:pt x="3369" y="9777"/>
                  </a:cubicBezTo>
                  <a:cubicBezTo>
                    <a:pt x="3345" y="9767"/>
                    <a:pt x="3268" y="9789"/>
                    <a:pt x="3228" y="9816"/>
                  </a:cubicBezTo>
                  <a:cubicBezTo>
                    <a:pt x="3188" y="9844"/>
                    <a:pt x="3172" y="9849"/>
                    <a:pt x="3172" y="9836"/>
                  </a:cubicBezTo>
                  <a:cubicBezTo>
                    <a:pt x="3172" y="9823"/>
                    <a:pt x="3131" y="9848"/>
                    <a:pt x="3087" y="9875"/>
                  </a:cubicBezTo>
                  <a:cubicBezTo>
                    <a:pt x="3043" y="9903"/>
                    <a:pt x="2879" y="9958"/>
                    <a:pt x="2722" y="10013"/>
                  </a:cubicBezTo>
                  <a:cubicBezTo>
                    <a:pt x="2564" y="10068"/>
                    <a:pt x="2440" y="10136"/>
                    <a:pt x="2440" y="10151"/>
                  </a:cubicBezTo>
                  <a:cubicBezTo>
                    <a:pt x="2440" y="10165"/>
                    <a:pt x="2391" y="10190"/>
                    <a:pt x="2328" y="10210"/>
                  </a:cubicBezTo>
                  <a:cubicBezTo>
                    <a:pt x="2264" y="10230"/>
                    <a:pt x="2128" y="10295"/>
                    <a:pt x="2047" y="10348"/>
                  </a:cubicBezTo>
                  <a:cubicBezTo>
                    <a:pt x="1416" y="10755"/>
                    <a:pt x="837" y="11207"/>
                    <a:pt x="837" y="11292"/>
                  </a:cubicBezTo>
                  <a:cubicBezTo>
                    <a:pt x="837" y="11310"/>
                    <a:pt x="804" y="11325"/>
                    <a:pt x="781" y="11331"/>
                  </a:cubicBezTo>
                  <a:cubicBezTo>
                    <a:pt x="757" y="11337"/>
                    <a:pt x="733" y="11364"/>
                    <a:pt x="724" y="11390"/>
                  </a:cubicBezTo>
                  <a:cubicBezTo>
                    <a:pt x="716" y="11416"/>
                    <a:pt x="700" y="11465"/>
                    <a:pt x="668" y="11489"/>
                  </a:cubicBezTo>
                  <a:cubicBezTo>
                    <a:pt x="636" y="11512"/>
                    <a:pt x="626" y="11551"/>
                    <a:pt x="640" y="11567"/>
                  </a:cubicBezTo>
                  <a:cubicBezTo>
                    <a:pt x="654" y="11583"/>
                    <a:pt x="639" y="11587"/>
                    <a:pt x="612" y="11587"/>
                  </a:cubicBezTo>
                  <a:cubicBezTo>
                    <a:pt x="585" y="11587"/>
                    <a:pt x="556" y="11611"/>
                    <a:pt x="556" y="11646"/>
                  </a:cubicBezTo>
                  <a:cubicBezTo>
                    <a:pt x="556" y="11681"/>
                    <a:pt x="553" y="11725"/>
                    <a:pt x="528" y="11725"/>
                  </a:cubicBezTo>
                  <a:cubicBezTo>
                    <a:pt x="502" y="11725"/>
                    <a:pt x="471" y="11752"/>
                    <a:pt x="471" y="11784"/>
                  </a:cubicBezTo>
                  <a:cubicBezTo>
                    <a:pt x="471" y="11815"/>
                    <a:pt x="437" y="11846"/>
                    <a:pt x="415" y="11862"/>
                  </a:cubicBezTo>
                  <a:cubicBezTo>
                    <a:pt x="348" y="11914"/>
                    <a:pt x="101" y="12485"/>
                    <a:pt x="49" y="12689"/>
                  </a:cubicBezTo>
                  <a:cubicBezTo>
                    <a:pt x="-17" y="12951"/>
                    <a:pt x="-17" y="18487"/>
                    <a:pt x="49" y="18708"/>
                  </a:cubicBezTo>
                  <a:cubicBezTo>
                    <a:pt x="109" y="18909"/>
                    <a:pt x="167" y="19042"/>
                    <a:pt x="331" y="19259"/>
                  </a:cubicBezTo>
                  <a:cubicBezTo>
                    <a:pt x="402" y="19353"/>
                    <a:pt x="471" y="19451"/>
                    <a:pt x="471" y="19475"/>
                  </a:cubicBezTo>
                  <a:cubicBezTo>
                    <a:pt x="471" y="19500"/>
                    <a:pt x="502" y="19534"/>
                    <a:pt x="528" y="19534"/>
                  </a:cubicBezTo>
                  <a:cubicBezTo>
                    <a:pt x="553" y="19534"/>
                    <a:pt x="556" y="19558"/>
                    <a:pt x="556" y="19593"/>
                  </a:cubicBezTo>
                  <a:cubicBezTo>
                    <a:pt x="556" y="19629"/>
                    <a:pt x="585" y="19652"/>
                    <a:pt x="612" y="19652"/>
                  </a:cubicBezTo>
                  <a:cubicBezTo>
                    <a:pt x="639" y="19652"/>
                    <a:pt x="654" y="19676"/>
                    <a:pt x="640" y="19692"/>
                  </a:cubicBezTo>
                  <a:cubicBezTo>
                    <a:pt x="626" y="19708"/>
                    <a:pt x="635" y="19727"/>
                    <a:pt x="668" y="19751"/>
                  </a:cubicBezTo>
                  <a:cubicBezTo>
                    <a:pt x="702" y="19774"/>
                    <a:pt x="723" y="19815"/>
                    <a:pt x="724" y="19830"/>
                  </a:cubicBezTo>
                  <a:cubicBezTo>
                    <a:pt x="726" y="19844"/>
                    <a:pt x="784" y="19885"/>
                    <a:pt x="837" y="19928"/>
                  </a:cubicBezTo>
                  <a:cubicBezTo>
                    <a:pt x="890" y="19970"/>
                    <a:pt x="912" y="20007"/>
                    <a:pt x="893" y="20007"/>
                  </a:cubicBezTo>
                  <a:cubicBezTo>
                    <a:pt x="862" y="20007"/>
                    <a:pt x="1256" y="20295"/>
                    <a:pt x="1456" y="20420"/>
                  </a:cubicBezTo>
                  <a:cubicBezTo>
                    <a:pt x="2026" y="20774"/>
                    <a:pt x="2203" y="20887"/>
                    <a:pt x="2300" y="20951"/>
                  </a:cubicBezTo>
                  <a:cubicBezTo>
                    <a:pt x="2418" y="21028"/>
                    <a:pt x="2975" y="21240"/>
                    <a:pt x="2975" y="21207"/>
                  </a:cubicBezTo>
                  <a:cubicBezTo>
                    <a:pt x="2975" y="21196"/>
                    <a:pt x="3019" y="21218"/>
                    <a:pt x="3059" y="21246"/>
                  </a:cubicBezTo>
                  <a:cubicBezTo>
                    <a:pt x="3099" y="21274"/>
                    <a:pt x="3151" y="21275"/>
                    <a:pt x="3172" y="21266"/>
                  </a:cubicBezTo>
                  <a:cubicBezTo>
                    <a:pt x="3193" y="21257"/>
                    <a:pt x="3219" y="21269"/>
                    <a:pt x="3228" y="21285"/>
                  </a:cubicBezTo>
                  <a:cubicBezTo>
                    <a:pt x="3236" y="21302"/>
                    <a:pt x="3275" y="21319"/>
                    <a:pt x="3312" y="21325"/>
                  </a:cubicBezTo>
                  <a:cubicBezTo>
                    <a:pt x="3350" y="21330"/>
                    <a:pt x="3383" y="21351"/>
                    <a:pt x="3397" y="21364"/>
                  </a:cubicBezTo>
                  <a:cubicBezTo>
                    <a:pt x="3411" y="21377"/>
                    <a:pt x="3470" y="21380"/>
                    <a:pt x="3537" y="21384"/>
                  </a:cubicBezTo>
                  <a:cubicBezTo>
                    <a:pt x="3605" y="21388"/>
                    <a:pt x="3678" y="21409"/>
                    <a:pt x="3678" y="21423"/>
                  </a:cubicBezTo>
                  <a:cubicBezTo>
                    <a:pt x="3678" y="21437"/>
                    <a:pt x="3743" y="21443"/>
                    <a:pt x="3819" y="21443"/>
                  </a:cubicBezTo>
                  <a:cubicBezTo>
                    <a:pt x="3894" y="21443"/>
                    <a:pt x="3959" y="21465"/>
                    <a:pt x="3959" y="21482"/>
                  </a:cubicBezTo>
                  <a:cubicBezTo>
                    <a:pt x="3959" y="21498"/>
                    <a:pt x="3971" y="21502"/>
                    <a:pt x="4016" y="21502"/>
                  </a:cubicBezTo>
                  <a:cubicBezTo>
                    <a:pt x="4119" y="21500"/>
                    <a:pt x="4604" y="21579"/>
                    <a:pt x="4634" y="21600"/>
                  </a:cubicBezTo>
                  <a:lnTo>
                    <a:pt x="10879" y="21600"/>
                  </a:lnTo>
                  <a:cubicBezTo>
                    <a:pt x="16049" y="21592"/>
                    <a:pt x="17158" y="21579"/>
                    <a:pt x="17433" y="21541"/>
                  </a:cubicBezTo>
                  <a:cubicBezTo>
                    <a:pt x="17616" y="21516"/>
                    <a:pt x="17771" y="21496"/>
                    <a:pt x="17771" y="21482"/>
                  </a:cubicBezTo>
                  <a:cubicBezTo>
                    <a:pt x="17771" y="21468"/>
                    <a:pt x="17836" y="21443"/>
                    <a:pt x="17911" y="21443"/>
                  </a:cubicBezTo>
                  <a:cubicBezTo>
                    <a:pt x="17987" y="21443"/>
                    <a:pt x="18052" y="21441"/>
                    <a:pt x="18052" y="21423"/>
                  </a:cubicBezTo>
                  <a:cubicBezTo>
                    <a:pt x="18052" y="21405"/>
                    <a:pt x="18117" y="21384"/>
                    <a:pt x="18193" y="21384"/>
                  </a:cubicBezTo>
                  <a:cubicBezTo>
                    <a:pt x="18268" y="21384"/>
                    <a:pt x="18333" y="21363"/>
                    <a:pt x="18333" y="21344"/>
                  </a:cubicBezTo>
                  <a:cubicBezTo>
                    <a:pt x="18333" y="21326"/>
                    <a:pt x="18338" y="21334"/>
                    <a:pt x="18361" y="21344"/>
                  </a:cubicBezTo>
                  <a:cubicBezTo>
                    <a:pt x="18384" y="21354"/>
                    <a:pt x="18440" y="21327"/>
                    <a:pt x="18474" y="21305"/>
                  </a:cubicBezTo>
                  <a:cubicBezTo>
                    <a:pt x="18508" y="21283"/>
                    <a:pt x="18549" y="21271"/>
                    <a:pt x="18586" y="21266"/>
                  </a:cubicBezTo>
                  <a:cubicBezTo>
                    <a:pt x="18623" y="21260"/>
                    <a:pt x="18680" y="21227"/>
                    <a:pt x="18699" y="21207"/>
                  </a:cubicBezTo>
                  <a:cubicBezTo>
                    <a:pt x="18718" y="21186"/>
                    <a:pt x="18727" y="21191"/>
                    <a:pt x="18727" y="21207"/>
                  </a:cubicBezTo>
                  <a:cubicBezTo>
                    <a:pt x="18727" y="21222"/>
                    <a:pt x="18767" y="21214"/>
                    <a:pt x="18811" y="21187"/>
                  </a:cubicBezTo>
                  <a:cubicBezTo>
                    <a:pt x="18855" y="21160"/>
                    <a:pt x="18987" y="21106"/>
                    <a:pt x="19093" y="21069"/>
                  </a:cubicBezTo>
                  <a:cubicBezTo>
                    <a:pt x="19198" y="21032"/>
                    <a:pt x="19313" y="20983"/>
                    <a:pt x="19346" y="20951"/>
                  </a:cubicBezTo>
                  <a:cubicBezTo>
                    <a:pt x="19379" y="20918"/>
                    <a:pt x="19457" y="20874"/>
                    <a:pt x="19515" y="20852"/>
                  </a:cubicBezTo>
                  <a:cubicBezTo>
                    <a:pt x="19628" y="20810"/>
                    <a:pt x="20302" y="20320"/>
                    <a:pt x="20302" y="20282"/>
                  </a:cubicBezTo>
                  <a:cubicBezTo>
                    <a:pt x="20302" y="20269"/>
                    <a:pt x="20344" y="20232"/>
                    <a:pt x="20415" y="20184"/>
                  </a:cubicBezTo>
                  <a:cubicBezTo>
                    <a:pt x="20536" y="20100"/>
                    <a:pt x="20897" y="19726"/>
                    <a:pt x="20893" y="19692"/>
                  </a:cubicBezTo>
                  <a:cubicBezTo>
                    <a:pt x="20892" y="19683"/>
                    <a:pt x="20916" y="19656"/>
                    <a:pt x="20949" y="19633"/>
                  </a:cubicBezTo>
                  <a:cubicBezTo>
                    <a:pt x="20983" y="19609"/>
                    <a:pt x="21018" y="19569"/>
                    <a:pt x="21005" y="19554"/>
                  </a:cubicBezTo>
                  <a:cubicBezTo>
                    <a:pt x="20992" y="19539"/>
                    <a:pt x="20982" y="19521"/>
                    <a:pt x="21005" y="19515"/>
                  </a:cubicBezTo>
                  <a:cubicBezTo>
                    <a:pt x="21029" y="19509"/>
                    <a:pt x="21082" y="19501"/>
                    <a:pt x="21090" y="19475"/>
                  </a:cubicBezTo>
                  <a:cubicBezTo>
                    <a:pt x="21098" y="19449"/>
                    <a:pt x="21114" y="19401"/>
                    <a:pt x="21146" y="19377"/>
                  </a:cubicBezTo>
                  <a:cubicBezTo>
                    <a:pt x="21178" y="19353"/>
                    <a:pt x="21189" y="19315"/>
                    <a:pt x="21174" y="19298"/>
                  </a:cubicBezTo>
                  <a:cubicBezTo>
                    <a:pt x="21160" y="19282"/>
                    <a:pt x="21176" y="19279"/>
                    <a:pt x="21202" y="19279"/>
                  </a:cubicBezTo>
                  <a:cubicBezTo>
                    <a:pt x="21229" y="19279"/>
                    <a:pt x="21259" y="19235"/>
                    <a:pt x="21259" y="19200"/>
                  </a:cubicBezTo>
                  <a:cubicBezTo>
                    <a:pt x="21259" y="19165"/>
                    <a:pt x="21265" y="19141"/>
                    <a:pt x="21287" y="19141"/>
                  </a:cubicBezTo>
                  <a:cubicBezTo>
                    <a:pt x="21309" y="19141"/>
                    <a:pt x="21345" y="19067"/>
                    <a:pt x="21371" y="18984"/>
                  </a:cubicBezTo>
                  <a:cubicBezTo>
                    <a:pt x="21397" y="18900"/>
                    <a:pt x="21471" y="18752"/>
                    <a:pt x="21512" y="18649"/>
                  </a:cubicBezTo>
                  <a:cubicBezTo>
                    <a:pt x="21578" y="18481"/>
                    <a:pt x="21583" y="18160"/>
                    <a:pt x="21568" y="15620"/>
                  </a:cubicBezTo>
                  <a:cubicBezTo>
                    <a:pt x="21558" y="13858"/>
                    <a:pt x="21513" y="12719"/>
                    <a:pt x="21484" y="12610"/>
                  </a:cubicBezTo>
                  <a:cubicBezTo>
                    <a:pt x="21408" y="12329"/>
                    <a:pt x="21325" y="12098"/>
                    <a:pt x="21287" y="12098"/>
                  </a:cubicBezTo>
                  <a:cubicBezTo>
                    <a:pt x="21268" y="12098"/>
                    <a:pt x="21259" y="12053"/>
                    <a:pt x="21259" y="12000"/>
                  </a:cubicBezTo>
                  <a:cubicBezTo>
                    <a:pt x="21259" y="11947"/>
                    <a:pt x="21229" y="11902"/>
                    <a:pt x="21202" y="11902"/>
                  </a:cubicBezTo>
                  <a:cubicBezTo>
                    <a:pt x="21176" y="11902"/>
                    <a:pt x="21160" y="11898"/>
                    <a:pt x="21174" y="11882"/>
                  </a:cubicBezTo>
                  <a:cubicBezTo>
                    <a:pt x="21189" y="11866"/>
                    <a:pt x="21178" y="11827"/>
                    <a:pt x="21146" y="11803"/>
                  </a:cubicBezTo>
                  <a:cubicBezTo>
                    <a:pt x="21114" y="11779"/>
                    <a:pt x="21098" y="11751"/>
                    <a:pt x="21090" y="11725"/>
                  </a:cubicBezTo>
                  <a:cubicBezTo>
                    <a:pt x="21082" y="11699"/>
                    <a:pt x="21029" y="11672"/>
                    <a:pt x="21005" y="11666"/>
                  </a:cubicBezTo>
                  <a:cubicBezTo>
                    <a:pt x="20982" y="11660"/>
                    <a:pt x="20992" y="11641"/>
                    <a:pt x="21005" y="11626"/>
                  </a:cubicBezTo>
                  <a:cubicBezTo>
                    <a:pt x="21018" y="11612"/>
                    <a:pt x="20988" y="11575"/>
                    <a:pt x="20949" y="11548"/>
                  </a:cubicBezTo>
                  <a:cubicBezTo>
                    <a:pt x="20910" y="11520"/>
                    <a:pt x="20887" y="11494"/>
                    <a:pt x="20893" y="11489"/>
                  </a:cubicBezTo>
                  <a:cubicBezTo>
                    <a:pt x="20921" y="11465"/>
                    <a:pt x="20468" y="11022"/>
                    <a:pt x="20330" y="10938"/>
                  </a:cubicBezTo>
                  <a:cubicBezTo>
                    <a:pt x="20245" y="10885"/>
                    <a:pt x="20147" y="10805"/>
                    <a:pt x="20105" y="10761"/>
                  </a:cubicBezTo>
                  <a:cubicBezTo>
                    <a:pt x="19983" y="10632"/>
                    <a:pt x="19765" y="10466"/>
                    <a:pt x="19712" y="10466"/>
                  </a:cubicBezTo>
                  <a:cubicBezTo>
                    <a:pt x="19684" y="10466"/>
                    <a:pt x="19580" y="10413"/>
                    <a:pt x="19487" y="10348"/>
                  </a:cubicBezTo>
                  <a:cubicBezTo>
                    <a:pt x="19393" y="10282"/>
                    <a:pt x="19235" y="10191"/>
                    <a:pt x="19149" y="10151"/>
                  </a:cubicBezTo>
                  <a:cubicBezTo>
                    <a:pt x="18948" y="10055"/>
                    <a:pt x="18446" y="9890"/>
                    <a:pt x="18446" y="9915"/>
                  </a:cubicBezTo>
                  <a:cubicBezTo>
                    <a:pt x="18446" y="9925"/>
                    <a:pt x="18429" y="9903"/>
                    <a:pt x="18389" y="9875"/>
                  </a:cubicBezTo>
                  <a:cubicBezTo>
                    <a:pt x="18350" y="9848"/>
                    <a:pt x="18300" y="9846"/>
                    <a:pt x="18277" y="9856"/>
                  </a:cubicBezTo>
                  <a:cubicBezTo>
                    <a:pt x="18254" y="9866"/>
                    <a:pt x="18221" y="9855"/>
                    <a:pt x="18221" y="9836"/>
                  </a:cubicBezTo>
                  <a:cubicBezTo>
                    <a:pt x="18221" y="9817"/>
                    <a:pt x="18202" y="9797"/>
                    <a:pt x="18164" y="9797"/>
                  </a:cubicBezTo>
                  <a:cubicBezTo>
                    <a:pt x="18127" y="9797"/>
                    <a:pt x="18057" y="9775"/>
                    <a:pt x="17996" y="9738"/>
                  </a:cubicBezTo>
                  <a:cubicBezTo>
                    <a:pt x="17935" y="9701"/>
                    <a:pt x="17870" y="9657"/>
                    <a:pt x="17855" y="9659"/>
                  </a:cubicBezTo>
                  <a:cubicBezTo>
                    <a:pt x="17840" y="9661"/>
                    <a:pt x="17776" y="9643"/>
                    <a:pt x="17714" y="9600"/>
                  </a:cubicBezTo>
                  <a:cubicBezTo>
                    <a:pt x="17653" y="9557"/>
                    <a:pt x="17538" y="9494"/>
                    <a:pt x="17461" y="9462"/>
                  </a:cubicBezTo>
                  <a:cubicBezTo>
                    <a:pt x="17355" y="9418"/>
                    <a:pt x="17311" y="9386"/>
                    <a:pt x="17321" y="9325"/>
                  </a:cubicBezTo>
                  <a:cubicBezTo>
                    <a:pt x="17328" y="9280"/>
                    <a:pt x="17373" y="9210"/>
                    <a:pt x="17405" y="9187"/>
                  </a:cubicBezTo>
                  <a:cubicBezTo>
                    <a:pt x="17437" y="9164"/>
                    <a:pt x="17447" y="9144"/>
                    <a:pt x="17433" y="9128"/>
                  </a:cubicBezTo>
                  <a:cubicBezTo>
                    <a:pt x="17419" y="9112"/>
                    <a:pt x="17435" y="9089"/>
                    <a:pt x="17461" y="9089"/>
                  </a:cubicBezTo>
                  <a:cubicBezTo>
                    <a:pt x="17488" y="9089"/>
                    <a:pt x="17489" y="9042"/>
                    <a:pt x="17489" y="8990"/>
                  </a:cubicBezTo>
                  <a:cubicBezTo>
                    <a:pt x="17489" y="8939"/>
                    <a:pt x="17514" y="8899"/>
                    <a:pt x="17546" y="8892"/>
                  </a:cubicBezTo>
                  <a:cubicBezTo>
                    <a:pt x="17589" y="8882"/>
                    <a:pt x="17602" y="8736"/>
                    <a:pt x="17602" y="8282"/>
                  </a:cubicBezTo>
                  <a:cubicBezTo>
                    <a:pt x="17602" y="7828"/>
                    <a:pt x="17589" y="7663"/>
                    <a:pt x="17546" y="7653"/>
                  </a:cubicBezTo>
                  <a:cubicBezTo>
                    <a:pt x="17514" y="7645"/>
                    <a:pt x="17489" y="7627"/>
                    <a:pt x="17489" y="7593"/>
                  </a:cubicBezTo>
                  <a:cubicBezTo>
                    <a:pt x="17489" y="7560"/>
                    <a:pt x="17488" y="7515"/>
                    <a:pt x="17461" y="7515"/>
                  </a:cubicBezTo>
                  <a:cubicBezTo>
                    <a:pt x="17435" y="7515"/>
                    <a:pt x="17419" y="7511"/>
                    <a:pt x="17433" y="7495"/>
                  </a:cubicBezTo>
                  <a:cubicBezTo>
                    <a:pt x="17447" y="7479"/>
                    <a:pt x="17415" y="7443"/>
                    <a:pt x="17377" y="7416"/>
                  </a:cubicBezTo>
                  <a:cubicBezTo>
                    <a:pt x="17339" y="7390"/>
                    <a:pt x="17321" y="7352"/>
                    <a:pt x="17321" y="7338"/>
                  </a:cubicBezTo>
                  <a:cubicBezTo>
                    <a:pt x="17320" y="7323"/>
                    <a:pt x="17257" y="7277"/>
                    <a:pt x="17180" y="7220"/>
                  </a:cubicBezTo>
                  <a:cubicBezTo>
                    <a:pt x="17103" y="7163"/>
                    <a:pt x="17049" y="7102"/>
                    <a:pt x="17067" y="7102"/>
                  </a:cubicBezTo>
                  <a:cubicBezTo>
                    <a:pt x="17086" y="7102"/>
                    <a:pt x="17055" y="7056"/>
                    <a:pt x="16983" y="7003"/>
                  </a:cubicBezTo>
                  <a:cubicBezTo>
                    <a:pt x="16911" y="6951"/>
                    <a:pt x="16819" y="6925"/>
                    <a:pt x="16786" y="6925"/>
                  </a:cubicBezTo>
                  <a:cubicBezTo>
                    <a:pt x="16753" y="6925"/>
                    <a:pt x="16730" y="6903"/>
                    <a:pt x="16730" y="6885"/>
                  </a:cubicBezTo>
                  <a:cubicBezTo>
                    <a:pt x="16730" y="6868"/>
                    <a:pt x="16699" y="6846"/>
                    <a:pt x="16674" y="6846"/>
                  </a:cubicBezTo>
                  <a:cubicBezTo>
                    <a:pt x="16648" y="6846"/>
                    <a:pt x="16543" y="6791"/>
                    <a:pt x="16449" y="6728"/>
                  </a:cubicBezTo>
                  <a:cubicBezTo>
                    <a:pt x="16354" y="6665"/>
                    <a:pt x="16212" y="6587"/>
                    <a:pt x="16111" y="6551"/>
                  </a:cubicBezTo>
                  <a:cubicBezTo>
                    <a:pt x="16010" y="6515"/>
                    <a:pt x="15899" y="6484"/>
                    <a:pt x="15886" y="6472"/>
                  </a:cubicBezTo>
                  <a:cubicBezTo>
                    <a:pt x="15873" y="6460"/>
                    <a:pt x="15784" y="6414"/>
                    <a:pt x="15689" y="6374"/>
                  </a:cubicBezTo>
                  <a:cubicBezTo>
                    <a:pt x="15556" y="6317"/>
                    <a:pt x="15471" y="6306"/>
                    <a:pt x="15295" y="6315"/>
                  </a:cubicBezTo>
                  <a:cubicBezTo>
                    <a:pt x="15056" y="6326"/>
                    <a:pt x="15013" y="6302"/>
                    <a:pt x="15127" y="6236"/>
                  </a:cubicBezTo>
                  <a:cubicBezTo>
                    <a:pt x="15164" y="6214"/>
                    <a:pt x="15195" y="6191"/>
                    <a:pt x="15183" y="6177"/>
                  </a:cubicBezTo>
                  <a:cubicBezTo>
                    <a:pt x="15170" y="6163"/>
                    <a:pt x="15187" y="6144"/>
                    <a:pt x="15211" y="6138"/>
                  </a:cubicBezTo>
                  <a:cubicBezTo>
                    <a:pt x="15234" y="6132"/>
                    <a:pt x="15259" y="6105"/>
                    <a:pt x="15267" y="6079"/>
                  </a:cubicBezTo>
                  <a:cubicBezTo>
                    <a:pt x="15275" y="6053"/>
                    <a:pt x="15292" y="6024"/>
                    <a:pt x="15323" y="6000"/>
                  </a:cubicBezTo>
                  <a:cubicBezTo>
                    <a:pt x="15355" y="5976"/>
                    <a:pt x="15393" y="5936"/>
                    <a:pt x="15380" y="5921"/>
                  </a:cubicBezTo>
                  <a:cubicBezTo>
                    <a:pt x="15367" y="5907"/>
                    <a:pt x="15356" y="5888"/>
                    <a:pt x="15380" y="5882"/>
                  </a:cubicBezTo>
                  <a:cubicBezTo>
                    <a:pt x="15403" y="5876"/>
                    <a:pt x="15428" y="5849"/>
                    <a:pt x="15436" y="5823"/>
                  </a:cubicBezTo>
                  <a:cubicBezTo>
                    <a:pt x="15444" y="5797"/>
                    <a:pt x="15489" y="5768"/>
                    <a:pt x="15520" y="5744"/>
                  </a:cubicBezTo>
                  <a:cubicBezTo>
                    <a:pt x="15552" y="5720"/>
                    <a:pt x="15561" y="5680"/>
                    <a:pt x="15548" y="5666"/>
                  </a:cubicBezTo>
                  <a:cubicBezTo>
                    <a:pt x="15535" y="5651"/>
                    <a:pt x="15551" y="5632"/>
                    <a:pt x="15577" y="5626"/>
                  </a:cubicBezTo>
                  <a:cubicBezTo>
                    <a:pt x="15697" y="5598"/>
                    <a:pt x="15814" y="4708"/>
                    <a:pt x="15717" y="4544"/>
                  </a:cubicBezTo>
                  <a:cubicBezTo>
                    <a:pt x="15686" y="4492"/>
                    <a:pt x="15627" y="4456"/>
                    <a:pt x="15605" y="4466"/>
                  </a:cubicBezTo>
                  <a:cubicBezTo>
                    <a:pt x="15582" y="4475"/>
                    <a:pt x="15577" y="4465"/>
                    <a:pt x="15577" y="4446"/>
                  </a:cubicBezTo>
                  <a:cubicBezTo>
                    <a:pt x="15577" y="4426"/>
                    <a:pt x="15470" y="4426"/>
                    <a:pt x="15323" y="4426"/>
                  </a:cubicBezTo>
                  <a:cubicBezTo>
                    <a:pt x="15003" y="4426"/>
                    <a:pt x="15007" y="4372"/>
                    <a:pt x="15323" y="4348"/>
                  </a:cubicBezTo>
                  <a:cubicBezTo>
                    <a:pt x="15456" y="4338"/>
                    <a:pt x="15632" y="4308"/>
                    <a:pt x="15745" y="4289"/>
                  </a:cubicBezTo>
                  <a:cubicBezTo>
                    <a:pt x="15859" y="4269"/>
                    <a:pt x="16153" y="4248"/>
                    <a:pt x="16392" y="4230"/>
                  </a:cubicBezTo>
                  <a:cubicBezTo>
                    <a:pt x="16632" y="4211"/>
                    <a:pt x="16834" y="4167"/>
                    <a:pt x="16842" y="4151"/>
                  </a:cubicBezTo>
                  <a:cubicBezTo>
                    <a:pt x="16851" y="4135"/>
                    <a:pt x="16956" y="4131"/>
                    <a:pt x="17067" y="4131"/>
                  </a:cubicBezTo>
                  <a:cubicBezTo>
                    <a:pt x="17179" y="4131"/>
                    <a:pt x="17264" y="4125"/>
                    <a:pt x="17264" y="4112"/>
                  </a:cubicBezTo>
                  <a:cubicBezTo>
                    <a:pt x="17264" y="4098"/>
                    <a:pt x="17336" y="4076"/>
                    <a:pt x="17405" y="4072"/>
                  </a:cubicBezTo>
                  <a:cubicBezTo>
                    <a:pt x="17474" y="4068"/>
                    <a:pt x="17537" y="4050"/>
                    <a:pt x="17546" y="4033"/>
                  </a:cubicBezTo>
                  <a:cubicBezTo>
                    <a:pt x="17554" y="4015"/>
                    <a:pt x="17628" y="3994"/>
                    <a:pt x="17714" y="3994"/>
                  </a:cubicBezTo>
                  <a:cubicBezTo>
                    <a:pt x="17800" y="3994"/>
                    <a:pt x="17855" y="3991"/>
                    <a:pt x="17855" y="3974"/>
                  </a:cubicBezTo>
                  <a:cubicBezTo>
                    <a:pt x="17855" y="3956"/>
                    <a:pt x="17917" y="3934"/>
                    <a:pt x="17968" y="3934"/>
                  </a:cubicBezTo>
                  <a:cubicBezTo>
                    <a:pt x="18018" y="3934"/>
                    <a:pt x="18052" y="3932"/>
                    <a:pt x="18052" y="3915"/>
                  </a:cubicBezTo>
                  <a:cubicBezTo>
                    <a:pt x="18052" y="3897"/>
                    <a:pt x="18117" y="3875"/>
                    <a:pt x="18193" y="3875"/>
                  </a:cubicBezTo>
                  <a:cubicBezTo>
                    <a:pt x="18268" y="3875"/>
                    <a:pt x="18333" y="3854"/>
                    <a:pt x="18333" y="3836"/>
                  </a:cubicBezTo>
                  <a:cubicBezTo>
                    <a:pt x="18333" y="3819"/>
                    <a:pt x="18342" y="3813"/>
                    <a:pt x="18361" y="3816"/>
                  </a:cubicBezTo>
                  <a:cubicBezTo>
                    <a:pt x="18419" y="3828"/>
                    <a:pt x="18757" y="3664"/>
                    <a:pt x="18924" y="3541"/>
                  </a:cubicBezTo>
                  <a:cubicBezTo>
                    <a:pt x="19011" y="3478"/>
                    <a:pt x="19060" y="3423"/>
                    <a:pt x="19036" y="3423"/>
                  </a:cubicBezTo>
                  <a:cubicBezTo>
                    <a:pt x="19013" y="3423"/>
                    <a:pt x="19007" y="3416"/>
                    <a:pt x="19036" y="3403"/>
                  </a:cubicBezTo>
                  <a:cubicBezTo>
                    <a:pt x="19066" y="3390"/>
                    <a:pt x="19113" y="3350"/>
                    <a:pt x="19121" y="3325"/>
                  </a:cubicBezTo>
                  <a:cubicBezTo>
                    <a:pt x="19129" y="3299"/>
                    <a:pt x="19145" y="3270"/>
                    <a:pt x="19177" y="3246"/>
                  </a:cubicBezTo>
                  <a:cubicBezTo>
                    <a:pt x="19209" y="3222"/>
                    <a:pt x="19220" y="3183"/>
                    <a:pt x="19205" y="3167"/>
                  </a:cubicBezTo>
                  <a:cubicBezTo>
                    <a:pt x="19191" y="3151"/>
                    <a:pt x="19207" y="3128"/>
                    <a:pt x="19233" y="3128"/>
                  </a:cubicBezTo>
                  <a:cubicBezTo>
                    <a:pt x="19260" y="3128"/>
                    <a:pt x="19290" y="3104"/>
                    <a:pt x="19290" y="3069"/>
                  </a:cubicBezTo>
                  <a:cubicBezTo>
                    <a:pt x="19290" y="3034"/>
                    <a:pt x="19253" y="3010"/>
                    <a:pt x="19233" y="3010"/>
                  </a:cubicBezTo>
                  <a:cubicBezTo>
                    <a:pt x="19214" y="3010"/>
                    <a:pt x="19209" y="2969"/>
                    <a:pt x="19205" y="2931"/>
                  </a:cubicBezTo>
                  <a:cubicBezTo>
                    <a:pt x="19201" y="2893"/>
                    <a:pt x="19182" y="2867"/>
                    <a:pt x="19149" y="2853"/>
                  </a:cubicBezTo>
                  <a:cubicBezTo>
                    <a:pt x="19116" y="2838"/>
                    <a:pt x="19097" y="2813"/>
                    <a:pt x="19121" y="2813"/>
                  </a:cubicBezTo>
                  <a:cubicBezTo>
                    <a:pt x="19196" y="2812"/>
                    <a:pt x="18867" y="2597"/>
                    <a:pt x="18615" y="2479"/>
                  </a:cubicBezTo>
                  <a:cubicBezTo>
                    <a:pt x="18387" y="2372"/>
                    <a:pt x="17627" y="2160"/>
                    <a:pt x="17349" y="2125"/>
                  </a:cubicBezTo>
                  <a:cubicBezTo>
                    <a:pt x="17279" y="2116"/>
                    <a:pt x="17222" y="2101"/>
                    <a:pt x="17208" y="2085"/>
                  </a:cubicBezTo>
                  <a:cubicBezTo>
                    <a:pt x="17194" y="2070"/>
                    <a:pt x="17099" y="2046"/>
                    <a:pt x="17011" y="2046"/>
                  </a:cubicBezTo>
                  <a:cubicBezTo>
                    <a:pt x="16923" y="2046"/>
                    <a:pt x="16802" y="2043"/>
                    <a:pt x="16758" y="2026"/>
                  </a:cubicBezTo>
                  <a:cubicBezTo>
                    <a:pt x="16714" y="2010"/>
                    <a:pt x="16563" y="1991"/>
                    <a:pt x="16420" y="1987"/>
                  </a:cubicBezTo>
                  <a:cubicBezTo>
                    <a:pt x="16278" y="1983"/>
                    <a:pt x="16167" y="1962"/>
                    <a:pt x="16167" y="1948"/>
                  </a:cubicBezTo>
                  <a:cubicBezTo>
                    <a:pt x="16167" y="1933"/>
                    <a:pt x="16067" y="1928"/>
                    <a:pt x="15942" y="1928"/>
                  </a:cubicBezTo>
                  <a:cubicBezTo>
                    <a:pt x="15818" y="1928"/>
                    <a:pt x="15705" y="1906"/>
                    <a:pt x="15689" y="1889"/>
                  </a:cubicBezTo>
                  <a:cubicBezTo>
                    <a:pt x="15655" y="1850"/>
                    <a:pt x="14930" y="1850"/>
                    <a:pt x="14930" y="1889"/>
                  </a:cubicBezTo>
                  <a:cubicBezTo>
                    <a:pt x="14930" y="1904"/>
                    <a:pt x="14901" y="1910"/>
                    <a:pt x="14845" y="1908"/>
                  </a:cubicBezTo>
                  <a:cubicBezTo>
                    <a:pt x="14737" y="1904"/>
                    <a:pt x="14713" y="1871"/>
                    <a:pt x="14620" y="1475"/>
                  </a:cubicBezTo>
                  <a:cubicBezTo>
                    <a:pt x="14537" y="1120"/>
                    <a:pt x="14421" y="685"/>
                    <a:pt x="14367" y="531"/>
                  </a:cubicBezTo>
                  <a:cubicBezTo>
                    <a:pt x="14315" y="383"/>
                    <a:pt x="13917" y="123"/>
                    <a:pt x="13664" y="59"/>
                  </a:cubicBezTo>
                  <a:cubicBezTo>
                    <a:pt x="13541" y="28"/>
                    <a:pt x="13412" y="0"/>
                    <a:pt x="13354" y="0"/>
                  </a:cubicBezTo>
                  <a:cubicBezTo>
                    <a:pt x="13255" y="0"/>
                    <a:pt x="12524" y="156"/>
                    <a:pt x="12426" y="197"/>
                  </a:cubicBezTo>
                  <a:cubicBezTo>
                    <a:pt x="12401" y="207"/>
                    <a:pt x="12348" y="211"/>
                    <a:pt x="12285" y="216"/>
                  </a:cubicBezTo>
                  <a:cubicBezTo>
                    <a:pt x="12223" y="222"/>
                    <a:pt x="12153" y="239"/>
                    <a:pt x="12145" y="256"/>
                  </a:cubicBezTo>
                  <a:cubicBezTo>
                    <a:pt x="12136" y="272"/>
                    <a:pt x="12110" y="285"/>
                    <a:pt x="12089" y="275"/>
                  </a:cubicBezTo>
                  <a:cubicBezTo>
                    <a:pt x="12068" y="266"/>
                    <a:pt x="12038" y="273"/>
                    <a:pt x="12004" y="295"/>
                  </a:cubicBezTo>
                  <a:cubicBezTo>
                    <a:pt x="11971" y="317"/>
                    <a:pt x="11886" y="348"/>
                    <a:pt x="11835" y="354"/>
                  </a:cubicBezTo>
                  <a:cubicBezTo>
                    <a:pt x="11785" y="360"/>
                    <a:pt x="11759" y="378"/>
                    <a:pt x="11751" y="394"/>
                  </a:cubicBezTo>
                  <a:cubicBezTo>
                    <a:pt x="11743" y="410"/>
                    <a:pt x="11687" y="413"/>
                    <a:pt x="11639" y="413"/>
                  </a:cubicBezTo>
                  <a:cubicBezTo>
                    <a:pt x="11590" y="413"/>
                    <a:pt x="11554" y="435"/>
                    <a:pt x="11554" y="453"/>
                  </a:cubicBezTo>
                  <a:cubicBezTo>
                    <a:pt x="11554" y="470"/>
                    <a:pt x="11489" y="472"/>
                    <a:pt x="11413" y="472"/>
                  </a:cubicBezTo>
                  <a:cubicBezTo>
                    <a:pt x="11338" y="472"/>
                    <a:pt x="11273" y="498"/>
                    <a:pt x="11273" y="512"/>
                  </a:cubicBezTo>
                  <a:cubicBezTo>
                    <a:pt x="11273" y="525"/>
                    <a:pt x="11225" y="528"/>
                    <a:pt x="11160" y="531"/>
                  </a:cubicBezTo>
                  <a:cubicBezTo>
                    <a:pt x="11096" y="535"/>
                    <a:pt x="10984" y="552"/>
                    <a:pt x="10935" y="571"/>
                  </a:cubicBezTo>
                  <a:cubicBezTo>
                    <a:pt x="10835" y="608"/>
                    <a:pt x="10541" y="610"/>
                    <a:pt x="10541" y="571"/>
                  </a:cubicBezTo>
                  <a:cubicBezTo>
                    <a:pt x="10541" y="557"/>
                    <a:pt x="10507" y="551"/>
                    <a:pt x="10457" y="551"/>
                  </a:cubicBezTo>
                  <a:cubicBezTo>
                    <a:pt x="10407" y="551"/>
                    <a:pt x="10345" y="529"/>
                    <a:pt x="10345" y="512"/>
                  </a:cubicBezTo>
                  <a:cubicBezTo>
                    <a:pt x="10345" y="494"/>
                    <a:pt x="10305" y="472"/>
                    <a:pt x="10232" y="472"/>
                  </a:cubicBezTo>
                  <a:cubicBezTo>
                    <a:pt x="10159" y="472"/>
                    <a:pt x="10072" y="469"/>
                    <a:pt x="10063" y="453"/>
                  </a:cubicBezTo>
                  <a:cubicBezTo>
                    <a:pt x="10055" y="437"/>
                    <a:pt x="10029" y="419"/>
                    <a:pt x="9979" y="413"/>
                  </a:cubicBezTo>
                  <a:cubicBezTo>
                    <a:pt x="9929" y="407"/>
                    <a:pt x="9851" y="386"/>
                    <a:pt x="9838" y="374"/>
                  </a:cubicBezTo>
                  <a:cubicBezTo>
                    <a:pt x="9825" y="362"/>
                    <a:pt x="9791" y="360"/>
                    <a:pt x="9754" y="354"/>
                  </a:cubicBezTo>
                  <a:cubicBezTo>
                    <a:pt x="9717" y="348"/>
                    <a:pt x="9675" y="317"/>
                    <a:pt x="9641" y="295"/>
                  </a:cubicBezTo>
                  <a:cubicBezTo>
                    <a:pt x="9607" y="273"/>
                    <a:pt x="9552" y="265"/>
                    <a:pt x="9529" y="275"/>
                  </a:cubicBezTo>
                  <a:cubicBezTo>
                    <a:pt x="9506" y="286"/>
                    <a:pt x="9473" y="274"/>
                    <a:pt x="9473" y="256"/>
                  </a:cubicBezTo>
                  <a:cubicBezTo>
                    <a:pt x="9473" y="237"/>
                    <a:pt x="9431" y="216"/>
                    <a:pt x="9360" y="216"/>
                  </a:cubicBezTo>
                  <a:cubicBezTo>
                    <a:pt x="9290" y="216"/>
                    <a:pt x="9215" y="212"/>
                    <a:pt x="9191" y="197"/>
                  </a:cubicBezTo>
                  <a:cubicBezTo>
                    <a:pt x="9111" y="145"/>
                    <a:pt x="8385" y="0"/>
                    <a:pt x="8207" y="0"/>
                  </a:cubicBezTo>
                  <a:close/>
                  <a:moveTo>
                    <a:pt x="6941" y="6630"/>
                  </a:moveTo>
                  <a:cubicBezTo>
                    <a:pt x="6971" y="6637"/>
                    <a:pt x="6987" y="6668"/>
                    <a:pt x="6997" y="6689"/>
                  </a:cubicBezTo>
                  <a:cubicBezTo>
                    <a:pt x="7025" y="6746"/>
                    <a:pt x="6945" y="6727"/>
                    <a:pt x="6913" y="6669"/>
                  </a:cubicBezTo>
                  <a:cubicBezTo>
                    <a:pt x="6896" y="6638"/>
                    <a:pt x="6908" y="6622"/>
                    <a:pt x="6941" y="663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486" name="alice.jpeg" descr="alice.jpeg"/>
            <p:cNvPicPr>
              <a:picLocks noChangeAspect="1"/>
            </p:cNvPicPr>
            <p:nvPr/>
          </p:nvPicPr>
          <p:blipFill>
            <a:blip r:embed="rId3"/>
            <a:srcRect l="23700" t="10165" r="22444" b="14007"/>
            <a:stretch>
              <a:fillRect/>
            </a:stretch>
          </p:blipFill>
          <p:spPr>
            <a:xfrm>
              <a:off x="7728437" y="221383"/>
              <a:ext cx="304465" cy="428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560" extrusionOk="0">
                  <a:moveTo>
                    <a:pt x="12290" y="36"/>
                  </a:moveTo>
                  <a:cubicBezTo>
                    <a:pt x="11677" y="-30"/>
                    <a:pt x="10434" y="-1"/>
                    <a:pt x="9815" y="96"/>
                  </a:cubicBezTo>
                  <a:cubicBezTo>
                    <a:pt x="9716" y="112"/>
                    <a:pt x="9571" y="115"/>
                    <a:pt x="9478" y="116"/>
                  </a:cubicBezTo>
                  <a:cubicBezTo>
                    <a:pt x="9384" y="117"/>
                    <a:pt x="9281" y="140"/>
                    <a:pt x="9281" y="156"/>
                  </a:cubicBezTo>
                  <a:cubicBezTo>
                    <a:pt x="9281" y="172"/>
                    <a:pt x="9234" y="176"/>
                    <a:pt x="9168" y="176"/>
                  </a:cubicBezTo>
                  <a:cubicBezTo>
                    <a:pt x="9102" y="176"/>
                    <a:pt x="9056" y="183"/>
                    <a:pt x="9056" y="196"/>
                  </a:cubicBezTo>
                  <a:cubicBezTo>
                    <a:pt x="9056" y="208"/>
                    <a:pt x="8997" y="232"/>
                    <a:pt x="8915" y="236"/>
                  </a:cubicBezTo>
                  <a:cubicBezTo>
                    <a:pt x="8833" y="240"/>
                    <a:pt x="8758" y="245"/>
                    <a:pt x="8746" y="256"/>
                  </a:cubicBezTo>
                  <a:cubicBezTo>
                    <a:pt x="8735" y="267"/>
                    <a:pt x="8678" y="291"/>
                    <a:pt x="8634" y="296"/>
                  </a:cubicBezTo>
                  <a:cubicBezTo>
                    <a:pt x="8492" y="312"/>
                    <a:pt x="8213" y="383"/>
                    <a:pt x="8015" y="455"/>
                  </a:cubicBezTo>
                  <a:cubicBezTo>
                    <a:pt x="7909" y="494"/>
                    <a:pt x="7708" y="566"/>
                    <a:pt x="7565" y="615"/>
                  </a:cubicBezTo>
                  <a:cubicBezTo>
                    <a:pt x="7202" y="739"/>
                    <a:pt x="6650" y="953"/>
                    <a:pt x="6440" y="1054"/>
                  </a:cubicBezTo>
                  <a:cubicBezTo>
                    <a:pt x="6343" y="1101"/>
                    <a:pt x="6249" y="1138"/>
                    <a:pt x="6215" y="1154"/>
                  </a:cubicBezTo>
                  <a:cubicBezTo>
                    <a:pt x="6150" y="1184"/>
                    <a:pt x="5960" y="1317"/>
                    <a:pt x="5878" y="1374"/>
                  </a:cubicBezTo>
                  <a:cubicBezTo>
                    <a:pt x="5850" y="1392"/>
                    <a:pt x="5803" y="1400"/>
                    <a:pt x="5793" y="1394"/>
                  </a:cubicBezTo>
                  <a:cubicBezTo>
                    <a:pt x="5784" y="1387"/>
                    <a:pt x="5561" y="1538"/>
                    <a:pt x="5287" y="1733"/>
                  </a:cubicBezTo>
                  <a:cubicBezTo>
                    <a:pt x="5013" y="1928"/>
                    <a:pt x="4792" y="2092"/>
                    <a:pt x="4809" y="2092"/>
                  </a:cubicBezTo>
                  <a:cubicBezTo>
                    <a:pt x="4826" y="2092"/>
                    <a:pt x="4778" y="2130"/>
                    <a:pt x="4697" y="2192"/>
                  </a:cubicBezTo>
                  <a:cubicBezTo>
                    <a:pt x="4615" y="2254"/>
                    <a:pt x="4524" y="2342"/>
                    <a:pt x="4500" y="2372"/>
                  </a:cubicBezTo>
                  <a:cubicBezTo>
                    <a:pt x="4476" y="2401"/>
                    <a:pt x="4450" y="2454"/>
                    <a:pt x="4415" y="2491"/>
                  </a:cubicBezTo>
                  <a:cubicBezTo>
                    <a:pt x="4243" y="2675"/>
                    <a:pt x="3988" y="2987"/>
                    <a:pt x="3937" y="3090"/>
                  </a:cubicBezTo>
                  <a:cubicBezTo>
                    <a:pt x="3906" y="3154"/>
                    <a:pt x="3839" y="3252"/>
                    <a:pt x="3797" y="3310"/>
                  </a:cubicBezTo>
                  <a:cubicBezTo>
                    <a:pt x="3705" y="3437"/>
                    <a:pt x="3563" y="3711"/>
                    <a:pt x="3515" y="3849"/>
                  </a:cubicBezTo>
                  <a:cubicBezTo>
                    <a:pt x="3497" y="3903"/>
                    <a:pt x="3455" y="3998"/>
                    <a:pt x="3431" y="4068"/>
                  </a:cubicBezTo>
                  <a:cubicBezTo>
                    <a:pt x="3407" y="4139"/>
                    <a:pt x="3390" y="4253"/>
                    <a:pt x="3375" y="4308"/>
                  </a:cubicBezTo>
                  <a:lnTo>
                    <a:pt x="3347" y="4408"/>
                  </a:lnTo>
                  <a:lnTo>
                    <a:pt x="3037" y="4428"/>
                  </a:lnTo>
                  <a:cubicBezTo>
                    <a:pt x="2861" y="4437"/>
                    <a:pt x="2653" y="4452"/>
                    <a:pt x="2587" y="4468"/>
                  </a:cubicBezTo>
                  <a:cubicBezTo>
                    <a:pt x="1937" y="4625"/>
                    <a:pt x="1249" y="5052"/>
                    <a:pt x="928" y="5506"/>
                  </a:cubicBezTo>
                  <a:cubicBezTo>
                    <a:pt x="582" y="5995"/>
                    <a:pt x="590" y="5999"/>
                    <a:pt x="562" y="7342"/>
                  </a:cubicBezTo>
                  <a:lnTo>
                    <a:pt x="534" y="8500"/>
                  </a:lnTo>
                  <a:lnTo>
                    <a:pt x="366" y="8739"/>
                  </a:lnTo>
                  <a:cubicBezTo>
                    <a:pt x="191" y="8979"/>
                    <a:pt x="67" y="9181"/>
                    <a:pt x="56" y="9278"/>
                  </a:cubicBezTo>
                  <a:cubicBezTo>
                    <a:pt x="53" y="9308"/>
                    <a:pt x="45" y="9338"/>
                    <a:pt x="28" y="9338"/>
                  </a:cubicBezTo>
                  <a:cubicBezTo>
                    <a:pt x="11" y="9338"/>
                    <a:pt x="0" y="9699"/>
                    <a:pt x="0" y="10136"/>
                  </a:cubicBezTo>
                  <a:cubicBezTo>
                    <a:pt x="0" y="10574"/>
                    <a:pt x="11" y="10935"/>
                    <a:pt x="28" y="10935"/>
                  </a:cubicBezTo>
                  <a:cubicBezTo>
                    <a:pt x="45" y="10935"/>
                    <a:pt x="80" y="10956"/>
                    <a:pt x="84" y="10995"/>
                  </a:cubicBezTo>
                  <a:cubicBezTo>
                    <a:pt x="93" y="11068"/>
                    <a:pt x="270" y="11368"/>
                    <a:pt x="394" y="11494"/>
                  </a:cubicBezTo>
                  <a:cubicBezTo>
                    <a:pt x="432" y="11533"/>
                    <a:pt x="488" y="11619"/>
                    <a:pt x="506" y="11673"/>
                  </a:cubicBezTo>
                  <a:cubicBezTo>
                    <a:pt x="524" y="11728"/>
                    <a:pt x="548" y="13523"/>
                    <a:pt x="562" y="15666"/>
                  </a:cubicBezTo>
                  <a:cubicBezTo>
                    <a:pt x="579" y="17996"/>
                    <a:pt x="595" y="19636"/>
                    <a:pt x="619" y="19738"/>
                  </a:cubicBezTo>
                  <a:cubicBezTo>
                    <a:pt x="681" y="20006"/>
                    <a:pt x="887" y="20342"/>
                    <a:pt x="1069" y="20516"/>
                  </a:cubicBezTo>
                  <a:cubicBezTo>
                    <a:pt x="1125" y="20570"/>
                    <a:pt x="1153" y="20623"/>
                    <a:pt x="1153" y="20636"/>
                  </a:cubicBezTo>
                  <a:cubicBezTo>
                    <a:pt x="1153" y="20676"/>
                    <a:pt x="1779" y="21119"/>
                    <a:pt x="1912" y="21175"/>
                  </a:cubicBezTo>
                  <a:cubicBezTo>
                    <a:pt x="1980" y="21203"/>
                    <a:pt x="2053" y="21225"/>
                    <a:pt x="2053" y="21215"/>
                  </a:cubicBezTo>
                  <a:cubicBezTo>
                    <a:pt x="2053" y="21205"/>
                    <a:pt x="2074" y="21210"/>
                    <a:pt x="2109" y="21235"/>
                  </a:cubicBezTo>
                  <a:cubicBezTo>
                    <a:pt x="2144" y="21260"/>
                    <a:pt x="2173" y="21264"/>
                    <a:pt x="2194" y="21255"/>
                  </a:cubicBezTo>
                  <a:cubicBezTo>
                    <a:pt x="2214" y="21246"/>
                    <a:pt x="2250" y="21258"/>
                    <a:pt x="2250" y="21275"/>
                  </a:cubicBezTo>
                  <a:cubicBezTo>
                    <a:pt x="2250" y="21291"/>
                    <a:pt x="2290" y="21315"/>
                    <a:pt x="2334" y="21315"/>
                  </a:cubicBezTo>
                  <a:cubicBezTo>
                    <a:pt x="2378" y="21315"/>
                    <a:pt x="2391" y="21319"/>
                    <a:pt x="2391" y="21335"/>
                  </a:cubicBezTo>
                  <a:cubicBezTo>
                    <a:pt x="2391" y="21350"/>
                    <a:pt x="2432" y="21355"/>
                    <a:pt x="2475" y="21355"/>
                  </a:cubicBezTo>
                  <a:cubicBezTo>
                    <a:pt x="2518" y="21355"/>
                    <a:pt x="2576" y="21382"/>
                    <a:pt x="2587" y="21394"/>
                  </a:cubicBezTo>
                  <a:cubicBezTo>
                    <a:pt x="2599" y="21407"/>
                    <a:pt x="2713" y="21429"/>
                    <a:pt x="2840" y="21454"/>
                  </a:cubicBezTo>
                  <a:cubicBezTo>
                    <a:pt x="2968" y="21479"/>
                    <a:pt x="3129" y="21519"/>
                    <a:pt x="3206" y="21534"/>
                  </a:cubicBezTo>
                  <a:cubicBezTo>
                    <a:pt x="3389" y="21570"/>
                    <a:pt x="18783" y="21570"/>
                    <a:pt x="18984" y="21534"/>
                  </a:cubicBezTo>
                  <a:cubicBezTo>
                    <a:pt x="19063" y="21520"/>
                    <a:pt x="19217" y="21491"/>
                    <a:pt x="19321" y="21474"/>
                  </a:cubicBezTo>
                  <a:cubicBezTo>
                    <a:pt x="19547" y="21437"/>
                    <a:pt x="19827" y="21365"/>
                    <a:pt x="19827" y="21335"/>
                  </a:cubicBezTo>
                  <a:cubicBezTo>
                    <a:pt x="19827" y="21323"/>
                    <a:pt x="19868" y="21315"/>
                    <a:pt x="19912" y="21315"/>
                  </a:cubicBezTo>
                  <a:cubicBezTo>
                    <a:pt x="19956" y="21315"/>
                    <a:pt x="19996" y="21290"/>
                    <a:pt x="19996" y="21275"/>
                  </a:cubicBezTo>
                  <a:cubicBezTo>
                    <a:pt x="19996" y="21259"/>
                    <a:pt x="20036" y="21255"/>
                    <a:pt x="20080" y="21255"/>
                  </a:cubicBezTo>
                  <a:cubicBezTo>
                    <a:pt x="20124" y="21255"/>
                    <a:pt x="20165" y="21230"/>
                    <a:pt x="20165" y="21215"/>
                  </a:cubicBezTo>
                  <a:cubicBezTo>
                    <a:pt x="20165" y="21199"/>
                    <a:pt x="20177" y="21195"/>
                    <a:pt x="20221" y="21195"/>
                  </a:cubicBezTo>
                  <a:cubicBezTo>
                    <a:pt x="20265" y="21195"/>
                    <a:pt x="20305" y="21172"/>
                    <a:pt x="20305" y="21155"/>
                  </a:cubicBezTo>
                  <a:cubicBezTo>
                    <a:pt x="20305" y="21138"/>
                    <a:pt x="20315" y="21147"/>
                    <a:pt x="20333" y="21155"/>
                  </a:cubicBezTo>
                  <a:cubicBezTo>
                    <a:pt x="20352" y="21163"/>
                    <a:pt x="20502" y="21076"/>
                    <a:pt x="20643" y="20975"/>
                  </a:cubicBezTo>
                  <a:cubicBezTo>
                    <a:pt x="20784" y="20874"/>
                    <a:pt x="20884" y="20796"/>
                    <a:pt x="20868" y="20796"/>
                  </a:cubicBezTo>
                  <a:cubicBezTo>
                    <a:pt x="20851" y="20796"/>
                    <a:pt x="20880" y="20752"/>
                    <a:pt x="20952" y="20696"/>
                  </a:cubicBezTo>
                  <a:cubicBezTo>
                    <a:pt x="21024" y="20640"/>
                    <a:pt x="21076" y="20579"/>
                    <a:pt x="21065" y="20576"/>
                  </a:cubicBezTo>
                  <a:cubicBezTo>
                    <a:pt x="21054" y="20573"/>
                    <a:pt x="21090" y="20542"/>
                    <a:pt x="21149" y="20496"/>
                  </a:cubicBezTo>
                  <a:cubicBezTo>
                    <a:pt x="21208" y="20451"/>
                    <a:pt x="21273" y="20409"/>
                    <a:pt x="21262" y="20396"/>
                  </a:cubicBezTo>
                  <a:cubicBezTo>
                    <a:pt x="21250" y="20384"/>
                    <a:pt x="21238" y="20376"/>
                    <a:pt x="21262" y="20376"/>
                  </a:cubicBezTo>
                  <a:cubicBezTo>
                    <a:pt x="21285" y="20376"/>
                    <a:pt x="21318" y="20348"/>
                    <a:pt x="21318" y="20317"/>
                  </a:cubicBezTo>
                  <a:cubicBezTo>
                    <a:pt x="21318" y="20285"/>
                    <a:pt x="21327" y="20257"/>
                    <a:pt x="21346" y="20257"/>
                  </a:cubicBezTo>
                  <a:cubicBezTo>
                    <a:pt x="21382" y="20257"/>
                    <a:pt x="21467" y="20038"/>
                    <a:pt x="21543" y="19778"/>
                  </a:cubicBezTo>
                  <a:cubicBezTo>
                    <a:pt x="21600" y="19580"/>
                    <a:pt x="21576" y="16379"/>
                    <a:pt x="21515" y="16105"/>
                  </a:cubicBezTo>
                  <a:cubicBezTo>
                    <a:pt x="21492" y="16003"/>
                    <a:pt x="21458" y="15827"/>
                    <a:pt x="21430" y="15706"/>
                  </a:cubicBezTo>
                  <a:cubicBezTo>
                    <a:pt x="21403" y="15584"/>
                    <a:pt x="21365" y="15486"/>
                    <a:pt x="21346" y="15486"/>
                  </a:cubicBezTo>
                  <a:cubicBezTo>
                    <a:pt x="21327" y="15486"/>
                    <a:pt x="21318" y="15445"/>
                    <a:pt x="21318" y="15406"/>
                  </a:cubicBezTo>
                  <a:cubicBezTo>
                    <a:pt x="21318" y="15367"/>
                    <a:pt x="21285" y="15326"/>
                    <a:pt x="21262" y="15326"/>
                  </a:cubicBezTo>
                  <a:cubicBezTo>
                    <a:pt x="21238" y="15326"/>
                    <a:pt x="21249" y="15321"/>
                    <a:pt x="21262" y="15306"/>
                  </a:cubicBezTo>
                  <a:cubicBezTo>
                    <a:pt x="21274" y="15292"/>
                    <a:pt x="21261" y="15267"/>
                    <a:pt x="21233" y="15246"/>
                  </a:cubicBezTo>
                  <a:cubicBezTo>
                    <a:pt x="21206" y="15226"/>
                    <a:pt x="21157" y="15186"/>
                    <a:pt x="21149" y="15147"/>
                  </a:cubicBezTo>
                  <a:cubicBezTo>
                    <a:pt x="21141" y="15108"/>
                    <a:pt x="21141" y="15052"/>
                    <a:pt x="21121" y="15047"/>
                  </a:cubicBezTo>
                  <a:cubicBezTo>
                    <a:pt x="21101" y="15042"/>
                    <a:pt x="21081" y="15040"/>
                    <a:pt x="21093" y="15027"/>
                  </a:cubicBezTo>
                  <a:cubicBezTo>
                    <a:pt x="21104" y="15014"/>
                    <a:pt x="21071" y="14972"/>
                    <a:pt x="21037" y="14947"/>
                  </a:cubicBezTo>
                  <a:cubicBezTo>
                    <a:pt x="21002" y="14922"/>
                    <a:pt x="20992" y="14907"/>
                    <a:pt x="21008" y="14907"/>
                  </a:cubicBezTo>
                  <a:cubicBezTo>
                    <a:pt x="21024" y="14907"/>
                    <a:pt x="21014" y="14895"/>
                    <a:pt x="20980" y="14867"/>
                  </a:cubicBezTo>
                  <a:cubicBezTo>
                    <a:pt x="20946" y="14840"/>
                    <a:pt x="20878" y="14762"/>
                    <a:pt x="20840" y="14708"/>
                  </a:cubicBezTo>
                  <a:cubicBezTo>
                    <a:pt x="20702" y="14513"/>
                    <a:pt x="20405" y="14268"/>
                    <a:pt x="19687" y="13769"/>
                  </a:cubicBezTo>
                  <a:cubicBezTo>
                    <a:pt x="19483" y="13628"/>
                    <a:pt x="18831" y="13311"/>
                    <a:pt x="18787" y="13330"/>
                  </a:cubicBezTo>
                  <a:cubicBezTo>
                    <a:pt x="18773" y="13336"/>
                    <a:pt x="18755" y="13329"/>
                    <a:pt x="18730" y="13310"/>
                  </a:cubicBezTo>
                  <a:cubicBezTo>
                    <a:pt x="18697" y="13284"/>
                    <a:pt x="18737" y="13263"/>
                    <a:pt x="18899" y="13210"/>
                  </a:cubicBezTo>
                  <a:cubicBezTo>
                    <a:pt x="19017" y="13172"/>
                    <a:pt x="19096" y="13122"/>
                    <a:pt x="19096" y="13111"/>
                  </a:cubicBezTo>
                  <a:cubicBezTo>
                    <a:pt x="19096" y="13099"/>
                    <a:pt x="19147" y="13091"/>
                    <a:pt x="19180" y="13091"/>
                  </a:cubicBezTo>
                  <a:cubicBezTo>
                    <a:pt x="19213" y="13091"/>
                    <a:pt x="19237" y="13086"/>
                    <a:pt x="19237" y="13071"/>
                  </a:cubicBezTo>
                  <a:cubicBezTo>
                    <a:pt x="19237" y="13055"/>
                    <a:pt x="19248" y="13029"/>
                    <a:pt x="19265" y="13031"/>
                  </a:cubicBezTo>
                  <a:cubicBezTo>
                    <a:pt x="19281" y="13033"/>
                    <a:pt x="19320" y="13033"/>
                    <a:pt x="19349" y="13031"/>
                  </a:cubicBezTo>
                  <a:cubicBezTo>
                    <a:pt x="19412" y="13027"/>
                    <a:pt x="19996" y="12612"/>
                    <a:pt x="19996" y="12572"/>
                  </a:cubicBezTo>
                  <a:cubicBezTo>
                    <a:pt x="19996" y="12557"/>
                    <a:pt x="20053" y="12498"/>
                    <a:pt x="20137" y="12432"/>
                  </a:cubicBezTo>
                  <a:cubicBezTo>
                    <a:pt x="20220" y="12366"/>
                    <a:pt x="20352" y="12243"/>
                    <a:pt x="20418" y="12172"/>
                  </a:cubicBezTo>
                  <a:cubicBezTo>
                    <a:pt x="20483" y="12102"/>
                    <a:pt x="20545" y="12041"/>
                    <a:pt x="20558" y="12033"/>
                  </a:cubicBezTo>
                  <a:cubicBezTo>
                    <a:pt x="20605" y="12006"/>
                    <a:pt x="20840" y="11708"/>
                    <a:pt x="20840" y="11673"/>
                  </a:cubicBezTo>
                  <a:cubicBezTo>
                    <a:pt x="20840" y="11654"/>
                    <a:pt x="20881" y="11577"/>
                    <a:pt x="20924" y="11514"/>
                  </a:cubicBezTo>
                  <a:cubicBezTo>
                    <a:pt x="20967" y="11450"/>
                    <a:pt x="21003" y="11343"/>
                    <a:pt x="21008" y="11274"/>
                  </a:cubicBezTo>
                  <a:cubicBezTo>
                    <a:pt x="21013" y="11205"/>
                    <a:pt x="21019" y="11154"/>
                    <a:pt x="21037" y="11154"/>
                  </a:cubicBezTo>
                  <a:cubicBezTo>
                    <a:pt x="21085" y="11154"/>
                    <a:pt x="21085" y="10058"/>
                    <a:pt x="21037" y="10037"/>
                  </a:cubicBezTo>
                  <a:cubicBezTo>
                    <a:pt x="21015" y="10027"/>
                    <a:pt x="20980" y="9979"/>
                    <a:pt x="20980" y="9937"/>
                  </a:cubicBezTo>
                  <a:cubicBezTo>
                    <a:pt x="20980" y="9895"/>
                    <a:pt x="20953" y="9767"/>
                    <a:pt x="20896" y="9657"/>
                  </a:cubicBezTo>
                  <a:cubicBezTo>
                    <a:pt x="20839" y="9548"/>
                    <a:pt x="20768" y="9429"/>
                    <a:pt x="20755" y="9398"/>
                  </a:cubicBezTo>
                  <a:cubicBezTo>
                    <a:pt x="20743" y="9367"/>
                    <a:pt x="20693" y="9301"/>
                    <a:pt x="20643" y="9238"/>
                  </a:cubicBezTo>
                  <a:cubicBezTo>
                    <a:pt x="20593" y="9176"/>
                    <a:pt x="20522" y="9081"/>
                    <a:pt x="20474" y="9019"/>
                  </a:cubicBezTo>
                  <a:cubicBezTo>
                    <a:pt x="20426" y="8956"/>
                    <a:pt x="20340" y="8850"/>
                    <a:pt x="20277" y="8799"/>
                  </a:cubicBezTo>
                  <a:cubicBezTo>
                    <a:pt x="20214" y="8748"/>
                    <a:pt x="20165" y="8692"/>
                    <a:pt x="20165" y="8679"/>
                  </a:cubicBezTo>
                  <a:cubicBezTo>
                    <a:pt x="20165" y="8667"/>
                    <a:pt x="19963" y="8535"/>
                    <a:pt x="19743" y="8380"/>
                  </a:cubicBezTo>
                  <a:cubicBezTo>
                    <a:pt x="19523" y="8225"/>
                    <a:pt x="19349" y="8080"/>
                    <a:pt x="19349" y="8061"/>
                  </a:cubicBezTo>
                  <a:cubicBezTo>
                    <a:pt x="19349" y="8023"/>
                    <a:pt x="19421" y="7918"/>
                    <a:pt x="19490" y="7861"/>
                  </a:cubicBezTo>
                  <a:cubicBezTo>
                    <a:pt x="19652" y="7725"/>
                    <a:pt x="19686" y="7699"/>
                    <a:pt x="19687" y="7681"/>
                  </a:cubicBezTo>
                  <a:cubicBezTo>
                    <a:pt x="19687" y="7670"/>
                    <a:pt x="19709" y="7629"/>
                    <a:pt x="19743" y="7601"/>
                  </a:cubicBezTo>
                  <a:cubicBezTo>
                    <a:pt x="19777" y="7574"/>
                    <a:pt x="19886" y="7463"/>
                    <a:pt x="19968" y="7342"/>
                  </a:cubicBezTo>
                  <a:cubicBezTo>
                    <a:pt x="20115" y="7125"/>
                    <a:pt x="20108" y="7105"/>
                    <a:pt x="20108" y="6763"/>
                  </a:cubicBezTo>
                  <a:cubicBezTo>
                    <a:pt x="20108" y="6572"/>
                    <a:pt x="20102" y="6392"/>
                    <a:pt x="20080" y="6344"/>
                  </a:cubicBezTo>
                  <a:cubicBezTo>
                    <a:pt x="20059" y="6296"/>
                    <a:pt x="20035" y="6223"/>
                    <a:pt x="20024" y="6184"/>
                  </a:cubicBezTo>
                  <a:cubicBezTo>
                    <a:pt x="20013" y="6145"/>
                    <a:pt x="19962" y="6058"/>
                    <a:pt x="19912" y="6005"/>
                  </a:cubicBezTo>
                  <a:cubicBezTo>
                    <a:pt x="19862" y="5951"/>
                    <a:pt x="19797" y="5896"/>
                    <a:pt x="19771" y="5865"/>
                  </a:cubicBezTo>
                  <a:cubicBezTo>
                    <a:pt x="19745" y="5834"/>
                    <a:pt x="19572" y="5704"/>
                    <a:pt x="19405" y="5585"/>
                  </a:cubicBezTo>
                  <a:lnTo>
                    <a:pt x="19124" y="5366"/>
                  </a:lnTo>
                  <a:lnTo>
                    <a:pt x="19096" y="4867"/>
                  </a:lnTo>
                  <a:cubicBezTo>
                    <a:pt x="19075" y="4252"/>
                    <a:pt x="18991" y="3927"/>
                    <a:pt x="18815" y="3629"/>
                  </a:cubicBezTo>
                  <a:cubicBezTo>
                    <a:pt x="18796" y="3598"/>
                    <a:pt x="18746" y="3516"/>
                    <a:pt x="18702" y="3430"/>
                  </a:cubicBezTo>
                  <a:cubicBezTo>
                    <a:pt x="18537" y="3102"/>
                    <a:pt x="18464" y="2969"/>
                    <a:pt x="18365" y="2851"/>
                  </a:cubicBezTo>
                  <a:cubicBezTo>
                    <a:pt x="18308" y="2783"/>
                    <a:pt x="18246" y="2660"/>
                    <a:pt x="18196" y="2591"/>
                  </a:cubicBezTo>
                  <a:cubicBezTo>
                    <a:pt x="18147" y="2522"/>
                    <a:pt x="18030" y="2432"/>
                    <a:pt x="17971" y="2392"/>
                  </a:cubicBezTo>
                  <a:cubicBezTo>
                    <a:pt x="17912" y="2351"/>
                    <a:pt x="17862" y="2307"/>
                    <a:pt x="17859" y="2292"/>
                  </a:cubicBezTo>
                  <a:cubicBezTo>
                    <a:pt x="17855" y="2276"/>
                    <a:pt x="17817" y="2247"/>
                    <a:pt x="17774" y="2212"/>
                  </a:cubicBezTo>
                  <a:cubicBezTo>
                    <a:pt x="17731" y="2177"/>
                    <a:pt x="17732" y="2152"/>
                    <a:pt x="17746" y="2152"/>
                  </a:cubicBezTo>
                  <a:cubicBezTo>
                    <a:pt x="17760" y="2152"/>
                    <a:pt x="17657" y="2077"/>
                    <a:pt x="17549" y="1992"/>
                  </a:cubicBezTo>
                  <a:cubicBezTo>
                    <a:pt x="17441" y="1908"/>
                    <a:pt x="17290" y="1760"/>
                    <a:pt x="17184" y="1673"/>
                  </a:cubicBezTo>
                  <a:cubicBezTo>
                    <a:pt x="17077" y="1586"/>
                    <a:pt x="16956" y="1514"/>
                    <a:pt x="16930" y="1513"/>
                  </a:cubicBezTo>
                  <a:cubicBezTo>
                    <a:pt x="16905" y="1513"/>
                    <a:pt x="16788" y="1451"/>
                    <a:pt x="16677" y="1374"/>
                  </a:cubicBezTo>
                  <a:cubicBezTo>
                    <a:pt x="16567" y="1296"/>
                    <a:pt x="16470" y="1234"/>
                    <a:pt x="16452" y="1234"/>
                  </a:cubicBezTo>
                  <a:cubicBezTo>
                    <a:pt x="16435" y="1234"/>
                    <a:pt x="16389" y="1207"/>
                    <a:pt x="16340" y="1174"/>
                  </a:cubicBezTo>
                  <a:cubicBezTo>
                    <a:pt x="16259" y="1120"/>
                    <a:pt x="15814" y="907"/>
                    <a:pt x="15468" y="755"/>
                  </a:cubicBezTo>
                  <a:cubicBezTo>
                    <a:pt x="15083" y="586"/>
                    <a:pt x="14237" y="322"/>
                    <a:pt x="14006" y="296"/>
                  </a:cubicBezTo>
                  <a:cubicBezTo>
                    <a:pt x="13962" y="291"/>
                    <a:pt x="13905" y="267"/>
                    <a:pt x="13893" y="256"/>
                  </a:cubicBezTo>
                  <a:cubicBezTo>
                    <a:pt x="13881" y="245"/>
                    <a:pt x="13823" y="240"/>
                    <a:pt x="13752" y="236"/>
                  </a:cubicBezTo>
                  <a:cubicBezTo>
                    <a:pt x="13682" y="232"/>
                    <a:pt x="13612" y="208"/>
                    <a:pt x="13612" y="196"/>
                  </a:cubicBezTo>
                  <a:cubicBezTo>
                    <a:pt x="13612" y="184"/>
                    <a:pt x="13548" y="176"/>
                    <a:pt x="13471" y="176"/>
                  </a:cubicBezTo>
                  <a:cubicBezTo>
                    <a:pt x="13394" y="176"/>
                    <a:pt x="13331" y="169"/>
                    <a:pt x="13331" y="156"/>
                  </a:cubicBezTo>
                  <a:cubicBezTo>
                    <a:pt x="13331" y="143"/>
                    <a:pt x="13169" y="115"/>
                    <a:pt x="12965" y="96"/>
                  </a:cubicBezTo>
                  <a:cubicBezTo>
                    <a:pt x="12761" y="77"/>
                    <a:pt x="12455" y="54"/>
                    <a:pt x="12290" y="36"/>
                  </a:cubicBezTo>
                  <a:close/>
                  <a:moveTo>
                    <a:pt x="8072" y="13210"/>
                  </a:moveTo>
                  <a:cubicBezTo>
                    <a:pt x="8269" y="13113"/>
                    <a:pt x="8665" y="13190"/>
                    <a:pt x="9450" y="13470"/>
                  </a:cubicBezTo>
                  <a:cubicBezTo>
                    <a:pt x="9681" y="13553"/>
                    <a:pt x="9935" y="13629"/>
                    <a:pt x="10012" y="13650"/>
                  </a:cubicBezTo>
                  <a:cubicBezTo>
                    <a:pt x="10089" y="13670"/>
                    <a:pt x="10160" y="13716"/>
                    <a:pt x="10181" y="13729"/>
                  </a:cubicBezTo>
                  <a:cubicBezTo>
                    <a:pt x="10202" y="13743"/>
                    <a:pt x="10278" y="13749"/>
                    <a:pt x="10321" y="13749"/>
                  </a:cubicBezTo>
                  <a:cubicBezTo>
                    <a:pt x="10407" y="13749"/>
                    <a:pt x="10630" y="13789"/>
                    <a:pt x="10743" y="13829"/>
                  </a:cubicBezTo>
                  <a:cubicBezTo>
                    <a:pt x="10836" y="13863"/>
                    <a:pt x="11853" y="13863"/>
                    <a:pt x="12009" y="13829"/>
                  </a:cubicBezTo>
                  <a:cubicBezTo>
                    <a:pt x="12076" y="13815"/>
                    <a:pt x="12225" y="13776"/>
                    <a:pt x="12346" y="13749"/>
                  </a:cubicBezTo>
                  <a:cubicBezTo>
                    <a:pt x="12467" y="13723"/>
                    <a:pt x="12646" y="13703"/>
                    <a:pt x="12740" y="13690"/>
                  </a:cubicBezTo>
                  <a:cubicBezTo>
                    <a:pt x="12834" y="13676"/>
                    <a:pt x="12973" y="13647"/>
                    <a:pt x="13078" y="13630"/>
                  </a:cubicBezTo>
                  <a:cubicBezTo>
                    <a:pt x="13182" y="13613"/>
                    <a:pt x="13377" y="13597"/>
                    <a:pt x="13499" y="13590"/>
                  </a:cubicBezTo>
                  <a:cubicBezTo>
                    <a:pt x="13714" y="13576"/>
                    <a:pt x="13720" y="13575"/>
                    <a:pt x="13837" y="13670"/>
                  </a:cubicBezTo>
                  <a:cubicBezTo>
                    <a:pt x="13956" y="13766"/>
                    <a:pt x="14019" y="13884"/>
                    <a:pt x="14146" y="14368"/>
                  </a:cubicBezTo>
                  <a:cubicBezTo>
                    <a:pt x="14169" y="14454"/>
                    <a:pt x="14208" y="14583"/>
                    <a:pt x="14231" y="14648"/>
                  </a:cubicBezTo>
                  <a:cubicBezTo>
                    <a:pt x="14259" y="14728"/>
                    <a:pt x="14259" y="14769"/>
                    <a:pt x="14231" y="14807"/>
                  </a:cubicBezTo>
                  <a:cubicBezTo>
                    <a:pt x="14178" y="14877"/>
                    <a:pt x="14163" y="15104"/>
                    <a:pt x="14202" y="15187"/>
                  </a:cubicBezTo>
                  <a:cubicBezTo>
                    <a:pt x="14228" y="15239"/>
                    <a:pt x="14207" y="15259"/>
                    <a:pt x="14062" y="15326"/>
                  </a:cubicBezTo>
                  <a:cubicBezTo>
                    <a:pt x="13967" y="15370"/>
                    <a:pt x="13865" y="15427"/>
                    <a:pt x="13837" y="15446"/>
                  </a:cubicBezTo>
                  <a:cubicBezTo>
                    <a:pt x="13809" y="15465"/>
                    <a:pt x="13722" y="15477"/>
                    <a:pt x="13640" y="15486"/>
                  </a:cubicBezTo>
                  <a:cubicBezTo>
                    <a:pt x="13558" y="15495"/>
                    <a:pt x="13454" y="15531"/>
                    <a:pt x="13415" y="15546"/>
                  </a:cubicBezTo>
                  <a:cubicBezTo>
                    <a:pt x="13327" y="15580"/>
                    <a:pt x="8662" y="15580"/>
                    <a:pt x="8662" y="15546"/>
                  </a:cubicBezTo>
                  <a:cubicBezTo>
                    <a:pt x="8662" y="15533"/>
                    <a:pt x="8570" y="15513"/>
                    <a:pt x="8465" y="15506"/>
                  </a:cubicBezTo>
                  <a:cubicBezTo>
                    <a:pt x="8311" y="15495"/>
                    <a:pt x="8215" y="15451"/>
                    <a:pt x="7931" y="15306"/>
                  </a:cubicBezTo>
                  <a:cubicBezTo>
                    <a:pt x="7534" y="15105"/>
                    <a:pt x="7295" y="14903"/>
                    <a:pt x="7059" y="14568"/>
                  </a:cubicBezTo>
                  <a:cubicBezTo>
                    <a:pt x="6908" y="14354"/>
                    <a:pt x="6722" y="14000"/>
                    <a:pt x="6750" y="13989"/>
                  </a:cubicBezTo>
                  <a:cubicBezTo>
                    <a:pt x="6757" y="13986"/>
                    <a:pt x="6905" y="13931"/>
                    <a:pt x="7087" y="13869"/>
                  </a:cubicBezTo>
                  <a:cubicBezTo>
                    <a:pt x="7510" y="13726"/>
                    <a:pt x="7649" y="13608"/>
                    <a:pt x="7678" y="13430"/>
                  </a:cubicBezTo>
                  <a:cubicBezTo>
                    <a:pt x="7698" y="13307"/>
                    <a:pt x="7719" y="13314"/>
                    <a:pt x="7847" y="13290"/>
                  </a:cubicBezTo>
                  <a:cubicBezTo>
                    <a:pt x="7922" y="13276"/>
                    <a:pt x="8027" y="13233"/>
                    <a:pt x="8072" y="13210"/>
                  </a:cubicBezTo>
                  <a:close/>
                  <a:moveTo>
                    <a:pt x="8915" y="16424"/>
                  </a:moveTo>
                  <a:cubicBezTo>
                    <a:pt x="9018" y="16424"/>
                    <a:pt x="9045" y="16421"/>
                    <a:pt x="9028" y="16484"/>
                  </a:cubicBezTo>
                  <a:cubicBezTo>
                    <a:pt x="9007" y="16562"/>
                    <a:pt x="8974" y="16578"/>
                    <a:pt x="8915" y="16524"/>
                  </a:cubicBezTo>
                  <a:cubicBezTo>
                    <a:pt x="8816" y="16433"/>
                    <a:pt x="8798" y="16424"/>
                    <a:pt x="8915" y="16424"/>
                  </a:cubicBezTo>
                  <a:close/>
                  <a:moveTo>
                    <a:pt x="6243" y="17861"/>
                  </a:moveTo>
                  <a:cubicBezTo>
                    <a:pt x="6287" y="17812"/>
                    <a:pt x="6325" y="17835"/>
                    <a:pt x="6525" y="17941"/>
                  </a:cubicBezTo>
                  <a:cubicBezTo>
                    <a:pt x="6643" y="18004"/>
                    <a:pt x="6722" y="18066"/>
                    <a:pt x="6722" y="18081"/>
                  </a:cubicBezTo>
                  <a:cubicBezTo>
                    <a:pt x="6722" y="18096"/>
                    <a:pt x="6669" y="18160"/>
                    <a:pt x="6581" y="18221"/>
                  </a:cubicBezTo>
                  <a:cubicBezTo>
                    <a:pt x="6441" y="18317"/>
                    <a:pt x="6412" y="18328"/>
                    <a:pt x="6412" y="18440"/>
                  </a:cubicBezTo>
                  <a:cubicBezTo>
                    <a:pt x="6412" y="18511"/>
                    <a:pt x="6418" y="18580"/>
                    <a:pt x="6440" y="18580"/>
                  </a:cubicBezTo>
                  <a:cubicBezTo>
                    <a:pt x="6462" y="18580"/>
                    <a:pt x="6499" y="18588"/>
                    <a:pt x="6497" y="18600"/>
                  </a:cubicBezTo>
                  <a:cubicBezTo>
                    <a:pt x="6484" y="18656"/>
                    <a:pt x="6498" y="18673"/>
                    <a:pt x="6609" y="18720"/>
                  </a:cubicBezTo>
                  <a:cubicBezTo>
                    <a:pt x="6675" y="18747"/>
                    <a:pt x="6722" y="18785"/>
                    <a:pt x="6722" y="18800"/>
                  </a:cubicBezTo>
                  <a:cubicBezTo>
                    <a:pt x="6722" y="18836"/>
                    <a:pt x="6471" y="18998"/>
                    <a:pt x="6412" y="18999"/>
                  </a:cubicBezTo>
                  <a:cubicBezTo>
                    <a:pt x="6386" y="19000"/>
                    <a:pt x="6345" y="19038"/>
                    <a:pt x="6300" y="19079"/>
                  </a:cubicBezTo>
                  <a:lnTo>
                    <a:pt x="6215" y="19159"/>
                  </a:lnTo>
                  <a:lnTo>
                    <a:pt x="6215" y="18540"/>
                  </a:lnTo>
                  <a:cubicBezTo>
                    <a:pt x="6215" y="18125"/>
                    <a:pt x="6212" y="17897"/>
                    <a:pt x="6243" y="17861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487" name="P4"/>
            <p:cNvSpPr/>
            <p:nvPr/>
          </p:nvSpPr>
          <p:spPr>
            <a:xfrm>
              <a:off x="5334569" y="293563"/>
              <a:ext cx="345226" cy="345226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A7A7A7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>
                  <a:solidFill>
                    <a:srgbClr val="A7A7A7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P</a:t>
              </a:r>
              <a:r>
                <a:rPr sz="900"/>
                <a:t>4</a:t>
              </a:r>
            </a:p>
          </p:txBody>
        </p:sp>
        <p:sp>
          <p:nvSpPr>
            <p:cNvPr id="488" name="P3"/>
            <p:cNvSpPr/>
            <p:nvPr/>
          </p:nvSpPr>
          <p:spPr>
            <a:xfrm>
              <a:off x="3832930" y="266427"/>
              <a:ext cx="345225" cy="345225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A7A7A7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>
                  <a:solidFill>
                    <a:srgbClr val="A7A7A7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P</a:t>
              </a:r>
              <a:r>
                <a:rPr sz="900"/>
                <a:t>3</a:t>
              </a:r>
            </a:p>
          </p:txBody>
        </p:sp>
        <p:sp>
          <p:nvSpPr>
            <p:cNvPr id="489" name="P1"/>
            <p:cNvSpPr/>
            <p:nvPr/>
          </p:nvSpPr>
          <p:spPr>
            <a:xfrm>
              <a:off x="820043" y="275766"/>
              <a:ext cx="345225" cy="345226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A7A7A7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>
                  <a:solidFill>
                    <a:srgbClr val="A7A7A7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P</a:t>
              </a:r>
              <a:r>
                <a:rPr sz="900"/>
                <a:t>1</a:t>
              </a:r>
            </a:p>
          </p:txBody>
        </p:sp>
        <p:sp>
          <p:nvSpPr>
            <p:cNvPr id="490" name="P5"/>
            <p:cNvSpPr/>
            <p:nvPr/>
          </p:nvSpPr>
          <p:spPr>
            <a:xfrm>
              <a:off x="6863316" y="280863"/>
              <a:ext cx="345226" cy="345226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A7A7A7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>
                  <a:solidFill>
                    <a:srgbClr val="A7A7A7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P</a:t>
              </a:r>
              <a:r>
                <a:rPr sz="900"/>
                <a:t>5</a:t>
              </a:r>
            </a:p>
          </p:txBody>
        </p:sp>
        <p:sp>
          <p:nvSpPr>
            <p:cNvPr id="491" name="Line"/>
            <p:cNvSpPr/>
            <p:nvPr/>
          </p:nvSpPr>
          <p:spPr>
            <a:xfrm>
              <a:off x="1200044" y="530997"/>
              <a:ext cx="1105277" cy="1"/>
            </a:xfrm>
            <a:prstGeom prst="line">
              <a:avLst/>
            </a:prstGeom>
            <a:noFill/>
            <a:ln w="25400" cap="flat">
              <a:solidFill>
                <a:srgbClr val="28A24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492" name="Line"/>
            <p:cNvSpPr/>
            <p:nvPr/>
          </p:nvSpPr>
          <p:spPr>
            <a:xfrm>
              <a:off x="2706084" y="375046"/>
              <a:ext cx="1112177" cy="1"/>
            </a:xfrm>
            <a:prstGeom prst="line">
              <a:avLst/>
            </a:prstGeom>
            <a:noFill/>
            <a:ln w="25400" cap="flat">
              <a:solidFill>
                <a:srgbClr val="28A24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493" name="P2"/>
            <p:cNvSpPr/>
            <p:nvPr/>
          </p:nvSpPr>
          <p:spPr>
            <a:xfrm>
              <a:off x="2316343" y="269416"/>
              <a:ext cx="357925" cy="357926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28A24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 b="1">
                  <a:solidFill>
                    <a:srgbClr val="28A241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P</a:t>
              </a:r>
              <a:r>
                <a:rPr sz="900"/>
                <a:t>2</a:t>
              </a:r>
            </a:p>
          </p:txBody>
        </p:sp>
        <p:sp>
          <p:nvSpPr>
            <p:cNvPr id="494" name="Only P2"/>
            <p:cNvSpPr txBox="1"/>
            <p:nvPr/>
          </p:nvSpPr>
          <p:spPr>
            <a:xfrm>
              <a:off x="817551" y="0"/>
              <a:ext cx="580478" cy="228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>
                <a:defRPr sz="1300">
                  <a:latin typeface="Avenir Heavy"/>
                  <a:ea typeface="Avenir Heavy"/>
                  <a:cs typeface="Avenir Heavy"/>
                  <a:sym typeface="Avenir Heavy"/>
                </a:defRPr>
              </a:pPr>
              <a:r>
                <a:t>Only </a:t>
              </a:r>
              <a:r>
                <a:rPr b="1">
                  <a:latin typeface="Times New Roman"/>
                  <a:ea typeface="Times New Roman"/>
                  <a:cs typeface="Times New Roman"/>
                  <a:sym typeface="Times New Roman"/>
                </a:rPr>
                <a:t>P</a:t>
              </a:r>
              <a:r>
                <a:rPr sz="900" b="1"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</a:p>
          </p:txBody>
        </p:sp>
      </p:grpSp>
      <p:grpSp>
        <p:nvGrpSpPr>
          <p:cNvPr id="508" name="Group"/>
          <p:cNvGrpSpPr/>
          <p:nvPr/>
        </p:nvGrpSpPr>
        <p:grpSpPr>
          <a:xfrm>
            <a:off x="521416" y="4044156"/>
            <a:ext cx="8032811" cy="638856"/>
            <a:chOff x="92" y="0"/>
            <a:chExt cx="8032809" cy="638854"/>
          </a:xfrm>
        </p:grpSpPr>
        <p:sp>
          <p:nvSpPr>
            <p:cNvPr id="496" name="Line"/>
            <p:cNvSpPr/>
            <p:nvPr/>
          </p:nvSpPr>
          <p:spPr>
            <a:xfrm>
              <a:off x="2690576" y="527776"/>
              <a:ext cx="1136171" cy="1"/>
            </a:xfrm>
            <a:prstGeom prst="line">
              <a:avLst/>
            </a:prstGeom>
            <a:noFill/>
            <a:ln w="25400" cap="flat">
              <a:solidFill>
                <a:srgbClr val="AF52DE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497" name="Line"/>
            <p:cNvSpPr/>
            <p:nvPr/>
          </p:nvSpPr>
          <p:spPr>
            <a:xfrm>
              <a:off x="7161248" y="420970"/>
              <a:ext cx="553952" cy="1"/>
            </a:xfrm>
            <a:prstGeom prst="line">
              <a:avLst/>
            </a:prstGeom>
            <a:noFill/>
            <a:ln w="25400" cap="flat">
              <a:solidFill>
                <a:srgbClr val="A7A7A7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498" name="Line"/>
            <p:cNvSpPr/>
            <p:nvPr/>
          </p:nvSpPr>
          <p:spPr>
            <a:xfrm>
              <a:off x="362188" y="420970"/>
              <a:ext cx="624177" cy="1"/>
            </a:xfrm>
            <a:prstGeom prst="line">
              <a:avLst/>
            </a:prstGeom>
            <a:noFill/>
            <a:ln w="25400" cap="flat">
              <a:solidFill>
                <a:srgbClr val="A7A7A7"/>
              </a:solidFill>
              <a:prstDash val="solid"/>
              <a:miter lim="400000"/>
              <a:headEnd type="oval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pic>
          <p:nvPicPr>
            <p:cNvPr id="499" name="scammer2.jpeg" descr="scammer2.jpeg"/>
            <p:cNvPicPr>
              <a:picLocks noChangeAspect="1"/>
            </p:cNvPicPr>
            <p:nvPr/>
          </p:nvPicPr>
          <p:blipFill>
            <a:blip r:embed="rId2"/>
            <a:srcRect l="26176" t="13999" r="26693" b="18533"/>
            <a:stretch>
              <a:fillRect/>
            </a:stretch>
          </p:blipFill>
          <p:spPr>
            <a:xfrm>
              <a:off x="92" y="203085"/>
              <a:ext cx="304410" cy="435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600" extrusionOk="0">
                  <a:moveTo>
                    <a:pt x="8207" y="0"/>
                  </a:moveTo>
                  <a:cubicBezTo>
                    <a:pt x="7895" y="0"/>
                    <a:pt x="7602" y="87"/>
                    <a:pt x="7363" y="256"/>
                  </a:cubicBezTo>
                  <a:cubicBezTo>
                    <a:pt x="7074" y="461"/>
                    <a:pt x="7061" y="479"/>
                    <a:pt x="6828" y="1475"/>
                  </a:cubicBezTo>
                  <a:cubicBezTo>
                    <a:pt x="6806" y="1572"/>
                    <a:pt x="6774" y="1697"/>
                    <a:pt x="6744" y="1751"/>
                  </a:cubicBezTo>
                  <a:cubicBezTo>
                    <a:pt x="6693" y="1845"/>
                    <a:pt x="6677" y="1842"/>
                    <a:pt x="6407" y="1849"/>
                  </a:cubicBezTo>
                  <a:cubicBezTo>
                    <a:pt x="6251" y="1853"/>
                    <a:pt x="6110" y="1875"/>
                    <a:pt x="6097" y="1889"/>
                  </a:cubicBezTo>
                  <a:cubicBezTo>
                    <a:pt x="6084" y="1902"/>
                    <a:pt x="5919" y="1924"/>
                    <a:pt x="5731" y="1928"/>
                  </a:cubicBezTo>
                  <a:cubicBezTo>
                    <a:pt x="5543" y="1932"/>
                    <a:pt x="5364" y="1936"/>
                    <a:pt x="5338" y="1948"/>
                  </a:cubicBezTo>
                  <a:cubicBezTo>
                    <a:pt x="5292" y="1967"/>
                    <a:pt x="5044" y="2009"/>
                    <a:pt x="4663" y="2046"/>
                  </a:cubicBezTo>
                  <a:cubicBezTo>
                    <a:pt x="4562" y="2056"/>
                    <a:pt x="4463" y="2073"/>
                    <a:pt x="4437" y="2085"/>
                  </a:cubicBezTo>
                  <a:cubicBezTo>
                    <a:pt x="4412" y="2098"/>
                    <a:pt x="4291" y="2124"/>
                    <a:pt x="4184" y="2144"/>
                  </a:cubicBezTo>
                  <a:cubicBezTo>
                    <a:pt x="4077" y="2165"/>
                    <a:pt x="3898" y="2202"/>
                    <a:pt x="3791" y="2223"/>
                  </a:cubicBezTo>
                  <a:cubicBezTo>
                    <a:pt x="3284" y="2322"/>
                    <a:pt x="2440" y="2674"/>
                    <a:pt x="2440" y="2794"/>
                  </a:cubicBezTo>
                  <a:cubicBezTo>
                    <a:pt x="2440" y="2816"/>
                    <a:pt x="2414" y="2846"/>
                    <a:pt x="2384" y="2853"/>
                  </a:cubicBezTo>
                  <a:cubicBezTo>
                    <a:pt x="2308" y="2870"/>
                    <a:pt x="2308" y="3307"/>
                    <a:pt x="2384" y="3325"/>
                  </a:cubicBezTo>
                  <a:cubicBezTo>
                    <a:pt x="2416" y="3332"/>
                    <a:pt x="2440" y="3370"/>
                    <a:pt x="2440" y="3403"/>
                  </a:cubicBezTo>
                  <a:cubicBezTo>
                    <a:pt x="2440" y="3437"/>
                    <a:pt x="2470" y="3462"/>
                    <a:pt x="2497" y="3462"/>
                  </a:cubicBezTo>
                  <a:cubicBezTo>
                    <a:pt x="2523" y="3462"/>
                    <a:pt x="2510" y="3467"/>
                    <a:pt x="2497" y="3482"/>
                  </a:cubicBezTo>
                  <a:cubicBezTo>
                    <a:pt x="2458" y="3526"/>
                    <a:pt x="2949" y="3792"/>
                    <a:pt x="3115" y="3816"/>
                  </a:cubicBezTo>
                  <a:cubicBezTo>
                    <a:pt x="3153" y="3822"/>
                    <a:pt x="3222" y="3853"/>
                    <a:pt x="3256" y="3875"/>
                  </a:cubicBezTo>
                  <a:cubicBezTo>
                    <a:pt x="3290" y="3898"/>
                    <a:pt x="3319" y="3904"/>
                    <a:pt x="3340" y="3895"/>
                  </a:cubicBezTo>
                  <a:cubicBezTo>
                    <a:pt x="3361" y="3886"/>
                    <a:pt x="3388" y="3897"/>
                    <a:pt x="3397" y="3915"/>
                  </a:cubicBezTo>
                  <a:cubicBezTo>
                    <a:pt x="3405" y="3932"/>
                    <a:pt x="3468" y="3950"/>
                    <a:pt x="3537" y="3954"/>
                  </a:cubicBezTo>
                  <a:cubicBezTo>
                    <a:pt x="3607" y="3958"/>
                    <a:pt x="3678" y="3960"/>
                    <a:pt x="3678" y="3974"/>
                  </a:cubicBezTo>
                  <a:cubicBezTo>
                    <a:pt x="3678" y="3988"/>
                    <a:pt x="3743" y="3994"/>
                    <a:pt x="3819" y="3994"/>
                  </a:cubicBezTo>
                  <a:cubicBezTo>
                    <a:pt x="3894" y="3994"/>
                    <a:pt x="3959" y="4015"/>
                    <a:pt x="3959" y="4033"/>
                  </a:cubicBezTo>
                  <a:cubicBezTo>
                    <a:pt x="3959" y="4050"/>
                    <a:pt x="3996" y="4072"/>
                    <a:pt x="4072" y="4072"/>
                  </a:cubicBezTo>
                  <a:cubicBezTo>
                    <a:pt x="4147" y="4072"/>
                    <a:pt x="4212" y="4074"/>
                    <a:pt x="4212" y="4092"/>
                  </a:cubicBezTo>
                  <a:cubicBezTo>
                    <a:pt x="4212" y="4109"/>
                    <a:pt x="4293" y="4131"/>
                    <a:pt x="4381" y="4131"/>
                  </a:cubicBezTo>
                  <a:cubicBezTo>
                    <a:pt x="4469" y="4131"/>
                    <a:pt x="4550" y="4153"/>
                    <a:pt x="4550" y="4171"/>
                  </a:cubicBezTo>
                  <a:cubicBezTo>
                    <a:pt x="4550" y="4188"/>
                    <a:pt x="4640" y="4189"/>
                    <a:pt x="4747" y="4190"/>
                  </a:cubicBezTo>
                  <a:cubicBezTo>
                    <a:pt x="4854" y="4191"/>
                    <a:pt x="5043" y="4213"/>
                    <a:pt x="5169" y="4230"/>
                  </a:cubicBezTo>
                  <a:cubicBezTo>
                    <a:pt x="5688" y="4299"/>
                    <a:pt x="5962" y="4332"/>
                    <a:pt x="6266" y="4348"/>
                  </a:cubicBezTo>
                  <a:cubicBezTo>
                    <a:pt x="6700" y="4369"/>
                    <a:pt x="6772" y="4371"/>
                    <a:pt x="6772" y="4426"/>
                  </a:cubicBezTo>
                  <a:cubicBezTo>
                    <a:pt x="6772" y="4458"/>
                    <a:pt x="6750" y="4485"/>
                    <a:pt x="6660" y="4485"/>
                  </a:cubicBezTo>
                  <a:cubicBezTo>
                    <a:pt x="6584" y="4485"/>
                    <a:pt x="6519" y="4464"/>
                    <a:pt x="6519" y="4446"/>
                  </a:cubicBezTo>
                  <a:cubicBezTo>
                    <a:pt x="6519" y="4428"/>
                    <a:pt x="6407" y="4426"/>
                    <a:pt x="6294" y="4426"/>
                  </a:cubicBezTo>
                  <a:cubicBezTo>
                    <a:pt x="6180" y="4426"/>
                    <a:pt x="6097" y="4427"/>
                    <a:pt x="6097" y="4446"/>
                  </a:cubicBezTo>
                  <a:cubicBezTo>
                    <a:pt x="6097" y="4465"/>
                    <a:pt x="6089" y="4474"/>
                    <a:pt x="6069" y="4466"/>
                  </a:cubicBezTo>
                  <a:cubicBezTo>
                    <a:pt x="6020" y="4444"/>
                    <a:pt x="5937" y="4489"/>
                    <a:pt x="5844" y="4584"/>
                  </a:cubicBezTo>
                  <a:cubicBezTo>
                    <a:pt x="5783" y="4646"/>
                    <a:pt x="5788" y="4721"/>
                    <a:pt x="5788" y="4997"/>
                  </a:cubicBezTo>
                  <a:cubicBezTo>
                    <a:pt x="5788" y="5290"/>
                    <a:pt x="5802" y="5395"/>
                    <a:pt x="5900" y="5587"/>
                  </a:cubicBezTo>
                  <a:cubicBezTo>
                    <a:pt x="6058" y="5895"/>
                    <a:pt x="6112" y="5980"/>
                    <a:pt x="6153" y="5980"/>
                  </a:cubicBezTo>
                  <a:cubicBezTo>
                    <a:pt x="6172" y="5980"/>
                    <a:pt x="6181" y="6013"/>
                    <a:pt x="6181" y="6039"/>
                  </a:cubicBezTo>
                  <a:cubicBezTo>
                    <a:pt x="6181" y="6066"/>
                    <a:pt x="6208" y="6079"/>
                    <a:pt x="6238" y="6079"/>
                  </a:cubicBezTo>
                  <a:cubicBezTo>
                    <a:pt x="6267" y="6079"/>
                    <a:pt x="6283" y="6086"/>
                    <a:pt x="6266" y="6098"/>
                  </a:cubicBezTo>
                  <a:cubicBezTo>
                    <a:pt x="6248" y="6111"/>
                    <a:pt x="6344" y="6191"/>
                    <a:pt x="6463" y="6275"/>
                  </a:cubicBezTo>
                  <a:cubicBezTo>
                    <a:pt x="6705" y="6447"/>
                    <a:pt x="6698" y="6515"/>
                    <a:pt x="6463" y="6394"/>
                  </a:cubicBezTo>
                  <a:cubicBezTo>
                    <a:pt x="6297" y="6308"/>
                    <a:pt x="6117" y="6277"/>
                    <a:pt x="5956" y="6334"/>
                  </a:cubicBezTo>
                  <a:cubicBezTo>
                    <a:pt x="5437" y="6521"/>
                    <a:pt x="4325" y="7185"/>
                    <a:pt x="4325" y="7298"/>
                  </a:cubicBezTo>
                  <a:cubicBezTo>
                    <a:pt x="4325" y="7322"/>
                    <a:pt x="4294" y="7338"/>
                    <a:pt x="4269" y="7338"/>
                  </a:cubicBezTo>
                  <a:cubicBezTo>
                    <a:pt x="4244" y="7338"/>
                    <a:pt x="4212" y="7352"/>
                    <a:pt x="4212" y="7377"/>
                  </a:cubicBezTo>
                  <a:cubicBezTo>
                    <a:pt x="4212" y="7402"/>
                    <a:pt x="4203" y="7430"/>
                    <a:pt x="4184" y="7436"/>
                  </a:cubicBezTo>
                  <a:cubicBezTo>
                    <a:pt x="4116" y="7457"/>
                    <a:pt x="3906" y="7831"/>
                    <a:pt x="3875" y="7987"/>
                  </a:cubicBezTo>
                  <a:cubicBezTo>
                    <a:pt x="3828" y="8218"/>
                    <a:pt x="3821" y="8566"/>
                    <a:pt x="3875" y="8715"/>
                  </a:cubicBezTo>
                  <a:cubicBezTo>
                    <a:pt x="3927" y="8860"/>
                    <a:pt x="4214" y="9289"/>
                    <a:pt x="4269" y="9305"/>
                  </a:cubicBezTo>
                  <a:cubicBezTo>
                    <a:pt x="4288" y="9311"/>
                    <a:pt x="4325" y="9339"/>
                    <a:pt x="4325" y="9364"/>
                  </a:cubicBezTo>
                  <a:cubicBezTo>
                    <a:pt x="4325" y="9389"/>
                    <a:pt x="4326" y="9403"/>
                    <a:pt x="4353" y="9403"/>
                  </a:cubicBezTo>
                  <a:cubicBezTo>
                    <a:pt x="4380" y="9403"/>
                    <a:pt x="4394" y="9428"/>
                    <a:pt x="4381" y="9443"/>
                  </a:cubicBezTo>
                  <a:cubicBezTo>
                    <a:pt x="4356" y="9471"/>
                    <a:pt x="4686" y="9673"/>
                    <a:pt x="4859" y="9738"/>
                  </a:cubicBezTo>
                  <a:cubicBezTo>
                    <a:pt x="4916" y="9759"/>
                    <a:pt x="4946" y="9786"/>
                    <a:pt x="4944" y="9816"/>
                  </a:cubicBezTo>
                  <a:cubicBezTo>
                    <a:pt x="4942" y="9850"/>
                    <a:pt x="4930" y="9860"/>
                    <a:pt x="4916" y="9836"/>
                  </a:cubicBezTo>
                  <a:cubicBezTo>
                    <a:pt x="4903" y="9814"/>
                    <a:pt x="4871" y="9797"/>
                    <a:pt x="4831" y="9797"/>
                  </a:cubicBezTo>
                  <a:cubicBezTo>
                    <a:pt x="4792" y="9797"/>
                    <a:pt x="4681" y="9733"/>
                    <a:pt x="4578" y="9659"/>
                  </a:cubicBezTo>
                  <a:cubicBezTo>
                    <a:pt x="4404" y="9534"/>
                    <a:pt x="4359" y="9522"/>
                    <a:pt x="4128" y="9521"/>
                  </a:cubicBezTo>
                  <a:cubicBezTo>
                    <a:pt x="3973" y="9521"/>
                    <a:pt x="3886" y="9537"/>
                    <a:pt x="3875" y="9561"/>
                  </a:cubicBezTo>
                  <a:cubicBezTo>
                    <a:pt x="3865" y="9582"/>
                    <a:pt x="3811" y="9600"/>
                    <a:pt x="3762" y="9600"/>
                  </a:cubicBezTo>
                  <a:cubicBezTo>
                    <a:pt x="3714" y="9600"/>
                    <a:pt x="3678" y="9622"/>
                    <a:pt x="3678" y="9639"/>
                  </a:cubicBezTo>
                  <a:cubicBezTo>
                    <a:pt x="3678" y="9657"/>
                    <a:pt x="3631" y="9659"/>
                    <a:pt x="3594" y="9659"/>
                  </a:cubicBezTo>
                  <a:cubicBezTo>
                    <a:pt x="3556" y="9659"/>
                    <a:pt x="3537" y="9681"/>
                    <a:pt x="3537" y="9698"/>
                  </a:cubicBezTo>
                  <a:cubicBezTo>
                    <a:pt x="3537" y="9716"/>
                    <a:pt x="3491" y="9738"/>
                    <a:pt x="3453" y="9738"/>
                  </a:cubicBezTo>
                  <a:cubicBezTo>
                    <a:pt x="3415" y="9738"/>
                    <a:pt x="3397" y="9739"/>
                    <a:pt x="3397" y="9757"/>
                  </a:cubicBezTo>
                  <a:cubicBezTo>
                    <a:pt x="3397" y="9776"/>
                    <a:pt x="3392" y="9787"/>
                    <a:pt x="3369" y="9777"/>
                  </a:cubicBezTo>
                  <a:cubicBezTo>
                    <a:pt x="3345" y="9767"/>
                    <a:pt x="3268" y="9789"/>
                    <a:pt x="3228" y="9816"/>
                  </a:cubicBezTo>
                  <a:cubicBezTo>
                    <a:pt x="3188" y="9844"/>
                    <a:pt x="3172" y="9849"/>
                    <a:pt x="3172" y="9836"/>
                  </a:cubicBezTo>
                  <a:cubicBezTo>
                    <a:pt x="3172" y="9823"/>
                    <a:pt x="3131" y="9848"/>
                    <a:pt x="3087" y="9875"/>
                  </a:cubicBezTo>
                  <a:cubicBezTo>
                    <a:pt x="3043" y="9903"/>
                    <a:pt x="2879" y="9958"/>
                    <a:pt x="2722" y="10013"/>
                  </a:cubicBezTo>
                  <a:cubicBezTo>
                    <a:pt x="2564" y="10068"/>
                    <a:pt x="2440" y="10136"/>
                    <a:pt x="2440" y="10151"/>
                  </a:cubicBezTo>
                  <a:cubicBezTo>
                    <a:pt x="2440" y="10165"/>
                    <a:pt x="2391" y="10190"/>
                    <a:pt x="2328" y="10210"/>
                  </a:cubicBezTo>
                  <a:cubicBezTo>
                    <a:pt x="2264" y="10230"/>
                    <a:pt x="2128" y="10295"/>
                    <a:pt x="2047" y="10348"/>
                  </a:cubicBezTo>
                  <a:cubicBezTo>
                    <a:pt x="1416" y="10755"/>
                    <a:pt x="837" y="11207"/>
                    <a:pt x="837" y="11292"/>
                  </a:cubicBezTo>
                  <a:cubicBezTo>
                    <a:pt x="837" y="11310"/>
                    <a:pt x="804" y="11325"/>
                    <a:pt x="781" y="11331"/>
                  </a:cubicBezTo>
                  <a:cubicBezTo>
                    <a:pt x="757" y="11337"/>
                    <a:pt x="733" y="11364"/>
                    <a:pt x="724" y="11390"/>
                  </a:cubicBezTo>
                  <a:cubicBezTo>
                    <a:pt x="716" y="11416"/>
                    <a:pt x="700" y="11465"/>
                    <a:pt x="668" y="11489"/>
                  </a:cubicBezTo>
                  <a:cubicBezTo>
                    <a:pt x="636" y="11512"/>
                    <a:pt x="626" y="11551"/>
                    <a:pt x="640" y="11567"/>
                  </a:cubicBezTo>
                  <a:cubicBezTo>
                    <a:pt x="654" y="11583"/>
                    <a:pt x="639" y="11587"/>
                    <a:pt x="612" y="11587"/>
                  </a:cubicBezTo>
                  <a:cubicBezTo>
                    <a:pt x="585" y="11587"/>
                    <a:pt x="556" y="11611"/>
                    <a:pt x="556" y="11646"/>
                  </a:cubicBezTo>
                  <a:cubicBezTo>
                    <a:pt x="556" y="11681"/>
                    <a:pt x="553" y="11725"/>
                    <a:pt x="528" y="11725"/>
                  </a:cubicBezTo>
                  <a:cubicBezTo>
                    <a:pt x="502" y="11725"/>
                    <a:pt x="471" y="11752"/>
                    <a:pt x="471" y="11784"/>
                  </a:cubicBezTo>
                  <a:cubicBezTo>
                    <a:pt x="471" y="11815"/>
                    <a:pt x="437" y="11846"/>
                    <a:pt x="415" y="11862"/>
                  </a:cubicBezTo>
                  <a:cubicBezTo>
                    <a:pt x="348" y="11914"/>
                    <a:pt x="101" y="12485"/>
                    <a:pt x="49" y="12689"/>
                  </a:cubicBezTo>
                  <a:cubicBezTo>
                    <a:pt x="-17" y="12951"/>
                    <a:pt x="-17" y="18487"/>
                    <a:pt x="49" y="18708"/>
                  </a:cubicBezTo>
                  <a:cubicBezTo>
                    <a:pt x="109" y="18909"/>
                    <a:pt x="167" y="19042"/>
                    <a:pt x="331" y="19259"/>
                  </a:cubicBezTo>
                  <a:cubicBezTo>
                    <a:pt x="402" y="19353"/>
                    <a:pt x="471" y="19451"/>
                    <a:pt x="471" y="19475"/>
                  </a:cubicBezTo>
                  <a:cubicBezTo>
                    <a:pt x="471" y="19500"/>
                    <a:pt x="502" y="19534"/>
                    <a:pt x="528" y="19534"/>
                  </a:cubicBezTo>
                  <a:cubicBezTo>
                    <a:pt x="553" y="19534"/>
                    <a:pt x="556" y="19558"/>
                    <a:pt x="556" y="19593"/>
                  </a:cubicBezTo>
                  <a:cubicBezTo>
                    <a:pt x="556" y="19629"/>
                    <a:pt x="585" y="19652"/>
                    <a:pt x="612" y="19652"/>
                  </a:cubicBezTo>
                  <a:cubicBezTo>
                    <a:pt x="639" y="19652"/>
                    <a:pt x="654" y="19676"/>
                    <a:pt x="640" y="19692"/>
                  </a:cubicBezTo>
                  <a:cubicBezTo>
                    <a:pt x="626" y="19708"/>
                    <a:pt x="635" y="19727"/>
                    <a:pt x="668" y="19751"/>
                  </a:cubicBezTo>
                  <a:cubicBezTo>
                    <a:pt x="702" y="19774"/>
                    <a:pt x="723" y="19815"/>
                    <a:pt x="724" y="19830"/>
                  </a:cubicBezTo>
                  <a:cubicBezTo>
                    <a:pt x="726" y="19844"/>
                    <a:pt x="784" y="19885"/>
                    <a:pt x="837" y="19928"/>
                  </a:cubicBezTo>
                  <a:cubicBezTo>
                    <a:pt x="890" y="19970"/>
                    <a:pt x="912" y="20007"/>
                    <a:pt x="893" y="20007"/>
                  </a:cubicBezTo>
                  <a:cubicBezTo>
                    <a:pt x="862" y="20007"/>
                    <a:pt x="1256" y="20295"/>
                    <a:pt x="1456" y="20420"/>
                  </a:cubicBezTo>
                  <a:cubicBezTo>
                    <a:pt x="2026" y="20774"/>
                    <a:pt x="2203" y="20887"/>
                    <a:pt x="2300" y="20951"/>
                  </a:cubicBezTo>
                  <a:cubicBezTo>
                    <a:pt x="2418" y="21028"/>
                    <a:pt x="2975" y="21240"/>
                    <a:pt x="2975" y="21207"/>
                  </a:cubicBezTo>
                  <a:cubicBezTo>
                    <a:pt x="2975" y="21196"/>
                    <a:pt x="3019" y="21218"/>
                    <a:pt x="3059" y="21246"/>
                  </a:cubicBezTo>
                  <a:cubicBezTo>
                    <a:pt x="3099" y="21274"/>
                    <a:pt x="3151" y="21275"/>
                    <a:pt x="3172" y="21266"/>
                  </a:cubicBezTo>
                  <a:cubicBezTo>
                    <a:pt x="3193" y="21257"/>
                    <a:pt x="3219" y="21269"/>
                    <a:pt x="3228" y="21285"/>
                  </a:cubicBezTo>
                  <a:cubicBezTo>
                    <a:pt x="3236" y="21302"/>
                    <a:pt x="3275" y="21319"/>
                    <a:pt x="3312" y="21325"/>
                  </a:cubicBezTo>
                  <a:cubicBezTo>
                    <a:pt x="3350" y="21330"/>
                    <a:pt x="3383" y="21351"/>
                    <a:pt x="3397" y="21364"/>
                  </a:cubicBezTo>
                  <a:cubicBezTo>
                    <a:pt x="3411" y="21377"/>
                    <a:pt x="3470" y="21380"/>
                    <a:pt x="3537" y="21384"/>
                  </a:cubicBezTo>
                  <a:cubicBezTo>
                    <a:pt x="3605" y="21388"/>
                    <a:pt x="3678" y="21409"/>
                    <a:pt x="3678" y="21423"/>
                  </a:cubicBezTo>
                  <a:cubicBezTo>
                    <a:pt x="3678" y="21437"/>
                    <a:pt x="3743" y="21443"/>
                    <a:pt x="3819" y="21443"/>
                  </a:cubicBezTo>
                  <a:cubicBezTo>
                    <a:pt x="3894" y="21443"/>
                    <a:pt x="3959" y="21465"/>
                    <a:pt x="3959" y="21482"/>
                  </a:cubicBezTo>
                  <a:cubicBezTo>
                    <a:pt x="3959" y="21498"/>
                    <a:pt x="3971" y="21502"/>
                    <a:pt x="4016" y="21502"/>
                  </a:cubicBezTo>
                  <a:cubicBezTo>
                    <a:pt x="4119" y="21500"/>
                    <a:pt x="4604" y="21579"/>
                    <a:pt x="4634" y="21600"/>
                  </a:cubicBezTo>
                  <a:lnTo>
                    <a:pt x="10879" y="21600"/>
                  </a:lnTo>
                  <a:cubicBezTo>
                    <a:pt x="16049" y="21592"/>
                    <a:pt x="17158" y="21579"/>
                    <a:pt x="17433" y="21541"/>
                  </a:cubicBezTo>
                  <a:cubicBezTo>
                    <a:pt x="17616" y="21516"/>
                    <a:pt x="17771" y="21496"/>
                    <a:pt x="17771" y="21482"/>
                  </a:cubicBezTo>
                  <a:cubicBezTo>
                    <a:pt x="17771" y="21468"/>
                    <a:pt x="17836" y="21443"/>
                    <a:pt x="17911" y="21443"/>
                  </a:cubicBezTo>
                  <a:cubicBezTo>
                    <a:pt x="17987" y="21443"/>
                    <a:pt x="18052" y="21441"/>
                    <a:pt x="18052" y="21423"/>
                  </a:cubicBezTo>
                  <a:cubicBezTo>
                    <a:pt x="18052" y="21405"/>
                    <a:pt x="18117" y="21384"/>
                    <a:pt x="18193" y="21384"/>
                  </a:cubicBezTo>
                  <a:cubicBezTo>
                    <a:pt x="18268" y="21384"/>
                    <a:pt x="18333" y="21363"/>
                    <a:pt x="18333" y="21344"/>
                  </a:cubicBezTo>
                  <a:cubicBezTo>
                    <a:pt x="18333" y="21326"/>
                    <a:pt x="18338" y="21334"/>
                    <a:pt x="18361" y="21344"/>
                  </a:cubicBezTo>
                  <a:cubicBezTo>
                    <a:pt x="18384" y="21354"/>
                    <a:pt x="18440" y="21327"/>
                    <a:pt x="18474" y="21305"/>
                  </a:cubicBezTo>
                  <a:cubicBezTo>
                    <a:pt x="18508" y="21283"/>
                    <a:pt x="18549" y="21271"/>
                    <a:pt x="18586" y="21266"/>
                  </a:cubicBezTo>
                  <a:cubicBezTo>
                    <a:pt x="18623" y="21260"/>
                    <a:pt x="18680" y="21227"/>
                    <a:pt x="18699" y="21207"/>
                  </a:cubicBezTo>
                  <a:cubicBezTo>
                    <a:pt x="18718" y="21186"/>
                    <a:pt x="18727" y="21191"/>
                    <a:pt x="18727" y="21207"/>
                  </a:cubicBezTo>
                  <a:cubicBezTo>
                    <a:pt x="18727" y="21222"/>
                    <a:pt x="18767" y="21214"/>
                    <a:pt x="18811" y="21187"/>
                  </a:cubicBezTo>
                  <a:cubicBezTo>
                    <a:pt x="18855" y="21160"/>
                    <a:pt x="18987" y="21106"/>
                    <a:pt x="19093" y="21069"/>
                  </a:cubicBezTo>
                  <a:cubicBezTo>
                    <a:pt x="19198" y="21032"/>
                    <a:pt x="19313" y="20983"/>
                    <a:pt x="19346" y="20951"/>
                  </a:cubicBezTo>
                  <a:cubicBezTo>
                    <a:pt x="19379" y="20918"/>
                    <a:pt x="19457" y="20874"/>
                    <a:pt x="19515" y="20852"/>
                  </a:cubicBezTo>
                  <a:cubicBezTo>
                    <a:pt x="19628" y="20810"/>
                    <a:pt x="20302" y="20320"/>
                    <a:pt x="20302" y="20282"/>
                  </a:cubicBezTo>
                  <a:cubicBezTo>
                    <a:pt x="20302" y="20269"/>
                    <a:pt x="20344" y="20232"/>
                    <a:pt x="20415" y="20184"/>
                  </a:cubicBezTo>
                  <a:cubicBezTo>
                    <a:pt x="20536" y="20100"/>
                    <a:pt x="20897" y="19726"/>
                    <a:pt x="20893" y="19692"/>
                  </a:cubicBezTo>
                  <a:cubicBezTo>
                    <a:pt x="20892" y="19683"/>
                    <a:pt x="20916" y="19656"/>
                    <a:pt x="20949" y="19633"/>
                  </a:cubicBezTo>
                  <a:cubicBezTo>
                    <a:pt x="20983" y="19609"/>
                    <a:pt x="21018" y="19569"/>
                    <a:pt x="21005" y="19554"/>
                  </a:cubicBezTo>
                  <a:cubicBezTo>
                    <a:pt x="20992" y="19539"/>
                    <a:pt x="20982" y="19521"/>
                    <a:pt x="21005" y="19515"/>
                  </a:cubicBezTo>
                  <a:cubicBezTo>
                    <a:pt x="21029" y="19509"/>
                    <a:pt x="21082" y="19501"/>
                    <a:pt x="21090" y="19475"/>
                  </a:cubicBezTo>
                  <a:cubicBezTo>
                    <a:pt x="21098" y="19449"/>
                    <a:pt x="21114" y="19401"/>
                    <a:pt x="21146" y="19377"/>
                  </a:cubicBezTo>
                  <a:cubicBezTo>
                    <a:pt x="21178" y="19353"/>
                    <a:pt x="21189" y="19315"/>
                    <a:pt x="21174" y="19298"/>
                  </a:cubicBezTo>
                  <a:cubicBezTo>
                    <a:pt x="21160" y="19282"/>
                    <a:pt x="21176" y="19279"/>
                    <a:pt x="21202" y="19279"/>
                  </a:cubicBezTo>
                  <a:cubicBezTo>
                    <a:pt x="21229" y="19279"/>
                    <a:pt x="21259" y="19235"/>
                    <a:pt x="21259" y="19200"/>
                  </a:cubicBezTo>
                  <a:cubicBezTo>
                    <a:pt x="21259" y="19165"/>
                    <a:pt x="21265" y="19141"/>
                    <a:pt x="21287" y="19141"/>
                  </a:cubicBezTo>
                  <a:cubicBezTo>
                    <a:pt x="21309" y="19141"/>
                    <a:pt x="21345" y="19067"/>
                    <a:pt x="21371" y="18984"/>
                  </a:cubicBezTo>
                  <a:cubicBezTo>
                    <a:pt x="21397" y="18900"/>
                    <a:pt x="21471" y="18752"/>
                    <a:pt x="21512" y="18649"/>
                  </a:cubicBezTo>
                  <a:cubicBezTo>
                    <a:pt x="21578" y="18481"/>
                    <a:pt x="21583" y="18160"/>
                    <a:pt x="21568" y="15620"/>
                  </a:cubicBezTo>
                  <a:cubicBezTo>
                    <a:pt x="21558" y="13858"/>
                    <a:pt x="21513" y="12719"/>
                    <a:pt x="21484" y="12610"/>
                  </a:cubicBezTo>
                  <a:cubicBezTo>
                    <a:pt x="21408" y="12329"/>
                    <a:pt x="21325" y="12098"/>
                    <a:pt x="21287" y="12098"/>
                  </a:cubicBezTo>
                  <a:cubicBezTo>
                    <a:pt x="21268" y="12098"/>
                    <a:pt x="21259" y="12053"/>
                    <a:pt x="21259" y="12000"/>
                  </a:cubicBezTo>
                  <a:cubicBezTo>
                    <a:pt x="21259" y="11947"/>
                    <a:pt x="21229" y="11902"/>
                    <a:pt x="21202" y="11902"/>
                  </a:cubicBezTo>
                  <a:cubicBezTo>
                    <a:pt x="21176" y="11902"/>
                    <a:pt x="21160" y="11898"/>
                    <a:pt x="21174" y="11882"/>
                  </a:cubicBezTo>
                  <a:cubicBezTo>
                    <a:pt x="21189" y="11866"/>
                    <a:pt x="21178" y="11827"/>
                    <a:pt x="21146" y="11803"/>
                  </a:cubicBezTo>
                  <a:cubicBezTo>
                    <a:pt x="21114" y="11779"/>
                    <a:pt x="21098" y="11751"/>
                    <a:pt x="21090" y="11725"/>
                  </a:cubicBezTo>
                  <a:cubicBezTo>
                    <a:pt x="21082" y="11699"/>
                    <a:pt x="21029" y="11672"/>
                    <a:pt x="21005" y="11666"/>
                  </a:cubicBezTo>
                  <a:cubicBezTo>
                    <a:pt x="20982" y="11660"/>
                    <a:pt x="20992" y="11641"/>
                    <a:pt x="21005" y="11626"/>
                  </a:cubicBezTo>
                  <a:cubicBezTo>
                    <a:pt x="21018" y="11612"/>
                    <a:pt x="20988" y="11575"/>
                    <a:pt x="20949" y="11548"/>
                  </a:cubicBezTo>
                  <a:cubicBezTo>
                    <a:pt x="20910" y="11520"/>
                    <a:pt x="20887" y="11494"/>
                    <a:pt x="20893" y="11489"/>
                  </a:cubicBezTo>
                  <a:cubicBezTo>
                    <a:pt x="20921" y="11465"/>
                    <a:pt x="20468" y="11022"/>
                    <a:pt x="20330" y="10938"/>
                  </a:cubicBezTo>
                  <a:cubicBezTo>
                    <a:pt x="20245" y="10885"/>
                    <a:pt x="20147" y="10805"/>
                    <a:pt x="20105" y="10761"/>
                  </a:cubicBezTo>
                  <a:cubicBezTo>
                    <a:pt x="19983" y="10632"/>
                    <a:pt x="19765" y="10466"/>
                    <a:pt x="19712" y="10466"/>
                  </a:cubicBezTo>
                  <a:cubicBezTo>
                    <a:pt x="19684" y="10466"/>
                    <a:pt x="19580" y="10413"/>
                    <a:pt x="19487" y="10348"/>
                  </a:cubicBezTo>
                  <a:cubicBezTo>
                    <a:pt x="19393" y="10282"/>
                    <a:pt x="19235" y="10191"/>
                    <a:pt x="19149" y="10151"/>
                  </a:cubicBezTo>
                  <a:cubicBezTo>
                    <a:pt x="18948" y="10055"/>
                    <a:pt x="18446" y="9890"/>
                    <a:pt x="18446" y="9915"/>
                  </a:cubicBezTo>
                  <a:cubicBezTo>
                    <a:pt x="18446" y="9925"/>
                    <a:pt x="18429" y="9903"/>
                    <a:pt x="18389" y="9875"/>
                  </a:cubicBezTo>
                  <a:cubicBezTo>
                    <a:pt x="18350" y="9848"/>
                    <a:pt x="18300" y="9846"/>
                    <a:pt x="18277" y="9856"/>
                  </a:cubicBezTo>
                  <a:cubicBezTo>
                    <a:pt x="18254" y="9866"/>
                    <a:pt x="18221" y="9855"/>
                    <a:pt x="18221" y="9836"/>
                  </a:cubicBezTo>
                  <a:cubicBezTo>
                    <a:pt x="18221" y="9817"/>
                    <a:pt x="18202" y="9797"/>
                    <a:pt x="18164" y="9797"/>
                  </a:cubicBezTo>
                  <a:cubicBezTo>
                    <a:pt x="18127" y="9797"/>
                    <a:pt x="18057" y="9775"/>
                    <a:pt x="17996" y="9738"/>
                  </a:cubicBezTo>
                  <a:cubicBezTo>
                    <a:pt x="17935" y="9701"/>
                    <a:pt x="17870" y="9657"/>
                    <a:pt x="17855" y="9659"/>
                  </a:cubicBezTo>
                  <a:cubicBezTo>
                    <a:pt x="17840" y="9661"/>
                    <a:pt x="17776" y="9643"/>
                    <a:pt x="17714" y="9600"/>
                  </a:cubicBezTo>
                  <a:cubicBezTo>
                    <a:pt x="17653" y="9557"/>
                    <a:pt x="17538" y="9494"/>
                    <a:pt x="17461" y="9462"/>
                  </a:cubicBezTo>
                  <a:cubicBezTo>
                    <a:pt x="17355" y="9418"/>
                    <a:pt x="17311" y="9386"/>
                    <a:pt x="17321" y="9325"/>
                  </a:cubicBezTo>
                  <a:cubicBezTo>
                    <a:pt x="17328" y="9280"/>
                    <a:pt x="17373" y="9210"/>
                    <a:pt x="17405" y="9187"/>
                  </a:cubicBezTo>
                  <a:cubicBezTo>
                    <a:pt x="17437" y="9164"/>
                    <a:pt x="17447" y="9144"/>
                    <a:pt x="17433" y="9128"/>
                  </a:cubicBezTo>
                  <a:cubicBezTo>
                    <a:pt x="17419" y="9112"/>
                    <a:pt x="17435" y="9089"/>
                    <a:pt x="17461" y="9089"/>
                  </a:cubicBezTo>
                  <a:cubicBezTo>
                    <a:pt x="17488" y="9089"/>
                    <a:pt x="17489" y="9042"/>
                    <a:pt x="17489" y="8990"/>
                  </a:cubicBezTo>
                  <a:cubicBezTo>
                    <a:pt x="17489" y="8939"/>
                    <a:pt x="17514" y="8899"/>
                    <a:pt x="17546" y="8892"/>
                  </a:cubicBezTo>
                  <a:cubicBezTo>
                    <a:pt x="17589" y="8882"/>
                    <a:pt x="17602" y="8736"/>
                    <a:pt x="17602" y="8282"/>
                  </a:cubicBezTo>
                  <a:cubicBezTo>
                    <a:pt x="17602" y="7828"/>
                    <a:pt x="17589" y="7663"/>
                    <a:pt x="17546" y="7653"/>
                  </a:cubicBezTo>
                  <a:cubicBezTo>
                    <a:pt x="17514" y="7645"/>
                    <a:pt x="17489" y="7627"/>
                    <a:pt x="17489" y="7593"/>
                  </a:cubicBezTo>
                  <a:cubicBezTo>
                    <a:pt x="17489" y="7560"/>
                    <a:pt x="17488" y="7515"/>
                    <a:pt x="17461" y="7515"/>
                  </a:cubicBezTo>
                  <a:cubicBezTo>
                    <a:pt x="17435" y="7515"/>
                    <a:pt x="17419" y="7511"/>
                    <a:pt x="17433" y="7495"/>
                  </a:cubicBezTo>
                  <a:cubicBezTo>
                    <a:pt x="17447" y="7479"/>
                    <a:pt x="17415" y="7443"/>
                    <a:pt x="17377" y="7416"/>
                  </a:cubicBezTo>
                  <a:cubicBezTo>
                    <a:pt x="17339" y="7390"/>
                    <a:pt x="17321" y="7352"/>
                    <a:pt x="17321" y="7338"/>
                  </a:cubicBezTo>
                  <a:cubicBezTo>
                    <a:pt x="17320" y="7323"/>
                    <a:pt x="17257" y="7277"/>
                    <a:pt x="17180" y="7220"/>
                  </a:cubicBezTo>
                  <a:cubicBezTo>
                    <a:pt x="17103" y="7163"/>
                    <a:pt x="17049" y="7102"/>
                    <a:pt x="17067" y="7102"/>
                  </a:cubicBezTo>
                  <a:cubicBezTo>
                    <a:pt x="17086" y="7102"/>
                    <a:pt x="17055" y="7056"/>
                    <a:pt x="16983" y="7003"/>
                  </a:cubicBezTo>
                  <a:cubicBezTo>
                    <a:pt x="16911" y="6951"/>
                    <a:pt x="16819" y="6925"/>
                    <a:pt x="16786" y="6925"/>
                  </a:cubicBezTo>
                  <a:cubicBezTo>
                    <a:pt x="16753" y="6925"/>
                    <a:pt x="16730" y="6903"/>
                    <a:pt x="16730" y="6885"/>
                  </a:cubicBezTo>
                  <a:cubicBezTo>
                    <a:pt x="16730" y="6868"/>
                    <a:pt x="16699" y="6846"/>
                    <a:pt x="16674" y="6846"/>
                  </a:cubicBezTo>
                  <a:cubicBezTo>
                    <a:pt x="16648" y="6846"/>
                    <a:pt x="16543" y="6791"/>
                    <a:pt x="16449" y="6728"/>
                  </a:cubicBezTo>
                  <a:cubicBezTo>
                    <a:pt x="16354" y="6665"/>
                    <a:pt x="16212" y="6587"/>
                    <a:pt x="16111" y="6551"/>
                  </a:cubicBezTo>
                  <a:cubicBezTo>
                    <a:pt x="16010" y="6515"/>
                    <a:pt x="15899" y="6484"/>
                    <a:pt x="15886" y="6472"/>
                  </a:cubicBezTo>
                  <a:cubicBezTo>
                    <a:pt x="15873" y="6460"/>
                    <a:pt x="15784" y="6414"/>
                    <a:pt x="15689" y="6374"/>
                  </a:cubicBezTo>
                  <a:cubicBezTo>
                    <a:pt x="15556" y="6317"/>
                    <a:pt x="15471" y="6306"/>
                    <a:pt x="15295" y="6315"/>
                  </a:cubicBezTo>
                  <a:cubicBezTo>
                    <a:pt x="15056" y="6326"/>
                    <a:pt x="15013" y="6302"/>
                    <a:pt x="15127" y="6236"/>
                  </a:cubicBezTo>
                  <a:cubicBezTo>
                    <a:pt x="15164" y="6214"/>
                    <a:pt x="15195" y="6191"/>
                    <a:pt x="15183" y="6177"/>
                  </a:cubicBezTo>
                  <a:cubicBezTo>
                    <a:pt x="15170" y="6163"/>
                    <a:pt x="15187" y="6144"/>
                    <a:pt x="15211" y="6138"/>
                  </a:cubicBezTo>
                  <a:cubicBezTo>
                    <a:pt x="15234" y="6132"/>
                    <a:pt x="15259" y="6105"/>
                    <a:pt x="15267" y="6079"/>
                  </a:cubicBezTo>
                  <a:cubicBezTo>
                    <a:pt x="15275" y="6053"/>
                    <a:pt x="15292" y="6024"/>
                    <a:pt x="15323" y="6000"/>
                  </a:cubicBezTo>
                  <a:cubicBezTo>
                    <a:pt x="15355" y="5976"/>
                    <a:pt x="15393" y="5936"/>
                    <a:pt x="15380" y="5921"/>
                  </a:cubicBezTo>
                  <a:cubicBezTo>
                    <a:pt x="15367" y="5907"/>
                    <a:pt x="15356" y="5888"/>
                    <a:pt x="15380" y="5882"/>
                  </a:cubicBezTo>
                  <a:cubicBezTo>
                    <a:pt x="15403" y="5876"/>
                    <a:pt x="15428" y="5849"/>
                    <a:pt x="15436" y="5823"/>
                  </a:cubicBezTo>
                  <a:cubicBezTo>
                    <a:pt x="15444" y="5797"/>
                    <a:pt x="15489" y="5768"/>
                    <a:pt x="15520" y="5744"/>
                  </a:cubicBezTo>
                  <a:cubicBezTo>
                    <a:pt x="15552" y="5720"/>
                    <a:pt x="15561" y="5680"/>
                    <a:pt x="15548" y="5666"/>
                  </a:cubicBezTo>
                  <a:cubicBezTo>
                    <a:pt x="15535" y="5651"/>
                    <a:pt x="15551" y="5632"/>
                    <a:pt x="15577" y="5626"/>
                  </a:cubicBezTo>
                  <a:cubicBezTo>
                    <a:pt x="15697" y="5598"/>
                    <a:pt x="15814" y="4708"/>
                    <a:pt x="15717" y="4544"/>
                  </a:cubicBezTo>
                  <a:cubicBezTo>
                    <a:pt x="15686" y="4492"/>
                    <a:pt x="15627" y="4456"/>
                    <a:pt x="15605" y="4466"/>
                  </a:cubicBezTo>
                  <a:cubicBezTo>
                    <a:pt x="15582" y="4475"/>
                    <a:pt x="15577" y="4465"/>
                    <a:pt x="15577" y="4446"/>
                  </a:cubicBezTo>
                  <a:cubicBezTo>
                    <a:pt x="15577" y="4426"/>
                    <a:pt x="15470" y="4426"/>
                    <a:pt x="15323" y="4426"/>
                  </a:cubicBezTo>
                  <a:cubicBezTo>
                    <a:pt x="15003" y="4426"/>
                    <a:pt x="15007" y="4372"/>
                    <a:pt x="15323" y="4348"/>
                  </a:cubicBezTo>
                  <a:cubicBezTo>
                    <a:pt x="15456" y="4338"/>
                    <a:pt x="15632" y="4308"/>
                    <a:pt x="15745" y="4289"/>
                  </a:cubicBezTo>
                  <a:cubicBezTo>
                    <a:pt x="15859" y="4269"/>
                    <a:pt x="16153" y="4248"/>
                    <a:pt x="16392" y="4230"/>
                  </a:cubicBezTo>
                  <a:cubicBezTo>
                    <a:pt x="16632" y="4211"/>
                    <a:pt x="16834" y="4167"/>
                    <a:pt x="16842" y="4151"/>
                  </a:cubicBezTo>
                  <a:cubicBezTo>
                    <a:pt x="16851" y="4135"/>
                    <a:pt x="16956" y="4131"/>
                    <a:pt x="17067" y="4131"/>
                  </a:cubicBezTo>
                  <a:cubicBezTo>
                    <a:pt x="17179" y="4131"/>
                    <a:pt x="17264" y="4125"/>
                    <a:pt x="17264" y="4112"/>
                  </a:cubicBezTo>
                  <a:cubicBezTo>
                    <a:pt x="17264" y="4098"/>
                    <a:pt x="17336" y="4076"/>
                    <a:pt x="17405" y="4072"/>
                  </a:cubicBezTo>
                  <a:cubicBezTo>
                    <a:pt x="17474" y="4068"/>
                    <a:pt x="17537" y="4050"/>
                    <a:pt x="17546" y="4033"/>
                  </a:cubicBezTo>
                  <a:cubicBezTo>
                    <a:pt x="17554" y="4015"/>
                    <a:pt x="17628" y="3994"/>
                    <a:pt x="17714" y="3994"/>
                  </a:cubicBezTo>
                  <a:cubicBezTo>
                    <a:pt x="17800" y="3994"/>
                    <a:pt x="17855" y="3991"/>
                    <a:pt x="17855" y="3974"/>
                  </a:cubicBezTo>
                  <a:cubicBezTo>
                    <a:pt x="17855" y="3956"/>
                    <a:pt x="17917" y="3934"/>
                    <a:pt x="17968" y="3934"/>
                  </a:cubicBezTo>
                  <a:cubicBezTo>
                    <a:pt x="18018" y="3934"/>
                    <a:pt x="18052" y="3932"/>
                    <a:pt x="18052" y="3915"/>
                  </a:cubicBezTo>
                  <a:cubicBezTo>
                    <a:pt x="18052" y="3897"/>
                    <a:pt x="18117" y="3875"/>
                    <a:pt x="18193" y="3875"/>
                  </a:cubicBezTo>
                  <a:cubicBezTo>
                    <a:pt x="18268" y="3875"/>
                    <a:pt x="18333" y="3854"/>
                    <a:pt x="18333" y="3836"/>
                  </a:cubicBezTo>
                  <a:cubicBezTo>
                    <a:pt x="18333" y="3819"/>
                    <a:pt x="18342" y="3813"/>
                    <a:pt x="18361" y="3816"/>
                  </a:cubicBezTo>
                  <a:cubicBezTo>
                    <a:pt x="18419" y="3828"/>
                    <a:pt x="18757" y="3664"/>
                    <a:pt x="18924" y="3541"/>
                  </a:cubicBezTo>
                  <a:cubicBezTo>
                    <a:pt x="19011" y="3478"/>
                    <a:pt x="19060" y="3423"/>
                    <a:pt x="19036" y="3423"/>
                  </a:cubicBezTo>
                  <a:cubicBezTo>
                    <a:pt x="19013" y="3423"/>
                    <a:pt x="19007" y="3416"/>
                    <a:pt x="19036" y="3403"/>
                  </a:cubicBezTo>
                  <a:cubicBezTo>
                    <a:pt x="19066" y="3390"/>
                    <a:pt x="19113" y="3350"/>
                    <a:pt x="19121" y="3325"/>
                  </a:cubicBezTo>
                  <a:cubicBezTo>
                    <a:pt x="19129" y="3299"/>
                    <a:pt x="19145" y="3270"/>
                    <a:pt x="19177" y="3246"/>
                  </a:cubicBezTo>
                  <a:cubicBezTo>
                    <a:pt x="19209" y="3222"/>
                    <a:pt x="19220" y="3183"/>
                    <a:pt x="19205" y="3167"/>
                  </a:cubicBezTo>
                  <a:cubicBezTo>
                    <a:pt x="19191" y="3151"/>
                    <a:pt x="19207" y="3128"/>
                    <a:pt x="19233" y="3128"/>
                  </a:cubicBezTo>
                  <a:cubicBezTo>
                    <a:pt x="19260" y="3128"/>
                    <a:pt x="19290" y="3104"/>
                    <a:pt x="19290" y="3069"/>
                  </a:cubicBezTo>
                  <a:cubicBezTo>
                    <a:pt x="19290" y="3034"/>
                    <a:pt x="19253" y="3010"/>
                    <a:pt x="19233" y="3010"/>
                  </a:cubicBezTo>
                  <a:cubicBezTo>
                    <a:pt x="19214" y="3010"/>
                    <a:pt x="19209" y="2969"/>
                    <a:pt x="19205" y="2931"/>
                  </a:cubicBezTo>
                  <a:cubicBezTo>
                    <a:pt x="19201" y="2893"/>
                    <a:pt x="19182" y="2867"/>
                    <a:pt x="19149" y="2853"/>
                  </a:cubicBezTo>
                  <a:cubicBezTo>
                    <a:pt x="19116" y="2838"/>
                    <a:pt x="19097" y="2813"/>
                    <a:pt x="19121" y="2813"/>
                  </a:cubicBezTo>
                  <a:cubicBezTo>
                    <a:pt x="19196" y="2812"/>
                    <a:pt x="18867" y="2597"/>
                    <a:pt x="18615" y="2479"/>
                  </a:cubicBezTo>
                  <a:cubicBezTo>
                    <a:pt x="18387" y="2372"/>
                    <a:pt x="17627" y="2160"/>
                    <a:pt x="17349" y="2125"/>
                  </a:cubicBezTo>
                  <a:cubicBezTo>
                    <a:pt x="17279" y="2116"/>
                    <a:pt x="17222" y="2101"/>
                    <a:pt x="17208" y="2085"/>
                  </a:cubicBezTo>
                  <a:cubicBezTo>
                    <a:pt x="17194" y="2070"/>
                    <a:pt x="17099" y="2046"/>
                    <a:pt x="17011" y="2046"/>
                  </a:cubicBezTo>
                  <a:cubicBezTo>
                    <a:pt x="16923" y="2046"/>
                    <a:pt x="16802" y="2043"/>
                    <a:pt x="16758" y="2026"/>
                  </a:cubicBezTo>
                  <a:cubicBezTo>
                    <a:pt x="16714" y="2010"/>
                    <a:pt x="16563" y="1991"/>
                    <a:pt x="16420" y="1987"/>
                  </a:cubicBezTo>
                  <a:cubicBezTo>
                    <a:pt x="16278" y="1983"/>
                    <a:pt x="16167" y="1962"/>
                    <a:pt x="16167" y="1948"/>
                  </a:cubicBezTo>
                  <a:cubicBezTo>
                    <a:pt x="16167" y="1933"/>
                    <a:pt x="16067" y="1928"/>
                    <a:pt x="15942" y="1928"/>
                  </a:cubicBezTo>
                  <a:cubicBezTo>
                    <a:pt x="15818" y="1928"/>
                    <a:pt x="15705" y="1906"/>
                    <a:pt x="15689" y="1889"/>
                  </a:cubicBezTo>
                  <a:cubicBezTo>
                    <a:pt x="15655" y="1850"/>
                    <a:pt x="14930" y="1850"/>
                    <a:pt x="14930" y="1889"/>
                  </a:cubicBezTo>
                  <a:cubicBezTo>
                    <a:pt x="14930" y="1904"/>
                    <a:pt x="14901" y="1910"/>
                    <a:pt x="14845" y="1908"/>
                  </a:cubicBezTo>
                  <a:cubicBezTo>
                    <a:pt x="14737" y="1904"/>
                    <a:pt x="14713" y="1871"/>
                    <a:pt x="14620" y="1475"/>
                  </a:cubicBezTo>
                  <a:cubicBezTo>
                    <a:pt x="14537" y="1120"/>
                    <a:pt x="14421" y="685"/>
                    <a:pt x="14367" y="531"/>
                  </a:cubicBezTo>
                  <a:cubicBezTo>
                    <a:pt x="14315" y="383"/>
                    <a:pt x="13917" y="123"/>
                    <a:pt x="13664" y="59"/>
                  </a:cubicBezTo>
                  <a:cubicBezTo>
                    <a:pt x="13541" y="28"/>
                    <a:pt x="13412" y="0"/>
                    <a:pt x="13354" y="0"/>
                  </a:cubicBezTo>
                  <a:cubicBezTo>
                    <a:pt x="13255" y="0"/>
                    <a:pt x="12524" y="156"/>
                    <a:pt x="12426" y="197"/>
                  </a:cubicBezTo>
                  <a:cubicBezTo>
                    <a:pt x="12401" y="207"/>
                    <a:pt x="12348" y="211"/>
                    <a:pt x="12285" y="216"/>
                  </a:cubicBezTo>
                  <a:cubicBezTo>
                    <a:pt x="12223" y="222"/>
                    <a:pt x="12153" y="239"/>
                    <a:pt x="12145" y="256"/>
                  </a:cubicBezTo>
                  <a:cubicBezTo>
                    <a:pt x="12136" y="272"/>
                    <a:pt x="12110" y="285"/>
                    <a:pt x="12089" y="275"/>
                  </a:cubicBezTo>
                  <a:cubicBezTo>
                    <a:pt x="12068" y="266"/>
                    <a:pt x="12038" y="273"/>
                    <a:pt x="12004" y="295"/>
                  </a:cubicBezTo>
                  <a:cubicBezTo>
                    <a:pt x="11971" y="317"/>
                    <a:pt x="11886" y="348"/>
                    <a:pt x="11835" y="354"/>
                  </a:cubicBezTo>
                  <a:cubicBezTo>
                    <a:pt x="11785" y="360"/>
                    <a:pt x="11759" y="378"/>
                    <a:pt x="11751" y="394"/>
                  </a:cubicBezTo>
                  <a:cubicBezTo>
                    <a:pt x="11743" y="410"/>
                    <a:pt x="11687" y="413"/>
                    <a:pt x="11639" y="413"/>
                  </a:cubicBezTo>
                  <a:cubicBezTo>
                    <a:pt x="11590" y="413"/>
                    <a:pt x="11554" y="435"/>
                    <a:pt x="11554" y="453"/>
                  </a:cubicBezTo>
                  <a:cubicBezTo>
                    <a:pt x="11554" y="470"/>
                    <a:pt x="11489" y="472"/>
                    <a:pt x="11413" y="472"/>
                  </a:cubicBezTo>
                  <a:cubicBezTo>
                    <a:pt x="11338" y="472"/>
                    <a:pt x="11273" y="498"/>
                    <a:pt x="11273" y="512"/>
                  </a:cubicBezTo>
                  <a:cubicBezTo>
                    <a:pt x="11273" y="525"/>
                    <a:pt x="11225" y="528"/>
                    <a:pt x="11160" y="531"/>
                  </a:cubicBezTo>
                  <a:cubicBezTo>
                    <a:pt x="11096" y="535"/>
                    <a:pt x="10984" y="552"/>
                    <a:pt x="10935" y="571"/>
                  </a:cubicBezTo>
                  <a:cubicBezTo>
                    <a:pt x="10835" y="608"/>
                    <a:pt x="10541" y="610"/>
                    <a:pt x="10541" y="571"/>
                  </a:cubicBezTo>
                  <a:cubicBezTo>
                    <a:pt x="10541" y="557"/>
                    <a:pt x="10507" y="551"/>
                    <a:pt x="10457" y="551"/>
                  </a:cubicBezTo>
                  <a:cubicBezTo>
                    <a:pt x="10407" y="551"/>
                    <a:pt x="10345" y="529"/>
                    <a:pt x="10345" y="512"/>
                  </a:cubicBezTo>
                  <a:cubicBezTo>
                    <a:pt x="10345" y="494"/>
                    <a:pt x="10305" y="472"/>
                    <a:pt x="10232" y="472"/>
                  </a:cubicBezTo>
                  <a:cubicBezTo>
                    <a:pt x="10159" y="472"/>
                    <a:pt x="10072" y="469"/>
                    <a:pt x="10063" y="453"/>
                  </a:cubicBezTo>
                  <a:cubicBezTo>
                    <a:pt x="10055" y="437"/>
                    <a:pt x="10029" y="419"/>
                    <a:pt x="9979" y="413"/>
                  </a:cubicBezTo>
                  <a:cubicBezTo>
                    <a:pt x="9929" y="407"/>
                    <a:pt x="9851" y="386"/>
                    <a:pt x="9838" y="374"/>
                  </a:cubicBezTo>
                  <a:cubicBezTo>
                    <a:pt x="9825" y="362"/>
                    <a:pt x="9791" y="360"/>
                    <a:pt x="9754" y="354"/>
                  </a:cubicBezTo>
                  <a:cubicBezTo>
                    <a:pt x="9717" y="348"/>
                    <a:pt x="9675" y="317"/>
                    <a:pt x="9641" y="295"/>
                  </a:cubicBezTo>
                  <a:cubicBezTo>
                    <a:pt x="9607" y="273"/>
                    <a:pt x="9552" y="265"/>
                    <a:pt x="9529" y="275"/>
                  </a:cubicBezTo>
                  <a:cubicBezTo>
                    <a:pt x="9506" y="286"/>
                    <a:pt x="9473" y="274"/>
                    <a:pt x="9473" y="256"/>
                  </a:cubicBezTo>
                  <a:cubicBezTo>
                    <a:pt x="9473" y="237"/>
                    <a:pt x="9431" y="216"/>
                    <a:pt x="9360" y="216"/>
                  </a:cubicBezTo>
                  <a:cubicBezTo>
                    <a:pt x="9290" y="216"/>
                    <a:pt x="9215" y="212"/>
                    <a:pt x="9191" y="197"/>
                  </a:cubicBezTo>
                  <a:cubicBezTo>
                    <a:pt x="9111" y="145"/>
                    <a:pt x="8385" y="0"/>
                    <a:pt x="8207" y="0"/>
                  </a:cubicBezTo>
                  <a:close/>
                  <a:moveTo>
                    <a:pt x="6941" y="6630"/>
                  </a:moveTo>
                  <a:cubicBezTo>
                    <a:pt x="6971" y="6637"/>
                    <a:pt x="6987" y="6668"/>
                    <a:pt x="6997" y="6689"/>
                  </a:cubicBezTo>
                  <a:cubicBezTo>
                    <a:pt x="7025" y="6746"/>
                    <a:pt x="6945" y="6727"/>
                    <a:pt x="6913" y="6669"/>
                  </a:cubicBezTo>
                  <a:cubicBezTo>
                    <a:pt x="6896" y="6638"/>
                    <a:pt x="6908" y="6622"/>
                    <a:pt x="6941" y="663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500" name="alice.jpeg" descr="alice.jpeg"/>
            <p:cNvPicPr>
              <a:picLocks noChangeAspect="1"/>
            </p:cNvPicPr>
            <p:nvPr/>
          </p:nvPicPr>
          <p:blipFill>
            <a:blip r:embed="rId3"/>
            <a:srcRect l="23700" t="10165" r="22444" b="14007"/>
            <a:stretch>
              <a:fillRect/>
            </a:stretch>
          </p:blipFill>
          <p:spPr>
            <a:xfrm>
              <a:off x="7728437" y="206631"/>
              <a:ext cx="304465" cy="428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560" extrusionOk="0">
                  <a:moveTo>
                    <a:pt x="12290" y="36"/>
                  </a:moveTo>
                  <a:cubicBezTo>
                    <a:pt x="11677" y="-30"/>
                    <a:pt x="10434" y="-1"/>
                    <a:pt x="9815" y="96"/>
                  </a:cubicBezTo>
                  <a:cubicBezTo>
                    <a:pt x="9716" y="112"/>
                    <a:pt x="9571" y="115"/>
                    <a:pt x="9478" y="116"/>
                  </a:cubicBezTo>
                  <a:cubicBezTo>
                    <a:pt x="9384" y="117"/>
                    <a:pt x="9281" y="140"/>
                    <a:pt x="9281" y="156"/>
                  </a:cubicBezTo>
                  <a:cubicBezTo>
                    <a:pt x="9281" y="172"/>
                    <a:pt x="9234" y="176"/>
                    <a:pt x="9168" y="176"/>
                  </a:cubicBezTo>
                  <a:cubicBezTo>
                    <a:pt x="9102" y="176"/>
                    <a:pt x="9056" y="183"/>
                    <a:pt x="9056" y="196"/>
                  </a:cubicBezTo>
                  <a:cubicBezTo>
                    <a:pt x="9056" y="208"/>
                    <a:pt x="8997" y="232"/>
                    <a:pt x="8915" y="236"/>
                  </a:cubicBezTo>
                  <a:cubicBezTo>
                    <a:pt x="8833" y="240"/>
                    <a:pt x="8758" y="245"/>
                    <a:pt x="8746" y="256"/>
                  </a:cubicBezTo>
                  <a:cubicBezTo>
                    <a:pt x="8735" y="267"/>
                    <a:pt x="8678" y="291"/>
                    <a:pt x="8634" y="296"/>
                  </a:cubicBezTo>
                  <a:cubicBezTo>
                    <a:pt x="8492" y="312"/>
                    <a:pt x="8213" y="383"/>
                    <a:pt x="8015" y="455"/>
                  </a:cubicBezTo>
                  <a:cubicBezTo>
                    <a:pt x="7909" y="494"/>
                    <a:pt x="7708" y="566"/>
                    <a:pt x="7565" y="615"/>
                  </a:cubicBezTo>
                  <a:cubicBezTo>
                    <a:pt x="7202" y="739"/>
                    <a:pt x="6650" y="953"/>
                    <a:pt x="6440" y="1054"/>
                  </a:cubicBezTo>
                  <a:cubicBezTo>
                    <a:pt x="6343" y="1101"/>
                    <a:pt x="6249" y="1138"/>
                    <a:pt x="6215" y="1154"/>
                  </a:cubicBezTo>
                  <a:cubicBezTo>
                    <a:pt x="6150" y="1184"/>
                    <a:pt x="5960" y="1317"/>
                    <a:pt x="5878" y="1374"/>
                  </a:cubicBezTo>
                  <a:cubicBezTo>
                    <a:pt x="5850" y="1392"/>
                    <a:pt x="5803" y="1400"/>
                    <a:pt x="5793" y="1394"/>
                  </a:cubicBezTo>
                  <a:cubicBezTo>
                    <a:pt x="5784" y="1387"/>
                    <a:pt x="5561" y="1538"/>
                    <a:pt x="5287" y="1733"/>
                  </a:cubicBezTo>
                  <a:cubicBezTo>
                    <a:pt x="5013" y="1928"/>
                    <a:pt x="4792" y="2092"/>
                    <a:pt x="4809" y="2092"/>
                  </a:cubicBezTo>
                  <a:cubicBezTo>
                    <a:pt x="4826" y="2092"/>
                    <a:pt x="4778" y="2130"/>
                    <a:pt x="4697" y="2192"/>
                  </a:cubicBezTo>
                  <a:cubicBezTo>
                    <a:pt x="4615" y="2254"/>
                    <a:pt x="4524" y="2342"/>
                    <a:pt x="4500" y="2372"/>
                  </a:cubicBezTo>
                  <a:cubicBezTo>
                    <a:pt x="4476" y="2401"/>
                    <a:pt x="4450" y="2454"/>
                    <a:pt x="4415" y="2491"/>
                  </a:cubicBezTo>
                  <a:cubicBezTo>
                    <a:pt x="4243" y="2675"/>
                    <a:pt x="3988" y="2987"/>
                    <a:pt x="3937" y="3090"/>
                  </a:cubicBezTo>
                  <a:cubicBezTo>
                    <a:pt x="3906" y="3154"/>
                    <a:pt x="3839" y="3252"/>
                    <a:pt x="3797" y="3310"/>
                  </a:cubicBezTo>
                  <a:cubicBezTo>
                    <a:pt x="3705" y="3437"/>
                    <a:pt x="3563" y="3711"/>
                    <a:pt x="3515" y="3849"/>
                  </a:cubicBezTo>
                  <a:cubicBezTo>
                    <a:pt x="3497" y="3903"/>
                    <a:pt x="3455" y="3998"/>
                    <a:pt x="3431" y="4068"/>
                  </a:cubicBezTo>
                  <a:cubicBezTo>
                    <a:pt x="3407" y="4139"/>
                    <a:pt x="3390" y="4253"/>
                    <a:pt x="3375" y="4308"/>
                  </a:cubicBezTo>
                  <a:lnTo>
                    <a:pt x="3347" y="4408"/>
                  </a:lnTo>
                  <a:lnTo>
                    <a:pt x="3037" y="4428"/>
                  </a:lnTo>
                  <a:cubicBezTo>
                    <a:pt x="2861" y="4437"/>
                    <a:pt x="2653" y="4452"/>
                    <a:pt x="2587" y="4468"/>
                  </a:cubicBezTo>
                  <a:cubicBezTo>
                    <a:pt x="1937" y="4625"/>
                    <a:pt x="1249" y="5052"/>
                    <a:pt x="928" y="5506"/>
                  </a:cubicBezTo>
                  <a:cubicBezTo>
                    <a:pt x="582" y="5995"/>
                    <a:pt x="590" y="5999"/>
                    <a:pt x="562" y="7342"/>
                  </a:cubicBezTo>
                  <a:lnTo>
                    <a:pt x="534" y="8500"/>
                  </a:lnTo>
                  <a:lnTo>
                    <a:pt x="366" y="8739"/>
                  </a:lnTo>
                  <a:cubicBezTo>
                    <a:pt x="191" y="8979"/>
                    <a:pt x="67" y="9181"/>
                    <a:pt x="56" y="9278"/>
                  </a:cubicBezTo>
                  <a:cubicBezTo>
                    <a:pt x="53" y="9308"/>
                    <a:pt x="45" y="9338"/>
                    <a:pt x="28" y="9338"/>
                  </a:cubicBezTo>
                  <a:cubicBezTo>
                    <a:pt x="11" y="9338"/>
                    <a:pt x="0" y="9699"/>
                    <a:pt x="0" y="10136"/>
                  </a:cubicBezTo>
                  <a:cubicBezTo>
                    <a:pt x="0" y="10574"/>
                    <a:pt x="11" y="10935"/>
                    <a:pt x="28" y="10935"/>
                  </a:cubicBezTo>
                  <a:cubicBezTo>
                    <a:pt x="45" y="10935"/>
                    <a:pt x="80" y="10956"/>
                    <a:pt x="84" y="10995"/>
                  </a:cubicBezTo>
                  <a:cubicBezTo>
                    <a:pt x="93" y="11068"/>
                    <a:pt x="270" y="11368"/>
                    <a:pt x="394" y="11494"/>
                  </a:cubicBezTo>
                  <a:cubicBezTo>
                    <a:pt x="432" y="11533"/>
                    <a:pt x="488" y="11619"/>
                    <a:pt x="506" y="11673"/>
                  </a:cubicBezTo>
                  <a:cubicBezTo>
                    <a:pt x="524" y="11728"/>
                    <a:pt x="548" y="13523"/>
                    <a:pt x="562" y="15666"/>
                  </a:cubicBezTo>
                  <a:cubicBezTo>
                    <a:pt x="579" y="17996"/>
                    <a:pt x="595" y="19636"/>
                    <a:pt x="619" y="19738"/>
                  </a:cubicBezTo>
                  <a:cubicBezTo>
                    <a:pt x="681" y="20006"/>
                    <a:pt x="887" y="20342"/>
                    <a:pt x="1069" y="20516"/>
                  </a:cubicBezTo>
                  <a:cubicBezTo>
                    <a:pt x="1125" y="20570"/>
                    <a:pt x="1153" y="20623"/>
                    <a:pt x="1153" y="20636"/>
                  </a:cubicBezTo>
                  <a:cubicBezTo>
                    <a:pt x="1153" y="20676"/>
                    <a:pt x="1779" y="21119"/>
                    <a:pt x="1912" y="21175"/>
                  </a:cubicBezTo>
                  <a:cubicBezTo>
                    <a:pt x="1980" y="21203"/>
                    <a:pt x="2053" y="21225"/>
                    <a:pt x="2053" y="21215"/>
                  </a:cubicBezTo>
                  <a:cubicBezTo>
                    <a:pt x="2053" y="21205"/>
                    <a:pt x="2074" y="21210"/>
                    <a:pt x="2109" y="21235"/>
                  </a:cubicBezTo>
                  <a:cubicBezTo>
                    <a:pt x="2144" y="21260"/>
                    <a:pt x="2173" y="21264"/>
                    <a:pt x="2194" y="21255"/>
                  </a:cubicBezTo>
                  <a:cubicBezTo>
                    <a:pt x="2214" y="21246"/>
                    <a:pt x="2250" y="21258"/>
                    <a:pt x="2250" y="21275"/>
                  </a:cubicBezTo>
                  <a:cubicBezTo>
                    <a:pt x="2250" y="21291"/>
                    <a:pt x="2290" y="21315"/>
                    <a:pt x="2334" y="21315"/>
                  </a:cubicBezTo>
                  <a:cubicBezTo>
                    <a:pt x="2378" y="21315"/>
                    <a:pt x="2391" y="21319"/>
                    <a:pt x="2391" y="21335"/>
                  </a:cubicBezTo>
                  <a:cubicBezTo>
                    <a:pt x="2391" y="21350"/>
                    <a:pt x="2432" y="21355"/>
                    <a:pt x="2475" y="21355"/>
                  </a:cubicBezTo>
                  <a:cubicBezTo>
                    <a:pt x="2518" y="21355"/>
                    <a:pt x="2576" y="21382"/>
                    <a:pt x="2587" y="21394"/>
                  </a:cubicBezTo>
                  <a:cubicBezTo>
                    <a:pt x="2599" y="21407"/>
                    <a:pt x="2713" y="21429"/>
                    <a:pt x="2840" y="21454"/>
                  </a:cubicBezTo>
                  <a:cubicBezTo>
                    <a:pt x="2968" y="21479"/>
                    <a:pt x="3129" y="21519"/>
                    <a:pt x="3206" y="21534"/>
                  </a:cubicBezTo>
                  <a:cubicBezTo>
                    <a:pt x="3389" y="21570"/>
                    <a:pt x="18783" y="21570"/>
                    <a:pt x="18984" y="21534"/>
                  </a:cubicBezTo>
                  <a:cubicBezTo>
                    <a:pt x="19063" y="21520"/>
                    <a:pt x="19217" y="21491"/>
                    <a:pt x="19321" y="21474"/>
                  </a:cubicBezTo>
                  <a:cubicBezTo>
                    <a:pt x="19547" y="21437"/>
                    <a:pt x="19827" y="21365"/>
                    <a:pt x="19827" y="21335"/>
                  </a:cubicBezTo>
                  <a:cubicBezTo>
                    <a:pt x="19827" y="21323"/>
                    <a:pt x="19868" y="21315"/>
                    <a:pt x="19912" y="21315"/>
                  </a:cubicBezTo>
                  <a:cubicBezTo>
                    <a:pt x="19956" y="21315"/>
                    <a:pt x="19996" y="21290"/>
                    <a:pt x="19996" y="21275"/>
                  </a:cubicBezTo>
                  <a:cubicBezTo>
                    <a:pt x="19996" y="21259"/>
                    <a:pt x="20036" y="21255"/>
                    <a:pt x="20080" y="21255"/>
                  </a:cubicBezTo>
                  <a:cubicBezTo>
                    <a:pt x="20124" y="21255"/>
                    <a:pt x="20165" y="21230"/>
                    <a:pt x="20165" y="21215"/>
                  </a:cubicBezTo>
                  <a:cubicBezTo>
                    <a:pt x="20165" y="21199"/>
                    <a:pt x="20177" y="21195"/>
                    <a:pt x="20221" y="21195"/>
                  </a:cubicBezTo>
                  <a:cubicBezTo>
                    <a:pt x="20265" y="21195"/>
                    <a:pt x="20305" y="21172"/>
                    <a:pt x="20305" y="21155"/>
                  </a:cubicBezTo>
                  <a:cubicBezTo>
                    <a:pt x="20305" y="21138"/>
                    <a:pt x="20315" y="21147"/>
                    <a:pt x="20333" y="21155"/>
                  </a:cubicBezTo>
                  <a:cubicBezTo>
                    <a:pt x="20352" y="21163"/>
                    <a:pt x="20502" y="21076"/>
                    <a:pt x="20643" y="20975"/>
                  </a:cubicBezTo>
                  <a:cubicBezTo>
                    <a:pt x="20784" y="20874"/>
                    <a:pt x="20884" y="20796"/>
                    <a:pt x="20868" y="20796"/>
                  </a:cubicBezTo>
                  <a:cubicBezTo>
                    <a:pt x="20851" y="20796"/>
                    <a:pt x="20880" y="20752"/>
                    <a:pt x="20952" y="20696"/>
                  </a:cubicBezTo>
                  <a:cubicBezTo>
                    <a:pt x="21024" y="20640"/>
                    <a:pt x="21076" y="20579"/>
                    <a:pt x="21065" y="20576"/>
                  </a:cubicBezTo>
                  <a:cubicBezTo>
                    <a:pt x="21054" y="20573"/>
                    <a:pt x="21090" y="20542"/>
                    <a:pt x="21149" y="20496"/>
                  </a:cubicBezTo>
                  <a:cubicBezTo>
                    <a:pt x="21208" y="20451"/>
                    <a:pt x="21273" y="20409"/>
                    <a:pt x="21262" y="20396"/>
                  </a:cubicBezTo>
                  <a:cubicBezTo>
                    <a:pt x="21250" y="20384"/>
                    <a:pt x="21238" y="20376"/>
                    <a:pt x="21262" y="20376"/>
                  </a:cubicBezTo>
                  <a:cubicBezTo>
                    <a:pt x="21285" y="20376"/>
                    <a:pt x="21318" y="20348"/>
                    <a:pt x="21318" y="20317"/>
                  </a:cubicBezTo>
                  <a:cubicBezTo>
                    <a:pt x="21318" y="20285"/>
                    <a:pt x="21327" y="20257"/>
                    <a:pt x="21346" y="20257"/>
                  </a:cubicBezTo>
                  <a:cubicBezTo>
                    <a:pt x="21382" y="20257"/>
                    <a:pt x="21467" y="20038"/>
                    <a:pt x="21543" y="19778"/>
                  </a:cubicBezTo>
                  <a:cubicBezTo>
                    <a:pt x="21600" y="19580"/>
                    <a:pt x="21576" y="16379"/>
                    <a:pt x="21515" y="16105"/>
                  </a:cubicBezTo>
                  <a:cubicBezTo>
                    <a:pt x="21492" y="16003"/>
                    <a:pt x="21458" y="15827"/>
                    <a:pt x="21430" y="15706"/>
                  </a:cubicBezTo>
                  <a:cubicBezTo>
                    <a:pt x="21403" y="15584"/>
                    <a:pt x="21365" y="15486"/>
                    <a:pt x="21346" y="15486"/>
                  </a:cubicBezTo>
                  <a:cubicBezTo>
                    <a:pt x="21327" y="15486"/>
                    <a:pt x="21318" y="15445"/>
                    <a:pt x="21318" y="15406"/>
                  </a:cubicBezTo>
                  <a:cubicBezTo>
                    <a:pt x="21318" y="15367"/>
                    <a:pt x="21285" y="15326"/>
                    <a:pt x="21262" y="15326"/>
                  </a:cubicBezTo>
                  <a:cubicBezTo>
                    <a:pt x="21238" y="15326"/>
                    <a:pt x="21249" y="15321"/>
                    <a:pt x="21262" y="15306"/>
                  </a:cubicBezTo>
                  <a:cubicBezTo>
                    <a:pt x="21274" y="15292"/>
                    <a:pt x="21261" y="15267"/>
                    <a:pt x="21233" y="15246"/>
                  </a:cubicBezTo>
                  <a:cubicBezTo>
                    <a:pt x="21206" y="15226"/>
                    <a:pt x="21157" y="15186"/>
                    <a:pt x="21149" y="15147"/>
                  </a:cubicBezTo>
                  <a:cubicBezTo>
                    <a:pt x="21141" y="15108"/>
                    <a:pt x="21141" y="15052"/>
                    <a:pt x="21121" y="15047"/>
                  </a:cubicBezTo>
                  <a:cubicBezTo>
                    <a:pt x="21101" y="15042"/>
                    <a:pt x="21081" y="15040"/>
                    <a:pt x="21093" y="15027"/>
                  </a:cubicBezTo>
                  <a:cubicBezTo>
                    <a:pt x="21104" y="15014"/>
                    <a:pt x="21071" y="14972"/>
                    <a:pt x="21037" y="14947"/>
                  </a:cubicBezTo>
                  <a:cubicBezTo>
                    <a:pt x="21002" y="14922"/>
                    <a:pt x="20992" y="14907"/>
                    <a:pt x="21008" y="14907"/>
                  </a:cubicBezTo>
                  <a:cubicBezTo>
                    <a:pt x="21024" y="14907"/>
                    <a:pt x="21014" y="14895"/>
                    <a:pt x="20980" y="14867"/>
                  </a:cubicBezTo>
                  <a:cubicBezTo>
                    <a:pt x="20946" y="14840"/>
                    <a:pt x="20878" y="14762"/>
                    <a:pt x="20840" y="14708"/>
                  </a:cubicBezTo>
                  <a:cubicBezTo>
                    <a:pt x="20702" y="14513"/>
                    <a:pt x="20405" y="14268"/>
                    <a:pt x="19687" y="13769"/>
                  </a:cubicBezTo>
                  <a:cubicBezTo>
                    <a:pt x="19483" y="13628"/>
                    <a:pt x="18831" y="13311"/>
                    <a:pt x="18787" y="13330"/>
                  </a:cubicBezTo>
                  <a:cubicBezTo>
                    <a:pt x="18773" y="13336"/>
                    <a:pt x="18755" y="13329"/>
                    <a:pt x="18730" y="13310"/>
                  </a:cubicBezTo>
                  <a:cubicBezTo>
                    <a:pt x="18697" y="13284"/>
                    <a:pt x="18737" y="13263"/>
                    <a:pt x="18899" y="13210"/>
                  </a:cubicBezTo>
                  <a:cubicBezTo>
                    <a:pt x="19017" y="13172"/>
                    <a:pt x="19096" y="13122"/>
                    <a:pt x="19096" y="13111"/>
                  </a:cubicBezTo>
                  <a:cubicBezTo>
                    <a:pt x="19096" y="13099"/>
                    <a:pt x="19147" y="13091"/>
                    <a:pt x="19180" y="13091"/>
                  </a:cubicBezTo>
                  <a:cubicBezTo>
                    <a:pt x="19213" y="13091"/>
                    <a:pt x="19237" y="13086"/>
                    <a:pt x="19237" y="13071"/>
                  </a:cubicBezTo>
                  <a:cubicBezTo>
                    <a:pt x="19237" y="13055"/>
                    <a:pt x="19248" y="13029"/>
                    <a:pt x="19265" y="13031"/>
                  </a:cubicBezTo>
                  <a:cubicBezTo>
                    <a:pt x="19281" y="13033"/>
                    <a:pt x="19320" y="13033"/>
                    <a:pt x="19349" y="13031"/>
                  </a:cubicBezTo>
                  <a:cubicBezTo>
                    <a:pt x="19412" y="13027"/>
                    <a:pt x="19996" y="12612"/>
                    <a:pt x="19996" y="12572"/>
                  </a:cubicBezTo>
                  <a:cubicBezTo>
                    <a:pt x="19996" y="12557"/>
                    <a:pt x="20053" y="12498"/>
                    <a:pt x="20137" y="12432"/>
                  </a:cubicBezTo>
                  <a:cubicBezTo>
                    <a:pt x="20220" y="12366"/>
                    <a:pt x="20352" y="12243"/>
                    <a:pt x="20418" y="12172"/>
                  </a:cubicBezTo>
                  <a:cubicBezTo>
                    <a:pt x="20483" y="12102"/>
                    <a:pt x="20545" y="12041"/>
                    <a:pt x="20558" y="12033"/>
                  </a:cubicBezTo>
                  <a:cubicBezTo>
                    <a:pt x="20605" y="12006"/>
                    <a:pt x="20840" y="11708"/>
                    <a:pt x="20840" y="11673"/>
                  </a:cubicBezTo>
                  <a:cubicBezTo>
                    <a:pt x="20840" y="11654"/>
                    <a:pt x="20881" y="11577"/>
                    <a:pt x="20924" y="11514"/>
                  </a:cubicBezTo>
                  <a:cubicBezTo>
                    <a:pt x="20967" y="11450"/>
                    <a:pt x="21003" y="11343"/>
                    <a:pt x="21008" y="11274"/>
                  </a:cubicBezTo>
                  <a:cubicBezTo>
                    <a:pt x="21013" y="11205"/>
                    <a:pt x="21019" y="11154"/>
                    <a:pt x="21037" y="11154"/>
                  </a:cubicBezTo>
                  <a:cubicBezTo>
                    <a:pt x="21085" y="11154"/>
                    <a:pt x="21085" y="10058"/>
                    <a:pt x="21037" y="10037"/>
                  </a:cubicBezTo>
                  <a:cubicBezTo>
                    <a:pt x="21015" y="10027"/>
                    <a:pt x="20980" y="9979"/>
                    <a:pt x="20980" y="9937"/>
                  </a:cubicBezTo>
                  <a:cubicBezTo>
                    <a:pt x="20980" y="9895"/>
                    <a:pt x="20953" y="9767"/>
                    <a:pt x="20896" y="9657"/>
                  </a:cubicBezTo>
                  <a:cubicBezTo>
                    <a:pt x="20839" y="9548"/>
                    <a:pt x="20768" y="9429"/>
                    <a:pt x="20755" y="9398"/>
                  </a:cubicBezTo>
                  <a:cubicBezTo>
                    <a:pt x="20743" y="9367"/>
                    <a:pt x="20693" y="9301"/>
                    <a:pt x="20643" y="9238"/>
                  </a:cubicBezTo>
                  <a:cubicBezTo>
                    <a:pt x="20593" y="9176"/>
                    <a:pt x="20522" y="9081"/>
                    <a:pt x="20474" y="9019"/>
                  </a:cubicBezTo>
                  <a:cubicBezTo>
                    <a:pt x="20426" y="8956"/>
                    <a:pt x="20340" y="8850"/>
                    <a:pt x="20277" y="8799"/>
                  </a:cubicBezTo>
                  <a:cubicBezTo>
                    <a:pt x="20214" y="8748"/>
                    <a:pt x="20165" y="8692"/>
                    <a:pt x="20165" y="8679"/>
                  </a:cubicBezTo>
                  <a:cubicBezTo>
                    <a:pt x="20165" y="8667"/>
                    <a:pt x="19963" y="8535"/>
                    <a:pt x="19743" y="8380"/>
                  </a:cubicBezTo>
                  <a:cubicBezTo>
                    <a:pt x="19523" y="8225"/>
                    <a:pt x="19349" y="8080"/>
                    <a:pt x="19349" y="8061"/>
                  </a:cubicBezTo>
                  <a:cubicBezTo>
                    <a:pt x="19349" y="8023"/>
                    <a:pt x="19421" y="7918"/>
                    <a:pt x="19490" y="7861"/>
                  </a:cubicBezTo>
                  <a:cubicBezTo>
                    <a:pt x="19652" y="7725"/>
                    <a:pt x="19686" y="7699"/>
                    <a:pt x="19687" y="7681"/>
                  </a:cubicBezTo>
                  <a:cubicBezTo>
                    <a:pt x="19687" y="7670"/>
                    <a:pt x="19709" y="7629"/>
                    <a:pt x="19743" y="7601"/>
                  </a:cubicBezTo>
                  <a:cubicBezTo>
                    <a:pt x="19777" y="7574"/>
                    <a:pt x="19886" y="7463"/>
                    <a:pt x="19968" y="7342"/>
                  </a:cubicBezTo>
                  <a:cubicBezTo>
                    <a:pt x="20115" y="7125"/>
                    <a:pt x="20108" y="7105"/>
                    <a:pt x="20108" y="6763"/>
                  </a:cubicBezTo>
                  <a:cubicBezTo>
                    <a:pt x="20108" y="6572"/>
                    <a:pt x="20102" y="6392"/>
                    <a:pt x="20080" y="6344"/>
                  </a:cubicBezTo>
                  <a:cubicBezTo>
                    <a:pt x="20059" y="6296"/>
                    <a:pt x="20035" y="6223"/>
                    <a:pt x="20024" y="6184"/>
                  </a:cubicBezTo>
                  <a:cubicBezTo>
                    <a:pt x="20013" y="6145"/>
                    <a:pt x="19962" y="6058"/>
                    <a:pt x="19912" y="6005"/>
                  </a:cubicBezTo>
                  <a:cubicBezTo>
                    <a:pt x="19862" y="5951"/>
                    <a:pt x="19797" y="5896"/>
                    <a:pt x="19771" y="5865"/>
                  </a:cubicBezTo>
                  <a:cubicBezTo>
                    <a:pt x="19745" y="5834"/>
                    <a:pt x="19572" y="5704"/>
                    <a:pt x="19405" y="5585"/>
                  </a:cubicBezTo>
                  <a:lnTo>
                    <a:pt x="19124" y="5366"/>
                  </a:lnTo>
                  <a:lnTo>
                    <a:pt x="19096" y="4867"/>
                  </a:lnTo>
                  <a:cubicBezTo>
                    <a:pt x="19075" y="4252"/>
                    <a:pt x="18991" y="3927"/>
                    <a:pt x="18815" y="3629"/>
                  </a:cubicBezTo>
                  <a:cubicBezTo>
                    <a:pt x="18796" y="3598"/>
                    <a:pt x="18746" y="3516"/>
                    <a:pt x="18702" y="3430"/>
                  </a:cubicBezTo>
                  <a:cubicBezTo>
                    <a:pt x="18537" y="3102"/>
                    <a:pt x="18464" y="2969"/>
                    <a:pt x="18365" y="2851"/>
                  </a:cubicBezTo>
                  <a:cubicBezTo>
                    <a:pt x="18308" y="2783"/>
                    <a:pt x="18246" y="2660"/>
                    <a:pt x="18196" y="2591"/>
                  </a:cubicBezTo>
                  <a:cubicBezTo>
                    <a:pt x="18147" y="2522"/>
                    <a:pt x="18030" y="2432"/>
                    <a:pt x="17971" y="2392"/>
                  </a:cubicBezTo>
                  <a:cubicBezTo>
                    <a:pt x="17912" y="2351"/>
                    <a:pt x="17862" y="2307"/>
                    <a:pt x="17859" y="2292"/>
                  </a:cubicBezTo>
                  <a:cubicBezTo>
                    <a:pt x="17855" y="2276"/>
                    <a:pt x="17817" y="2247"/>
                    <a:pt x="17774" y="2212"/>
                  </a:cubicBezTo>
                  <a:cubicBezTo>
                    <a:pt x="17731" y="2177"/>
                    <a:pt x="17732" y="2152"/>
                    <a:pt x="17746" y="2152"/>
                  </a:cubicBezTo>
                  <a:cubicBezTo>
                    <a:pt x="17760" y="2152"/>
                    <a:pt x="17657" y="2077"/>
                    <a:pt x="17549" y="1992"/>
                  </a:cubicBezTo>
                  <a:cubicBezTo>
                    <a:pt x="17441" y="1908"/>
                    <a:pt x="17290" y="1760"/>
                    <a:pt x="17184" y="1673"/>
                  </a:cubicBezTo>
                  <a:cubicBezTo>
                    <a:pt x="17077" y="1586"/>
                    <a:pt x="16956" y="1514"/>
                    <a:pt x="16930" y="1513"/>
                  </a:cubicBezTo>
                  <a:cubicBezTo>
                    <a:pt x="16905" y="1513"/>
                    <a:pt x="16788" y="1451"/>
                    <a:pt x="16677" y="1374"/>
                  </a:cubicBezTo>
                  <a:cubicBezTo>
                    <a:pt x="16567" y="1296"/>
                    <a:pt x="16470" y="1234"/>
                    <a:pt x="16452" y="1234"/>
                  </a:cubicBezTo>
                  <a:cubicBezTo>
                    <a:pt x="16435" y="1234"/>
                    <a:pt x="16389" y="1207"/>
                    <a:pt x="16340" y="1174"/>
                  </a:cubicBezTo>
                  <a:cubicBezTo>
                    <a:pt x="16259" y="1120"/>
                    <a:pt x="15814" y="907"/>
                    <a:pt x="15468" y="755"/>
                  </a:cubicBezTo>
                  <a:cubicBezTo>
                    <a:pt x="15083" y="586"/>
                    <a:pt x="14237" y="322"/>
                    <a:pt x="14006" y="296"/>
                  </a:cubicBezTo>
                  <a:cubicBezTo>
                    <a:pt x="13962" y="291"/>
                    <a:pt x="13905" y="267"/>
                    <a:pt x="13893" y="256"/>
                  </a:cubicBezTo>
                  <a:cubicBezTo>
                    <a:pt x="13881" y="245"/>
                    <a:pt x="13823" y="240"/>
                    <a:pt x="13752" y="236"/>
                  </a:cubicBezTo>
                  <a:cubicBezTo>
                    <a:pt x="13682" y="232"/>
                    <a:pt x="13612" y="208"/>
                    <a:pt x="13612" y="196"/>
                  </a:cubicBezTo>
                  <a:cubicBezTo>
                    <a:pt x="13612" y="184"/>
                    <a:pt x="13548" y="176"/>
                    <a:pt x="13471" y="176"/>
                  </a:cubicBezTo>
                  <a:cubicBezTo>
                    <a:pt x="13394" y="176"/>
                    <a:pt x="13331" y="169"/>
                    <a:pt x="13331" y="156"/>
                  </a:cubicBezTo>
                  <a:cubicBezTo>
                    <a:pt x="13331" y="143"/>
                    <a:pt x="13169" y="115"/>
                    <a:pt x="12965" y="96"/>
                  </a:cubicBezTo>
                  <a:cubicBezTo>
                    <a:pt x="12761" y="77"/>
                    <a:pt x="12455" y="54"/>
                    <a:pt x="12290" y="36"/>
                  </a:cubicBezTo>
                  <a:close/>
                  <a:moveTo>
                    <a:pt x="8072" y="13210"/>
                  </a:moveTo>
                  <a:cubicBezTo>
                    <a:pt x="8269" y="13113"/>
                    <a:pt x="8665" y="13190"/>
                    <a:pt x="9450" y="13470"/>
                  </a:cubicBezTo>
                  <a:cubicBezTo>
                    <a:pt x="9681" y="13553"/>
                    <a:pt x="9935" y="13629"/>
                    <a:pt x="10012" y="13650"/>
                  </a:cubicBezTo>
                  <a:cubicBezTo>
                    <a:pt x="10089" y="13670"/>
                    <a:pt x="10160" y="13716"/>
                    <a:pt x="10181" y="13729"/>
                  </a:cubicBezTo>
                  <a:cubicBezTo>
                    <a:pt x="10202" y="13743"/>
                    <a:pt x="10278" y="13749"/>
                    <a:pt x="10321" y="13749"/>
                  </a:cubicBezTo>
                  <a:cubicBezTo>
                    <a:pt x="10407" y="13749"/>
                    <a:pt x="10630" y="13789"/>
                    <a:pt x="10743" y="13829"/>
                  </a:cubicBezTo>
                  <a:cubicBezTo>
                    <a:pt x="10836" y="13863"/>
                    <a:pt x="11853" y="13863"/>
                    <a:pt x="12009" y="13829"/>
                  </a:cubicBezTo>
                  <a:cubicBezTo>
                    <a:pt x="12076" y="13815"/>
                    <a:pt x="12225" y="13776"/>
                    <a:pt x="12346" y="13749"/>
                  </a:cubicBezTo>
                  <a:cubicBezTo>
                    <a:pt x="12467" y="13723"/>
                    <a:pt x="12646" y="13703"/>
                    <a:pt x="12740" y="13690"/>
                  </a:cubicBezTo>
                  <a:cubicBezTo>
                    <a:pt x="12834" y="13676"/>
                    <a:pt x="12973" y="13647"/>
                    <a:pt x="13078" y="13630"/>
                  </a:cubicBezTo>
                  <a:cubicBezTo>
                    <a:pt x="13182" y="13613"/>
                    <a:pt x="13377" y="13597"/>
                    <a:pt x="13499" y="13590"/>
                  </a:cubicBezTo>
                  <a:cubicBezTo>
                    <a:pt x="13714" y="13576"/>
                    <a:pt x="13720" y="13575"/>
                    <a:pt x="13837" y="13670"/>
                  </a:cubicBezTo>
                  <a:cubicBezTo>
                    <a:pt x="13956" y="13766"/>
                    <a:pt x="14019" y="13884"/>
                    <a:pt x="14146" y="14368"/>
                  </a:cubicBezTo>
                  <a:cubicBezTo>
                    <a:pt x="14169" y="14454"/>
                    <a:pt x="14208" y="14583"/>
                    <a:pt x="14231" y="14648"/>
                  </a:cubicBezTo>
                  <a:cubicBezTo>
                    <a:pt x="14259" y="14728"/>
                    <a:pt x="14259" y="14769"/>
                    <a:pt x="14231" y="14807"/>
                  </a:cubicBezTo>
                  <a:cubicBezTo>
                    <a:pt x="14178" y="14877"/>
                    <a:pt x="14163" y="15104"/>
                    <a:pt x="14202" y="15187"/>
                  </a:cubicBezTo>
                  <a:cubicBezTo>
                    <a:pt x="14228" y="15239"/>
                    <a:pt x="14207" y="15259"/>
                    <a:pt x="14062" y="15326"/>
                  </a:cubicBezTo>
                  <a:cubicBezTo>
                    <a:pt x="13967" y="15370"/>
                    <a:pt x="13865" y="15427"/>
                    <a:pt x="13837" y="15446"/>
                  </a:cubicBezTo>
                  <a:cubicBezTo>
                    <a:pt x="13809" y="15465"/>
                    <a:pt x="13722" y="15477"/>
                    <a:pt x="13640" y="15486"/>
                  </a:cubicBezTo>
                  <a:cubicBezTo>
                    <a:pt x="13558" y="15495"/>
                    <a:pt x="13454" y="15531"/>
                    <a:pt x="13415" y="15546"/>
                  </a:cubicBezTo>
                  <a:cubicBezTo>
                    <a:pt x="13327" y="15580"/>
                    <a:pt x="8662" y="15580"/>
                    <a:pt x="8662" y="15546"/>
                  </a:cubicBezTo>
                  <a:cubicBezTo>
                    <a:pt x="8662" y="15533"/>
                    <a:pt x="8570" y="15513"/>
                    <a:pt x="8465" y="15506"/>
                  </a:cubicBezTo>
                  <a:cubicBezTo>
                    <a:pt x="8311" y="15495"/>
                    <a:pt x="8215" y="15451"/>
                    <a:pt x="7931" y="15306"/>
                  </a:cubicBezTo>
                  <a:cubicBezTo>
                    <a:pt x="7534" y="15105"/>
                    <a:pt x="7295" y="14903"/>
                    <a:pt x="7059" y="14568"/>
                  </a:cubicBezTo>
                  <a:cubicBezTo>
                    <a:pt x="6908" y="14354"/>
                    <a:pt x="6722" y="14000"/>
                    <a:pt x="6750" y="13989"/>
                  </a:cubicBezTo>
                  <a:cubicBezTo>
                    <a:pt x="6757" y="13986"/>
                    <a:pt x="6905" y="13931"/>
                    <a:pt x="7087" y="13869"/>
                  </a:cubicBezTo>
                  <a:cubicBezTo>
                    <a:pt x="7510" y="13726"/>
                    <a:pt x="7649" y="13608"/>
                    <a:pt x="7678" y="13430"/>
                  </a:cubicBezTo>
                  <a:cubicBezTo>
                    <a:pt x="7698" y="13307"/>
                    <a:pt x="7719" y="13314"/>
                    <a:pt x="7847" y="13290"/>
                  </a:cubicBezTo>
                  <a:cubicBezTo>
                    <a:pt x="7922" y="13276"/>
                    <a:pt x="8027" y="13233"/>
                    <a:pt x="8072" y="13210"/>
                  </a:cubicBezTo>
                  <a:close/>
                  <a:moveTo>
                    <a:pt x="8915" y="16424"/>
                  </a:moveTo>
                  <a:cubicBezTo>
                    <a:pt x="9018" y="16424"/>
                    <a:pt x="9045" y="16421"/>
                    <a:pt x="9028" y="16484"/>
                  </a:cubicBezTo>
                  <a:cubicBezTo>
                    <a:pt x="9007" y="16562"/>
                    <a:pt x="8974" y="16578"/>
                    <a:pt x="8915" y="16524"/>
                  </a:cubicBezTo>
                  <a:cubicBezTo>
                    <a:pt x="8816" y="16433"/>
                    <a:pt x="8798" y="16424"/>
                    <a:pt x="8915" y="16424"/>
                  </a:cubicBezTo>
                  <a:close/>
                  <a:moveTo>
                    <a:pt x="6243" y="17861"/>
                  </a:moveTo>
                  <a:cubicBezTo>
                    <a:pt x="6287" y="17812"/>
                    <a:pt x="6325" y="17835"/>
                    <a:pt x="6525" y="17941"/>
                  </a:cubicBezTo>
                  <a:cubicBezTo>
                    <a:pt x="6643" y="18004"/>
                    <a:pt x="6722" y="18066"/>
                    <a:pt x="6722" y="18081"/>
                  </a:cubicBezTo>
                  <a:cubicBezTo>
                    <a:pt x="6722" y="18096"/>
                    <a:pt x="6669" y="18160"/>
                    <a:pt x="6581" y="18221"/>
                  </a:cubicBezTo>
                  <a:cubicBezTo>
                    <a:pt x="6441" y="18317"/>
                    <a:pt x="6412" y="18328"/>
                    <a:pt x="6412" y="18440"/>
                  </a:cubicBezTo>
                  <a:cubicBezTo>
                    <a:pt x="6412" y="18511"/>
                    <a:pt x="6418" y="18580"/>
                    <a:pt x="6440" y="18580"/>
                  </a:cubicBezTo>
                  <a:cubicBezTo>
                    <a:pt x="6462" y="18580"/>
                    <a:pt x="6499" y="18588"/>
                    <a:pt x="6497" y="18600"/>
                  </a:cubicBezTo>
                  <a:cubicBezTo>
                    <a:pt x="6484" y="18656"/>
                    <a:pt x="6498" y="18673"/>
                    <a:pt x="6609" y="18720"/>
                  </a:cubicBezTo>
                  <a:cubicBezTo>
                    <a:pt x="6675" y="18747"/>
                    <a:pt x="6722" y="18785"/>
                    <a:pt x="6722" y="18800"/>
                  </a:cubicBezTo>
                  <a:cubicBezTo>
                    <a:pt x="6722" y="18836"/>
                    <a:pt x="6471" y="18998"/>
                    <a:pt x="6412" y="18999"/>
                  </a:cubicBezTo>
                  <a:cubicBezTo>
                    <a:pt x="6386" y="19000"/>
                    <a:pt x="6345" y="19038"/>
                    <a:pt x="6300" y="19079"/>
                  </a:cubicBezTo>
                  <a:lnTo>
                    <a:pt x="6215" y="19159"/>
                  </a:lnTo>
                  <a:lnTo>
                    <a:pt x="6215" y="18540"/>
                  </a:lnTo>
                  <a:cubicBezTo>
                    <a:pt x="6215" y="18125"/>
                    <a:pt x="6212" y="17897"/>
                    <a:pt x="6243" y="17861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501" name="P4"/>
            <p:cNvSpPr/>
            <p:nvPr/>
          </p:nvSpPr>
          <p:spPr>
            <a:xfrm>
              <a:off x="5345592" y="290342"/>
              <a:ext cx="345226" cy="345226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A7A7A7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>
                  <a:solidFill>
                    <a:srgbClr val="A7A7A7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P</a:t>
              </a:r>
              <a:r>
                <a:rPr sz="900"/>
                <a:t>4</a:t>
              </a:r>
            </a:p>
          </p:txBody>
        </p:sp>
        <p:sp>
          <p:nvSpPr>
            <p:cNvPr id="502" name="P2"/>
            <p:cNvSpPr/>
            <p:nvPr/>
          </p:nvSpPr>
          <p:spPr>
            <a:xfrm>
              <a:off x="2331521" y="272545"/>
              <a:ext cx="345226" cy="345226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A7A7A7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>
                  <a:solidFill>
                    <a:srgbClr val="A7A7A7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P</a:t>
              </a:r>
              <a:r>
                <a:rPr sz="900"/>
                <a:t>2</a:t>
              </a:r>
            </a:p>
          </p:txBody>
        </p:sp>
        <p:sp>
          <p:nvSpPr>
            <p:cNvPr id="503" name="P3"/>
            <p:cNvSpPr/>
            <p:nvPr/>
          </p:nvSpPr>
          <p:spPr>
            <a:xfrm>
              <a:off x="3845942" y="263206"/>
              <a:ext cx="345225" cy="345225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AF52DE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 b="1">
                  <a:solidFill>
                    <a:srgbClr val="AF52DE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P</a:t>
              </a:r>
              <a:r>
                <a:rPr sz="900"/>
                <a:t>3</a:t>
              </a:r>
            </a:p>
          </p:txBody>
        </p:sp>
        <p:sp>
          <p:nvSpPr>
            <p:cNvPr id="504" name="P1"/>
            <p:cNvSpPr/>
            <p:nvPr/>
          </p:nvSpPr>
          <p:spPr>
            <a:xfrm>
              <a:off x="831066" y="272545"/>
              <a:ext cx="345225" cy="345226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A7A7A7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>
                  <a:solidFill>
                    <a:srgbClr val="A7A7A7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P</a:t>
              </a:r>
              <a:r>
                <a:rPr sz="900"/>
                <a:t>1</a:t>
              </a:r>
            </a:p>
          </p:txBody>
        </p:sp>
        <p:sp>
          <p:nvSpPr>
            <p:cNvPr id="505" name="P5"/>
            <p:cNvSpPr/>
            <p:nvPr/>
          </p:nvSpPr>
          <p:spPr>
            <a:xfrm>
              <a:off x="6874339" y="277642"/>
              <a:ext cx="345225" cy="345226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A7A7A7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>
                  <a:solidFill>
                    <a:srgbClr val="A7A7A7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P</a:t>
              </a:r>
              <a:r>
                <a:rPr sz="900"/>
                <a:t>5</a:t>
              </a:r>
            </a:p>
          </p:txBody>
        </p:sp>
        <p:sp>
          <p:nvSpPr>
            <p:cNvPr id="506" name="Line"/>
            <p:cNvSpPr/>
            <p:nvPr/>
          </p:nvSpPr>
          <p:spPr>
            <a:xfrm>
              <a:off x="4211958" y="371825"/>
              <a:ext cx="1120868" cy="1"/>
            </a:xfrm>
            <a:prstGeom prst="line">
              <a:avLst/>
            </a:prstGeom>
            <a:noFill/>
            <a:ln w="25400" cap="flat">
              <a:solidFill>
                <a:srgbClr val="AF52DE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507" name="Any other node after P2"/>
            <p:cNvSpPr txBox="1"/>
            <p:nvPr/>
          </p:nvSpPr>
          <p:spPr>
            <a:xfrm>
              <a:off x="828573" y="0"/>
              <a:ext cx="1848943" cy="228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>
                <a:defRPr sz="1300">
                  <a:latin typeface="Avenir Heavy"/>
                  <a:ea typeface="Avenir Heavy"/>
                  <a:cs typeface="Avenir Heavy"/>
                  <a:sym typeface="Avenir Heavy"/>
                </a:defRPr>
              </a:pPr>
              <a:r>
                <a:t>Any other node after </a:t>
              </a:r>
              <a:r>
                <a:rPr b="1">
                  <a:latin typeface="Times New Roman"/>
                  <a:ea typeface="Times New Roman"/>
                  <a:cs typeface="Times New Roman"/>
                  <a:sym typeface="Times New Roman"/>
                </a:rPr>
                <a:t>P</a:t>
              </a:r>
              <a:r>
                <a:rPr sz="900" b="1"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</a:p>
          </p:txBody>
        </p:sp>
      </p:grpSp>
      <p:sp>
        <p:nvSpPr>
          <p:cNvPr id="509" name="Arrow"/>
          <p:cNvSpPr/>
          <p:nvPr/>
        </p:nvSpPr>
        <p:spPr>
          <a:xfrm rot="16200000">
            <a:off x="2882251" y="4745476"/>
            <a:ext cx="260548" cy="168643"/>
          </a:xfrm>
          <a:prstGeom prst="rightArrow">
            <a:avLst>
              <a:gd name="adj1" fmla="val 32000"/>
              <a:gd name="adj2" fmla="val 98878"/>
            </a:avLst>
          </a:prstGeom>
          <a:solidFill>
            <a:srgbClr val="CC0001"/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 sz="1400"/>
            </a:pPr>
            <a:endParaRPr/>
          </a:p>
        </p:txBody>
      </p:sp>
      <p:sp>
        <p:nvSpPr>
          <p:cNvPr id="510" name="Start at P2"/>
          <p:cNvSpPr txBox="1"/>
          <p:nvPr/>
        </p:nvSpPr>
        <p:spPr>
          <a:xfrm>
            <a:off x="3150641" y="4737247"/>
            <a:ext cx="797420" cy="228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 sz="1300">
                <a:solidFill>
                  <a:srgbClr val="CC0001"/>
                </a:solidFill>
                <a:latin typeface="Avenir Heavy"/>
                <a:ea typeface="Avenir Heavy"/>
                <a:cs typeface="Avenir Heavy"/>
                <a:sym typeface="Avenir Heavy"/>
              </a:defRPr>
            </a:pPr>
            <a:r>
              <a:t>Start at </a:t>
            </a:r>
            <a:r>
              <a:rPr b="1"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sz="900" b="1"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</a:p>
        </p:txBody>
      </p:sp>
      <p:grpSp>
        <p:nvGrpSpPr>
          <p:cNvPr id="529" name="Group"/>
          <p:cNvGrpSpPr/>
          <p:nvPr/>
        </p:nvGrpSpPr>
        <p:grpSpPr>
          <a:xfrm>
            <a:off x="522300" y="1172151"/>
            <a:ext cx="8032811" cy="673193"/>
            <a:chOff x="92" y="0"/>
            <a:chExt cx="8032809" cy="673192"/>
          </a:xfrm>
        </p:grpSpPr>
        <p:sp>
          <p:nvSpPr>
            <p:cNvPr id="511" name="Line"/>
            <p:cNvSpPr/>
            <p:nvPr/>
          </p:nvSpPr>
          <p:spPr>
            <a:xfrm>
              <a:off x="7161248" y="455307"/>
              <a:ext cx="553952" cy="1"/>
            </a:xfrm>
            <a:prstGeom prst="line">
              <a:avLst/>
            </a:prstGeom>
            <a:noFill/>
            <a:ln w="25400" cap="flat">
              <a:solidFill>
                <a:srgbClr val="A7A7A7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512" name="Line"/>
            <p:cNvSpPr/>
            <p:nvPr/>
          </p:nvSpPr>
          <p:spPr>
            <a:xfrm>
              <a:off x="362188" y="455307"/>
              <a:ext cx="624177" cy="1"/>
            </a:xfrm>
            <a:prstGeom prst="line">
              <a:avLst/>
            </a:prstGeom>
            <a:noFill/>
            <a:ln w="25400" cap="flat">
              <a:solidFill>
                <a:srgbClr val="A7A7A7"/>
              </a:solidFill>
              <a:prstDash val="solid"/>
              <a:miter lim="400000"/>
              <a:headEnd type="oval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513" name="P4"/>
            <p:cNvSpPr/>
            <p:nvPr/>
          </p:nvSpPr>
          <p:spPr>
            <a:xfrm>
              <a:off x="5354408" y="282902"/>
              <a:ext cx="345225" cy="345226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FF2D5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 b="1">
                  <a:solidFill>
                    <a:srgbClr val="FF2D55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P</a:t>
              </a:r>
              <a:r>
                <a:rPr sz="900"/>
                <a:t>4</a:t>
              </a:r>
            </a:p>
          </p:txBody>
        </p:sp>
        <p:sp>
          <p:nvSpPr>
            <p:cNvPr id="514" name="P3"/>
            <p:cNvSpPr/>
            <p:nvPr/>
          </p:nvSpPr>
          <p:spPr>
            <a:xfrm>
              <a:off x="3854023" y="268466"/>
              <a:ext cx="345225" cy="345225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AF52DE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 b="1">
                  <a:solidFill>
                    <a:srgbClr val="AF52DE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P</a:t>
              </a:r>
              <a:r>
                <a:rPr sz="900"/>
                <a:t>3</a:t>
              </a:r>
            </a:p>
          </p:txBody>
        </p:sp>
        <p:sp>
          <p:nvSpPr>
            <p:cNvPr id="515" name="Line"/>
            <p:cNvSpPr/>
            <p:nvPr/>
          </p:nvSpPr>
          <p:spPr>
            <a:xfrm>
              <a:off x="1215915" y="378918"/>
              <a:ext cx="1105277" cy="1"/>
            </a:xfrm>
            <a:prstGeom prst="line">
              <a:avLst/>
            </a:prstGeom>
            <a:noFill/>
            <a:ln w="25400" cap="flat">
              <a:solidFill>
                <a:srgbClr val="007AFF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516" name="Line"/>
            <p:cNvSpPr/>
            <p:nvPr/>
          </p:nvSpPr>
          <p:spPr>
            <a:xfrm>
              <a:off x="1219148" y="533036"/>
              <a:ext cx="1105277" cy="1"/>
            </a:xfrm>
            <a:prstGeom prst="line">
              <a:avLst/>
            </a:prstGeom>
            <a:noFill/>
            <a:ln w="25400" cap="flat">
              <a:solidFill>
                <a:srgbClr val="28A24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517" name="Line"/>
            <p:cNvSpPr/>
            <p:nvPr/>
          </p:nvSpPr>
          <p:spPr>
            <a:xfrm>
              <a:off x="2725187" y="377085"/>
              <a:ext cx="1112178" cy="1"/>
            </a:xfrm>
            <a:prstGeom prst="line">
              <a:avLst/>
            </a:prstGeom>
            <a:noFill/>
            <a:ln w="25400" cap="flat">
              <a:solidFill>
                <a:srgbClr val="28A24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518" name="Line"/>
            <p:cNvSpPr/>
            <p:nvPr/>
          </p:nvSpPr>
          <p:spPr>
            <a:xfrm>
              <a:off x="2698657" y="533036"/>
              <a:ext cx="1136172" cy="1"/>
            </a:xfrm>
            <a:prstGeom prst="line">
              <a:avLst/>
            </a:prstGeom>
            <a:noFill/>
            <a:ln w="25400" cap="flat">
              <a:solidFill>
                <a:srgbClr val="AF52DE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519" name="Line"/>
            <p:cNvSpPr/>
            <p:nvPr/>
          </p:nvSpPr>
          <p:spPr>
            <a:xfrm>
              <a:off x="4220039" y="377085"/>
              <a:ext cx="1120868" cy="1"/>
            </a:xfrm>
            <a:prstGeom prst="line">
              <a:avLst/>
            </a:prstGeom>
            <a:noFill/>
            <a:ln w="25400" cap="flat">
              <a:solidFill>
                <a:srgbClr val="AF52DE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520" name="Line"/>
            <p:cNvSpPr/>
            <p:nvPr/>
          </p:nvSpPr>
          <p:spPr>
            <a:xfrm>
              <a:off x="4229596" y="533036"/>
              <a:ext cx="1105277" cy="1"/>
            </a:xfrm>
            <a:prstGeom prst="line">
              <a:avLst/>
            </a:prstGeom>
            <a:noFill/>
            <a:ln w="25400" cap="flat">
              <a:solidFill>
                <a:srgbClr val="FF2D5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521" name="Line"/>
            <p:cNvSpPr/>
            <p:nvPr/>
          </p:nvSpPr>
          <p:spPr>
            <a:xfrm>
              <a:off x="5722573" y="378918"/>
              <a:ext cx="1136172" cy="1"/>
            </a:xfrm>
            <a:prstGeom prst="line">
              <a:avLst/>
            </a:prstGeom>
            <a:noFill/>
            <a:ln w="25400" cap="flat">
              <a:solidFill>
                <a:srgbClr val="FF2D5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522" name="Line"/>
            <p:cNvSpPr/>
            <p:nvPr/>
          </p:nvSpPr>
          <p:spPr>
            <a:xfrm>
              <a:off x="5730090" y="533036"/>
              <a:ext cx="1136171" cy="1"/>
            </a:xfrm>
            <a:prstGeom prst="line">
              <a:avLst/>
            </a:prstGeom>
            <a:noFill/>
            <a:ln w="25400" cap="flat">
              <a:solidFill>
                <a:srgbClr val="000000">
                  <a:alpha val="84705"/>
                </a:srgb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523" name="P2"/>
            <p:cNvSpPr/>
            <p:nvPr/>
          </p:nvSpPr>
          <p:spPr>
            <a:xfrm>
              <a:off x="2335446" y="271455"/>
              <a:ext cx="357926" cy="357926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28A24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 b="1">
                  <a:solidFill>
                    <a:srgbClr val="28A241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P</a:t>
              </a:r>
              <a:r>
                <a:rPr sz="900"/>
                <a:t>2</a:t>
              </a:r>
            </a:p>
          </p:txBody>
        </p:sp>
        <p:sp>
          <p:nvSpPr>
            <p:cNvPr id="524" name="P1"/>
            <p:cNvSpPr/>
            <p:nvPr/>
          </p:nvSpPr>
          <p:spPr>
            <a:xfrm>
              <a:off x="832797" y="277805"/>
              <a:ext cx="357925" cy="357926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007AFF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 b="1">
                  <a:solidFill>
                    <a:srgbClr val="007AFF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P</a:t>
              </a:r>
              <a:r>
                <a:rPr sz="900"/>
                <a:t>1</a:t>
              </a:r>
            </a:p>
          </p:txBody>
        </p:sp>
        <p:sp>
          <p:nvSpPr>
            <p:cNvPr id="525" name="P5"/>
            <p:cNvSpPr/>
            <p:nvPr/>
          </p:nvSpPr>
          <p:spPr>
            <a:xfrm>
              <a:off x="6882420" y="269995"/>
              <a:ext cx="345225" cy="345225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000000">
                  <a:alpha val="84705"/>
                </a:srgbClr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 b="1">
                  <a:solidFill>
                    <a:srgbClr val="000000">
                      <a:alpha val="84705"/>
                    </a:srgbClr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P</a:t>
              </a:r>
              <a:r>
                <a:rPr sz="900"/>
                <a:t>5</a:t>
              </a:r>
            </a:p>
          </p:txBody>
        </p:sp>
        <p:sp>
          <p:nvSpPr>
            <p:cNvPr id="526" name="Everyone Participates"/>
            <p:cNvSpPr txBox="1"/>
            <p:nvPr/>
          </p:nvSpPr>
          <p:spPr>
            <a:xfrm>
              <a:off x="818724" y="0"/>
              <a:ext cx="1691603" cy="228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>
              <a:lvl1pPr>
                <a:defRPr sz="1300">
                  <a:latin typeface="Avenir Heavy"/>
                  <a:ea typeface="Avenir Heavy"/>
                  <a:cs typeface="Avenir Heavy"/>
                  <a:sym typeface="Avenir Heavy"/>
                </a:defRPr>
              </a:lvl1pPr>
            </a:lstStyle>
            <a:p>
              <a:r>
                <a:t>Everyone Participates</a:t>
              </a:r>
            </a:p>
          </p:txBody>
        </p:sp>
        <p:pic>
          <p:nvPicPr>
            <p:cNvPr id="527" name="scammer2.jpeg" descr="scammer2.jpeg"/>
            <p:cNvPicPr>
              <a:picLocks noChangeAspect="1"/>
            </p:cNvPicPr>
            <p:nvPr/>
          </p:nvPicPr>
          <p:blipFill>
            <a:blip r:embed="rId2"/>
            <a:srcRect l="26176" t="13999" r="26693" b="18533"/>
            <a:stretch>
              <a:fillRect/>
            </a:stretch>
          </p:blipFill>
          <p:spPr>
            <a:xfrm>
              <a:off x="92" y="237423"/>
              <a:ext cx="304410" cy="435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600" extrusionOk="0">
                  <a:moveTo>
                    <a:pt x="8207" y="0"/>
                  </a:moveTo>
                  <a:cubicBezTo>
                    <a:pt x="7895" y="0"/>
                    <a:pt x="7602" y="87"/>
                    <a:pt x="7363" y="256"/>
                  </a:cubicBezTo>
                  <a:cubicBezTo>
                    <a:pt x="7074" y="461"/>
                    <a:pt x="7061" y="479"/>
                    <a:pt x="6828" y="1475"/>
                  </a:cubicBezTo>
                  <a:cubicBezTo>
                    <a:pt x="6806" y="1572"/>
                    <a:pt x="6774" y="1697"/>
                    <a:pt x="6744" y="1751"/>
                  </a:cubicBezTo>
                  <a:cubicBezTo>
                    <a:pt x="6693" y="1845"/>
                    <a:pt x="6677" y="1842"/>
                    <a:pt x="6407" y="1849"/>
                  </a:cubicBezTo>
                  <a:cubicBezTo>
                    <a:pt x="6251" y="1853"/>
                    <a:pt x="6110" y="1875"/>
                    <a:pt x="6097" y="1889"/>
                  </a:cubicBezTo>
                  <a:cubicBezTo>
                    <a:pt x="6084" y="1902"/>
                    <a:pt x="5919" y="1924"/>
                    <a:pt x="5731" y="1928"/>
                  </a:cubicBezTo>
                  <a:cubicBezTo>
                    <a:pt x="5543" y="1932"/>
                    <a:pt x="5364" y="1936"/>
                    <a:pt x="5338" y="1948"/>
                  </a:cubicBezTo>
                  <a:cubicBezTo>
                    <a:pt x="5292" y="1967"/>
                    <a:pt x="5044" y="2009"/>
                    <a:pt x="4663" y="2046"/>
                  </a:cubicBezTo>
                  <a:cubicBezTo>
                    <a:pt x="4562" y="2056"/>
                    <a:pt x="4463" y="2073"/>
                    <a:pt x="4437" y="2085"/>
                  </a:cubicBezTo>
                  <a:cubicBezTo>
                    <a:pt x="4412" y="2098"/>
                    <a:pt x="4291" y="2124"/>
                    <a:pt x="4184" y="2144"/>
                  </a:cubicBezTo>
                  <a:cubicBezTo>
                    <a:pt x="4077" y="2165"/>
                    <a:pt x="3898" y="2202"/>
                    <a:pt x="3791" y="2223"/>
                  </a:cubicBezTo>
                  <a:cubicBezTo>
                    <a:pt x="3284" y="2322"/>
                    <a:pt x="2440" y="2674"/>
                    <a:pt x="2440" y="2794"/>
                  </a:cubicBezTo>
                  <a:cubicBezTo>
                    <a:pt x="2440" y="2816"/>
                    <a:pt x="2414" y="2846"/>
                    <a:pt x="2384" y="2853"/>
                  </a:cubicBezTo>
                  <a:cubicBezTo>
                    <a:pt x="2308" y="2870"/>
                    <a:pt x="2308" y="3307"/>
                    <a:pt x="2384" y="3325"/>
                  </a:cubicBezTo>
                  <a:cubicBezTo>
                    <a:pt x="2416" y="3332"/>
                    <a:pt x="2440" y="3370"/>
                    <a:pt x="2440" y="3403"/>
                  </a:cubicBezTo>
                  <a:cubicBezTo>
                    <a:pt x="2440" y="3437"/>
                    <a:pt x="2470" y="3462"/>
                    <a:pt x="2497" y="3462"/>
                  </a:cubicBezTo>
                  <a:cubicBezTo>
                    <a:pt x="2523" y="3462"/>
                    <a:pt x="2510" y="3467"/>
                    <a:pt x="2497" y="3482"/>
                  </a:cubicBezTo>
                  <a:cubicBezTo>
                    <a:pt x="2458" y="3526"/>
                    <a:pt x="2949" y="3792"/>
                    <a:pt x="3115" y="3816"/>
                  </a:cubicBezTo>
                  <a:cubicBezTo>
                    <a:pt x="3153" y="3822"/>
                    <a:pt x="3222" y="3853"/>
                    <a:pt x="3256" y="3875"/>
                  </a:cubicBezTo>
                  <a:cubicBezTo>
                    <a:pt x="3290" y="3898"/>
                    <a:pt x="3319" y="3904"/>
                    <a:pt x="3340" y="3895"/>
                  </a:cubicBezTo>
                  <a:cubicBezTo>
                    <a:pt x="3361" y="3886"/>
                    <a:pt x="3388" y="3897"/>
                    <a:pt x="3397" y="3915"/>
                  </a:cubicBezTo>
                  <a:cubicBezTo>
                    <a:pt x="3405" y="3932"/>
                    <a:pt x="3468" y="3950"/>
                    <a:pt x="3537" y="3954"/>
                  </a:cubicBezTo>
                  <a:cubicBezTo>
                    <a:pt x="3607" y="3958"/>
                    <a:pt x="3678" y="3960"/>
                    <a:pt x="3678" y="3974"/>
                  </a:cubicBezTo>
                  <a:cubicBezTo>
                    <a:pt x="3678" y="3988"/>
                    <a:pt x="3743" y="3994"/>
                    <a:pt x="3819" y="3994"/>
                  </a:cubicBezTo>
                  <a:cubicBezTo>
                    <a:pt x="3894" y="3994"/>
                    <a:pt x="3959" y="4015"/>
                    <a:pt x="3959" y="4033"/>
                  </a:cubicBezTo>
                  <a:cubicBezTo>
                    <a:pt x="3959" y="4050"/>
                    <a:pt x="3996" y="4072"/>
                    <a:pt x="4072" y="4072"/>
                  </a:cubicBezTo>
                  <a:cubicBezTo>
                    <a:pt x="4147" y="4072"/>
                    <a:pt x="4212" y="4074"/>
                    <a:pt x="4212" y="4092"/>
                  </a:cubicBezTo>
                  <a:cubicBezTo>
                    <a:pt x="4212" y="4109"/>
                    <a:pt x="4293" y="4131"/>
                    <a:pt x="4381" y="4131"/>
                  </a:cubicBezTo>
                  <a:cubicBezTo>
                    <a:pt x="4469" y="4131"/>
                    <a:pt x="4550" y="4153"/>
                    <a:pt x="4550" y="4171"/>
                  </a:cubicBezTo>
                  <a:cubicBezTo>
                    <a:pt x="4550" y="4188"/>
                    <a:pt x="4640" y="4189"/>
                    <a:pt x="4747" y="4190"/>
                  </a:cubicBezTo>
                  <a:cubicBezTo>
                    <a:pt x="4854" y="4191"/>
                    <a:pt x="5043" y="4213"/>
                    <a:pt x="5169" y="4230"/>
                  </a:cubicBezTo>
                  <a:cubicBezTo>
                    <a:pt x="5688" y="4299"/>
                    <a:pt x="5962" y="4332"/>
                    <a:pt x="6266" y="4348"/>
                  </a:cubicBezTo>
                  <a:cubicBezTo>
                    <a:pt x="6700" y="4369"/>
                    <a:pt x="6772" y="4371"/>
                    <a:pt x="6772" y="4426"/>
                  </a:cubicBezTo>
                  <a:cubicBezTo>
                    <a:pt x="6772" y="4458"/>
                    <a:pt x="6750" y="4485"/>
                    <a:pt x="6660" y="4485"/>
                  </a:cubicBezTo>
                  <a:cubicBezTo>
                    <a:pt x="6584" y="4485"/>
                    <a:pt x="6519" y="4464"/>
                    <a:pt x="6519" y="4446"/>
                  </a:cubicBezTo>
                  <a:cubicBezTo>
                    <a:pt x="6519" y="4428"/>
                    <a:pt x="6407" y="4426"/>
                    <a:pt x="6294" y="4426"/>
                  </a:cubicBezTo>
                  <a:cubicBezTo>
                    <a:pt x="6180" y="4426"/>
                    <a:pt x="6097" y="4427"/>
                    <a:pt x="6097" y="4446"/>
                  </a:cubicBezTo>
                  <a:cubicBezTo>
                    <a:pt x="6097" y="4465"/>
                    <a:pt x="6089" y="4474"/>
                    <a:pt x="6069" y="4466"/>
                  </a:cubicBezTo>
                  <a:cubicBezTo>
                    <a:pt x="6020" y="4444"/>
                    <a:pt x="5937" y="4489"/>
                    <a:pt x="5844" y="4584"/>
                  </a:cubicBezTo>
                  <a:cubicBezTo>
                    <a:pt x="5783" y="4646"/>
                    <a:pt x="5788" y="4721"/>
                    <a:pt x="5788" y="4997"/>
                  </a:cubicBezTo>
                  <a:cubicBezTo>
                    <a:pt x="5788" y="5290"/>
                    <a:pt x="5802" y="5395"/>
                    <a:pt x="5900" y="5587"/>
                  </a:cubicBezTo>
                  <a:cubicBezTo>
                    <a:pt x="6058" y="5895"/>
                    <a:pt x="6112" y="5980"/>
                    <a:pt x="6153" y="5980"/>
                  </a:cubicBezTo>
                  <a:cubicBezTo>
                    <a:pt x="6172" y="5980"/>
                    <a:pt x="6181" y="6013"/>
                    <a:pt x="6181" y="6039"/>
                  </a:cubicBezTo>
                  <a:cubicBezTo>
                    <a:pt x="6181" y="6066"/>
                    <a:pt x="6208" y="6079"/>
                    <a:pt x="6238" y="6079"/>
                  </a:cubicBezTo>
                  <a:cubicBezTo>
                    <a:pt x="6267" y="6079"/>
                    <a:pt x="6283" y="6086"/>
                    <a:pt x="6266" y="6098"/>
                  </a:cubicBezTo>
                  <a:cubicBezTo>
                    <a:pt x="6248" y="6111"/>
                    <a:pt x="6344" y="6191"/>
                    <a:pt x="6463" y="6275"/>
                  </a:cubicBezTo>
                  <a:cubicBezTo>
                    <a:pt x="6705" y="6447"/>
                    <a:pt x="6698" y="6515"/>
                    <a:pt x="6463" y="6394"/>
                  </a:cubicBezTo>
                  <a:cubicBezTo>
                    <a:pt x="6297" y="6308"/>
                    <a:pt x="6117" y="6277"/>
                    <a:pt x="5956" y="6334"/>
                  </a:cubicBezTo>
                  <a:cubicBezTo>
                    <a:pt x="5437" y="6521"/>
                    <a:pt x="4325" y="7185"/>
                    <a:pt x="4325" y="7298"/>
                  </a:cubicBezTo>
                  <a:cubicBezTo>
                    <a:pt x="4325" y="7322"/>
                    <a:pt x="4294" y="7338"/>
                    <a:pt x="4269" y="7338"/>
                  </a:cubicBezTo>
                  <a:cubicBezTo>
                    <a:pt x="4244" y="7338"/>
                    <a:pt x="4212" y="7352"/>
                    <a:pt x="4212" y="7377"/>
                  </a:cubicBezTo>
                  <a:cubicBezTo>
                    <a:pt x="4212" y="7402"/>
                    <a:pt x="4203" y="7430"/>
                    <a:pt x="4184" y="7436"/>
                  </a:cubicBezTo>
                  <a:cubicBezTo>
                    <a:pt x="4116" y="7457"/>
                    <a:pt x="3906" y="7831"/>
                    <a:pt x="3875" y="7987"/>
                  </a:cubicBezTo>
                  <a:cubicBezTo>
                    <a:pt x="3828" y="8218"/>
                    <a:pt x="3821" y="8566"/>
                    <a:pt x="3875" y="8715"/>
                  </a:cubicBezTo>
                  <a:cubicBezTo>
                    <a:pt x="3927" y="8860"/>
                    <a:pt x="4214" y="9289"/>
                    <a:pt x="4269" y="9305"/>
                  </a:cubicBezTo>
                  <a:cubicBezTo>
                    <a:pt x="4288" y="9311"/>
                    <a:pt x="4325" y="9339"/>
                    <a:pt x="4325" y="9364"/>
                  </a:cubicBezTo>
                  <a:cubicBezTo>
                    <a:pt x="4325" y="9389"/>
                    <a:pt x="4326" y="9403"/>
                    <a:pt x="4353" y="9403"/>
                  </a:cubicBezTo>
                  <a:cubicBezTo>
                    <a:pt x="4380" y="9403"/>
                    <a:pt x="4394" y="9428"/>
                    <a:pt x="4381" y="9443"/>
                  </a:cubicBezTo>
                  <a:cubicBezTo>
                    <a:pt x="4356" y="9471"/>
                    <a:pt x="4686" y="9673"/>
                    <a:pt x="4859" y="9738"/>
                  </a:cubicBezTo>
                  <a:cubicBezTo>
                    <a:pt x="4916" y="9759"/>
                    <a:pt x="4946" y="9786"/>
                    <a:pt x="4944" y="9816"/>
                  </a:cubicBezTo>
                  <a:cubicBezTo>
                    <a:pt x="4942" y="9850"/>
                    <a:pt x="4930" y="9860"/>
                    <a:pt x="4916" y="9836"/>
                  </a:cubicBezTo>
                  <a:cubicBezTo>
                    <a:pt x="4903" y="9814"/>
                    <a:pt x="4871" y="9797"/>
                    <a:pt x="4831" y="9797"/>
                  </a:cubicBezTo>
                  <a:cubicBezTo>
                    <a:pt x="4792" y="9797"/>
                    <a:pt x="4681" y="9733"/>
                    <a:pt x="4578" y="9659"/>
                  </a:cubicBezTo>
                  <a:cubicBezTo>
                    <a:pt x="4404" y="9534"/>
                    <a:pt x="4359" y="9522"/>
                    <a:pt x="4128" y="9521"/>
                  </a:cubicBezTo>
                  <a:cubicBezTo>
                    <a:pt x="3973" y="9521"/>
                    <a:pt x="3886" y="9537"/>
                    <a:pt x="3875" y="9561"/>
                  </a:cubicBezTo>
                  <a:cubicBezTo>
                    <a:pt x="3865" y="9582"/>
                    <a:pt x="3811" y="9600"/>
                    <a:pt x="3762" y="9600"/>
                  </a:cubicBezTo>
                  <a:cubicBezTo>
                    <a:pt x="3714" y="9600"/>
                    <a:pt x="3678" y="9622"/>
                    <a:pt x="3678" y="9639"/>
                  </a:cubicBezTo>
                  <a:cubicBezTo>
                    <a:pt x="3678" y="9657"/>
                    <a:pt x="3631" y="9659"/>
                    <a:pt x="3594" y="9659"/>
                  </a:cubicBezTo>
                  <a:cubicBezTo>
                    <a:pt x="3556" y="9659"/>
                    <a:pt x="3537" y="9681"/>
                    <a:pt x="3537" y="9698"/>
                  </a:cubicBezTo>
                  <a:cubicBezTo>
                    <a:pt x="3537" y="9716"/>
                    <a:pt x="3491" y="9738"/>
                    <a:pt x="3453" y="9738"/>
                  </a:cubicBezTo>
                  <a:cubicBezTo>
                    <a:pt x="3415" y="9738"/>
                    <a:pt x="3397" y="9739"/>
                    <a:pt x="3397" y="9757"/>
                  </a:cubicBezTo>
                  <a:cubicBezTo>
                    <a:pt x="3397" y="9776"/>
                    <a:pt x="3392" y="9787"/>
                    <a:pt x="3369" y="9777"/>
                  </a:cubicBezTo>
                  <a:cubicBezTo>
                    <a:pt x="3345" y="9767"/>
                    <a:pt x="3268" y="9789"/>
                    <a:pt x="3228" y="9816"/>
                  </a:cubicBezTo>
                  <a:cubicBezTo>
                    <a:pt x="3188" y="9844"/>
                    <a:pt x="3172" y="9849"/>
                    <a:pt x="3172" y="9836"/>
                  </a:cubicBezTo>
                  <a:cubicBezTo>
                    <a:pt x="3172" y="9823"/>
                    <a:pt x="3131" y="9848"/>
                    <a:pt x="3087" y="9875"/>
                  </a:cubicBezTo>
                  <a:cubicBezTo>
                    <a:pt x="3043" y="9903"/>
                    <a:pt x="2879" y="9958"/>
                    <a:pt x="2722" y="10013"/>
                  </a:cubicBezTo>
                  <a:cubicBezTo>
                    <a:pt x="2564" y="10068"/>
                    <a:pt x="2440" y="10136"/>
                    <a:pt x="2440" y="10151"/>
                  </a:cubicBezTo>
                  <a:cubicBezTo>
                    <a:pt x="2440" y="10165"/>
                    <a:pt x="2391" y="10190"/>
                    <a:pt x="2328" y="10210"/>
                  </a:cubicBezTo>
                  <a:cubicBezTo>
                    <a:pt x="2264" y="10230"/>
                    <a:pt x="2128" y="10295"/>
                    <a:pt x="2047" y="10348"/>
                  </a:cubicBezTo>
                  <a:cubicBezTo>
                    <a:pt x="1416" y="10755"/>
                    <a:pt x="837" y="11207"/>
                    <a:pt x="837" y="11292"/>
                  </a:cubicBezTo>
                  <a:cubicBezTo>
                    <a:pt x="837" y="11310"/>
                    <a:pt x="804" y="11325"/>
                    <a:pt x="781" y="11331"/>
                  </a:cubicBezTo>
                  <a:cubicBezTo>
                    <a:pt x="757" y="11337"/>
                    <a:pt x="733" y="11364"/>
                    <a:pt x="724" y="11390"/>
                  </a:cubicBezTo>
                  <a:cubicBezTo>
                    <a:pt x="716" y="11416"/>
                    <a:pt x="700" y="11465"/>
                    <a:pt x="668" y="11489"/>
                  </a:cubicBezTo>
                  <a:cubicBezTo>
                    <a:pt x="636" y="11512"/>
                    <a:pt x="626" y="11551"/>
                    <a:pt x="640" y="11567"/>
                  </a:cubicBezTo>
                  <a:cubicBezTo>
                    <a:pt x="654" y="11583"/>
                    <a:pt x="639" y="11587"/>
                    <a:pt x="612" y="11587"/>
                  </a:cubicBezTo>
                  <a:cubicBezTo>
                    <a:pt x="585" y="11587"/>
                    <a:pt x="556" y="11611"/>
                    <a:pt x="556" y="11646"/>
                  </a:cubicBezTo>
                  <a:cubicBezTo>
                    <a:pt x="556" y="11681"/>
                    <a:pt x="553" y="11725"/>
                    <a:pt x="528" y="11725"/>
                  </a:cubicBezTo>
                  <a:cubicBezTo>
                    <a:pt x="502" y="11725"/>
                    <a:pt x="471" y="11752"/>
                    <a:pt x="471" y="11784"/>
                  </a:cubicBezTo>
                  <a:cubicBezTo>
                    <a:pt x="471" y="11815"/>
                    <a:pt x="437" y="11846"/>
                    <a:pt x="415" y="11862"/>
                  </a:cubicBezTo>
                  <a:cubicBezTo>
                    <a:pt x="348" y="11914"/>
                    <a:pt x="101" y="12485"/>
                    <a:pt x="49" y="12689"/>
                  </a:cubicBezTo>
                  <a:cubicBezTo>
                    <a:pt x="-17" y="12951"/>
                    <a:pt x="-17" y="18487"/>
                    <a:pt x="49" y="18708"/>
                  </a:cubicBezTo>
                  <a:cubicBezTo>
                    <a:pt x="109" y="18909"/>
                    <a:pt x="167" y="19042"/>
                    <a:pt x="331" y="19259"/>
                  </a:cubicBezTo>
                  <a:cubicBezTo>
                    <a:pt x="402" y="19353"/>
                    <a:pt x="471" y="19451"/>
                    <a:pt x="471" y="19475"/>
                  </a:cubicBezTo>
                  <a:cubicBezTo>
                    <a:pt x="471" y="19500"/>
                    <a:pt x="502" y="19534"/>
                    <a:pt x="528" y="19534"/>
                  </a:cubicBezTo>
                  <a:cubicBezTo>
                    <a:pt x="553" y="19534"/>
                    <a:pt x="556" y="19558"/>
                    <a:pt x="556" y="19593"/>
                  </a:cubicBezTo>
                  <a:cubicBezTo>
                    <a:pt x="556" y="19629"/>
                    <a:pt x="585" y="19652"/>
                    <a:pt x="612" y="19652"/>
                  </a:cubicBezTo>
                  <a:cubicBezTo>
                    <a:pt x="639" y="19652"/>
                    <a:pt x="654" y="19676"/>
                    <a:pt x="640" y="19692"/>
                  </a:cubicBezTo>
                  <a:cubicBezTo>
                    <a:pt x="626" y="19708"/>
                    <a:pt x="635" y="19727"/>
                    <a:pt x="668" y="19751"/>
                  </a:cubicBezTo>
                  <a:cubicBezTo>
                    <a:pt x="702" y="19774"/>
                    <a:pt x="723" y="19815"/>
                    <a:pt x="724" y="19830"/>
                  </a:cubicBezTo>
                  <a:cubicBezTo>
                    <a:pt x="726" y="19844"/>
                    <a:pt x="784" y="19885"/>
                    <a:pt x="837" y="19928"/>
                  </a:cubicBezTo>
                  <a:cubicBezTo>
                    <a:pt x="890" y="19970"/>
                    <a:pt x="912" y="20007"/>
                    <a:pt x="893" y="20007"/>
                  </a:cubicBezTo>
                  <a:cubicBezTo>
                    <a:pt x="862" y="20007"/>
                    <a:pt x="1256" y="20295"/>
                    <a:pt x="1456" y="20420"/>
                  </a:cubicBezTo>
                  <a:cubicBezTo>
                    <a:pt x="2026" y="20774"/>
                    <a:pt x="2203" y="20887"/>
                    <a:pt x="2300" y="20951"/>
                  </a:cubicBezTo>
                  <a:cubicBezTo>
                    <a:pt x="2418" y="21028"/>
                    <a:pt x="2975" y="21240"/>
                    <a:pt x="2975" y="21207"/>
                  </a:cubicBezTo>
                  <a:cubicBezTo>
                    <a:pt x="2975" y="21196"/>
                    <a:pt x="3019" y="21218"/>
                    <a:pt x="3059" y="21246"/>
                  </a:cubicBezTo>
                  <a:cubicBezTo>
                    <a:pt x="3099" y="21274"/>
                    <a:pt x="3151" y="21275"/>
                    <a:pt x="3172" y="21266"/>
                  </a:cubicBezTo>
                  <a:cubicBezTo>
                    <a:pt x="3193" y="21257"/>
                    <a:pt x="3219" y="21269"/>
                    <a:pt x="3228" y="21285"/>
                  </a:cubicBezTo>
                  <a:cubicBezTo>
                    <a:pt x="3236" y="21302"/>
                    <a:pt x="3275" y="21319"/>
                    <a:pt x="3312" y="21325"/>
                  </a:cubicBezTo>
                  <a:cubicBezTo>
                    <a:pt x="3350" y="21330"/>
                    <a:pt x="3383" y="21351"/>
                    <a:pt x="3397" y="21364"/>
                  </a:cubicBezTo>
                  <a:cubicBezTo>
                    <a:pt x="3411" y="21377"/>
                    <a:pt x="3470" y="21380"/>
                    <a:pt x="3537" y="21384"/>
                  </a:cubicBezTo>
                  <a:cubicBezTo>
                    <a:pt x="3605" y="21388"/>
                    <a:pt x="3678" y="21409"/>
                    <a:pt x="3678" y="21423"/>
                  </a:cubicBezTo>
                  <a:cubicBezTo>
                    <a:pt x="3678" y="21437"/>
                    <a:pt x="3743" y="21443"/>
                    <a:pt x="3819" y="21443"/>
                  </a:cubicBezTo>
                  <a:cubicBezTo>
                    <a:pt x="3894" y="21443"/>
                    <a:pt x="3959" y="21465"/>
                    <a:pt x="3959" y="21482"/>
                  </a:cubicBezTo>
                  <a:cubicBezTo>
                    <a:pt x="3959" y="21498"/>
                    <a:pt x="3971" y="21502"/>
                    <a:pt x="4016" y="21502"/>
                  </a:cubicBezTo>
                  <a:cubicBezTo>
                    <a:pt x="4119" y="21500"/>
                    <a:pt x="4604" y="21579"/>
                    <a:pt x="4634" y="21600"/>
                  </a:cubicBezTo>
                  <a:lnTo>
                    <a:pt x="10879" y="21600"/>
                  </a:lnTo>
                  <a:cubicBezTo>
                    <a:pt x="16049" y="21592"/>
                    <a:pt x="17158" y="21579"/>
                    <a:pt x="17433" y="21541"/>
                  </a:cubicBezTo>
                  <a:cubicBezTo>
                    <a:pt x="17616" y="21516"/>
                    <a:pt x="17771" y="21496"/>
                    <a:pt x="17771" y="21482"/>
                  </a:cubicBezTo>
                  <a:cubicBezTo>
                    <a:pt x="17771" y="21468"/>
                    <a:pt x="17836" y="21443"/>
                    <a:pt x="17911" y="21443"/>
                  </a:cubicBezTo>
                  <a:cubicBezTo>
                    <a:pt x="17987" y="21443"/>
                    <a:pt x="18052" y="21441"/>
                    <a:pt x="18052" y="21423"/>
                  </a:cubicBezTo>
                  <a:cubicBezTo>
                    <a:pt x="18052" y="21405"/>
                    <a:pt x="18117" y="21384"/>
                    <a:pt x="18193" y="21384"/>
                  </a:cubicBezTo>
                  <a:cubicBezTo>
                    <a:pt x="18268" y="21384"/>
                    <a:pt x="18333" y="21363"/>
                    <a:pt x="18333" y="21344"/>
                  </a:cubicBezTo>
                  <a:cubicBezTo>
                    <a:pt x="18333" y="21326"/>
                    <a:pt x="18338" y="21334"/>
                    <a:pt x="18361" y="21344"/>
                  </a:cubicBezTo>
                  <a:cubicBezTo>
                    <a:pt x="18384" y="21354"/>
                    <a:pt x="18440" y="21327"/>
                    <a:pt x="18474" y="21305"/>
                  </a:cubicBezTo>
                  <a:cubicBezTo>
                    <a:pt x="18508" y="21283"/>
                    <a:pt x="18549" y="21271"/>
                    <a:pt x="18586" y="21266"/>
                  </a:cubicBezTo>
                  <a:cubicBezTo>
                    <a:pt x="18623" y="21260"/>
                    <a:pt x="18680" y="21227"/>
                    <a:pt x="18699" y="21207"/>
                  </a:cubicBezTo>
                  <a:cubicBezTo>
                    <a:pt x="18718" y="21186"/>
                    <a:pt x="18727" y="21191"/>
                    <a:pt x="18727" y="21207"/>
                  </a:cubicBezTo>
                  <a:cubicBezTo>
                    <a:pt x="18727" y="21222"/>
                    <a:pt x="18767" y="21214"/>
                    <a:pt x="18811" y="21187"/>
                  </a:cubicBezTo>
                  <a:cubicBezTo>
                    <a:pt x="18855" y="21160"/>
                    <a:pt x="18987" y="21106"/>
                    <a:pt x="19093" y="21069"/>
                  </a:cubicBezTo>
                  <a:cubicBezTo>
                    <a:pt x="19198" y="21032"/>
                    <a:pt x="19313" y="20983"/>
                    <a:pt x="19346" y="20951"/>
                  </a:cubicBezTo>
                  <a:cubicBezTo>
                    <a:pt x="19379" y="20918"/>
                    <a:pt x="19457" y="20874"/>
                    <a:pt x="19515" y="20852"/>
                  </a:cubicBezTo>
                  <a:cubicBezTo>
                    <a:pt x="19628" y="20810"/>
                    <a:pt x="20302" y="20320"/>
                    <a:pt x="20302" y="20282"/>
                  </a:cubicBezTo>
                  <a:cubicBezTo>
                    <a:pt x="20302" y="20269"/>
                    <a:pt x="20344" y="20232"/>
                    <a:pt x="20415" y="20184"/>
                  </a:cubicBezTo>
                  <a:cubicBezTo>
                    <a:pt x="20536" y="20100"/>
                    <a:pt x="20897" y="19726"/>
                    <a:pt x="20893" y="19692"/>
                  </a:cubicBezTo>
                  <a:cubicBezTo>
                    <a:pt x="20892" y="19683"/>
                    <a:pt x="20916" y="19656"/>
                    <a:pt x="20949" y="19633"/>
                  </a:cubicBezTo>
                  <a:cubicBezTo>
                    <a:pt x="20983" y="19609"/>
                    <a:pt x="21018" y="19569"/>
                    <a:pt x="21005" y="19554"/>
                  </a:cubicBezTo>
                  <a:cubicBezTo>
                    <a:pt x="20992" y="19539"/>
                    <a:pt x="20982" y="19521"/>
                    <a:pt x="21005" y="19515"/>
                  </a:cubicBezTo>
                  <a:cubicBezTo>
                    <a:pt x="21029" y="19509"/>
                    <a:pt x="21082" y="19501"/>
                    <a:pt x="21090" y="19475"/>
                  </a:cubicBezTo>
                  <a:cubicBezTo>
                    <a:pt x="21098" y="19449"/>
                    <a:pt x="21114" y="19401"/>
                    <a:pt x="21146" y="19377"/>
                  </a:cubicBezTo>
                  <a:cubicBezTo>
                    <a:pt x="21178" y="19353"/>
                    <a:pt x="21189" y="19315"/>
                    <a:pt x="21174" y="19298"/>
                  </a:cubicBezTo>
                  <a:cubicBezTo>
                    <a:pt x="21160" y="19282"/>
                    <a:pt x="21176" y="19279"/>
                    <a:pt x="21202" y="19279"/>
                  </a:cubicBezTo>
                  <a:cubicBezTo>
                    <a:pt x="21229" y="19279"/>
                    <a:pt x="21259" y="19235"/>
                    <a:pt x="21259" y="19200"/>
                  </a:cubicBezTo>
                  <a:cubicBezTo>
                    <a:pt x="21259" y="19165"/>
                    <a:pt x="21265" y="19141"/>
                    <a:pt x="21287" y="19141"/>
                  </a:cubicBezTo>
                  <a:cubicBezTo>
                    <a:pt x="21309" y="19141"/>
                    <a:pt x="21345" y="19067"/>
                    <a:pt x="21371" y="18984"/>
                  </a:cubicBezTo>
                  <a:cubicBezTo>
                    <a:pt x="21397" y="18900"/>
                    <a:pt x="21471" y="18752"/>
                    <a:pt x="21512" y="18649"/>
                  </a:cubicBezTo>
                  <a:cubicBezTo>
                    <a:pt x="21578" y="18481"/>
                    <a:pt x="21583" y="18160"/>
                    <a:pt x="21568" y="15620"/>
                  </a:cubicBezTo>
                  <a:cubicBezTo>
                    <a:pt x="21558" y="13858"/>
                    <a:pt x="21513" y="12719"/>
                    <a:pt x="21484" y="12610"/>
                  </a:cubicBezTo>
                  <a:cubicBezTo>
                    <a:pt x="21408" y="12329"/>
                    <a:pt x="21325" y="12098"/>
                    <a:pt x="21287" y="12098"/>
                  </a:cubicBezTo>
                  <a:cubicBezTo>
                    <a:pt x="21268" y="12098"/>
                    <a:pt x="21259" y="12053"/>
                    <a:pt x="21259" y="12000"/>
                  </a:cubicBezTo>
                  <a:cubicBezTo>
                    <a:pt x="21259" y="11947"/>
                    <a:pt x="21229" y="11902"/>
                    <a:pt x="21202" y="11902"/>
                  </a:cubicBezTo>
                  <a:cubicBezTo>
                    <a:pt x="21176" y="11902"/>
                    <a:pt x="21160" y="11898"/>
                    <a:pt x="21174" y="11882"/>
                  </a:cubicBezTo>
                  <a:cubicBezTo>
                    <a:pt x="21189" y="11866"/>
                    <a:pt x="21178" y="11827"/>
                    <a:pt x="21146" y="11803"/>
                  </a:cubicBezTo>
                  <a:cubicBezTo>
                    <a:pt x="21114" y="11779"/>
                    <a:pt x="21098" y="11751"/>
                    <a:pt x="21090" y="11725"/>
                  </a:cubicBezTo>
                  <a:cubicBezTo>
                    <a:pt x="21082" y="11699"/>
                    <a:pt x="21029" y="11672"/>
                    <a:pt x="21005" y="11666"/>
                  </a:cubicBezTo>
                  <a:cubicBezTo>
                    <a:pt x="20982" y="11660"/>
                    <a:pt x="20992" y="11641"/>
                    <a:pt x="21005" y="11626"/>
                  </a:cubicBezTo>
                  <a:cubicBezTo>
                    <a:pt x="21018" y="11612"/>
                    <a:pt x="20988" y="11575"/>
                    <a:pt x="20949" y="11548"/>
                  </a:cubicBezTo>
                  <a:cubicBezTo>
                    <a:pt x="20910" y="11520"/>
                    <a:pt x="20887" y="11494"/>
                    <a:pt x="20893" y="11489"/>
                  </a:cubicBezTo>
                  <a:cubicBezTo>
                    <a:pt x="20921" y="11465"/>
                    <a:pt x="20468" y="11022"/>
                    <a:pt x="20330" y="10938"/>
                  </a:cubicBezTo>
                  <a:cubicBezTo>
                    <a:pt x="20245" y="10885"/>
                    <a:pt x="20147" y="10805"/>
                    <a:pt x="20105" y="10761"/>
                  </a:cubicBezTo>
                  <a:cubicBezTo>
                    <a:pt x="19983" y="10632"/>
                    <a:pt x="19765" y="10466"/>
                    <a:pt x="19712" y="10466"/>
                  </a:cubicBezTo>
                  <a:cubicBezTo>
                    <a:pt x="19684" y="10466"/>
                    <a:pt x="19580" y="10413"/>
                    <a:pt x="19487" y="10348"/>
                  </a:cubicBezTo>
                  <a:cubicBezTo>
                    <a:pt x="19393" y="10282"/>
                    <a:pt x="19235" y="10191"/>
                    <a:pt x="19149" y="10151"/>
                  </a:cubicBezTo>
                  <a:cubicBezTo>
                    <a:pt x="18948" y="10055"/>
                    <a:pt x="18446" y="9890"/>
                    <a:pt x="18446" y="9915"/>
                  </a:cubicBezTo>
                  <a:cubicBezTo>
                    <a:pt x="18446" y="9925"/>
                    <a:pt x="18429" y="9903"/>
                    <a:pt x="18389" y="9875"/>
                  </a:cubicBezTo>
                  <a:cubicBezTo>
                    <a:pt x="18350" y="9848"/>
                    <a:pt x="18300" y="9846"/>
                    <a:pt x="18277" y="9856"/>
                  </a:cubicBezTo>
                  <a:cubicBezTo>
                    <a:pt x="18254" y="9866"/>
                    <a:pt x="18221" y="9855"/>
                    <a:pt x="18221" y="9836"/>
                  </a:cubicBezTo>
                  <a:cubicBezTo>
                    <a:pt x="18221" y="9817"/>
                    <a:pt x="18202" y="9797"/>
                    <a:pt x="18164" y="9797"/>
                  </a:cubicBezTo>
                  <a:cubicBezTo>
                    <a:pt x="18127" y="9797"/>
                    <a:pt x="18057" y="9775"/>
                    <a:pt x="17996" y="9738"/>
                  </a:cubicBezTo>
                  <a:cubicBezTo>
                    <a:pt x="17935" y="9701"/>
                    <a:pt x="17870" y="9657"/>
                    <a:pt x="17855" y="9659"/>
                  </a:cubicBezTo>
                  <a:cubicBezTo>
                    <a:pt x="17840" y="9661"/>
                    <a:pt x="17776" y="9643"/>
                    <a:pt x="17714" y="9600"/>
                  </a:cubicBezTo>
                  <a:cubicBezTo>
                    <a:pt x="17653" y="9557"/>
                    <a:pt x="17538" y="9494"/>
                    <a:pt x="17461" y="9462"/>
                  </a:cubicBezTo>
                  <a:cubicBezTo>
                    <a:pt x="17355" y="9418"/>
                    <a:pt x="17311" y="9386"/>
                    <a:pt x="17321" y="9325"/>
                  </a:cubicBezTo>
                  <a:cubicBezTo>
                    <a:pt x="17328" y="9280"/>
                    <a:pt x="17373" y="9210"/>
                    <a:pt x="17405" y="9187"/>
                  </a:cubicBezTo>
                  <a:cubicBezTo>
                    <a:pt x="17437" y="9164"/>
                    <a:pt x="17447" y="9144"/>
                    <a:pt x="17433" y="9128"/>
                  </a:cubicBezTo>
                  <a:cubicBezTo>
                    <a:pt x="17419" y="9112"/>
                    <a:pt x="17435" y="9089"/>
                    <a:pt x="17461" y="9089"/>
                  </a:cubicBezTo>
                  <a:cubicBezTo>
                    <a:pt x="17488" y="9089"/>
                    <a:pt x="17489" y="9042"/>
                    <a:pt x="17489" y="8990"/>
                  </a:cubicBezTo>
                  <a:cubicBezTo>
                    <a:pt x="17489" y="8939"/>
                    <a:pt x="17514" y="8899"/>
                    <a:pt x="17546" y="8892"/>
                  </a:cubicBezTo>
                  <a:cubicBezTo>
                    <a:pt x="17589" y="8882"/>
                    <a:pt x="17602" y="8736"/>
                    <a:pt x="17602" y="8282"/>
                  </a:cubicBezTo>
                  <a:cubicBezTo>
                    <a:pt x="17602" y="7828"/>
                    <a:pt x="17589" y="7663"/>
                    <a:pt x="17546" y="7653"/>
                  </a:cubicBezTo>
                  <a:cubicBezTo>
                    <a:pt x="17514" y="7645"/>
                    <a:pt x="17489" y="7627"/>
                    <a:pt x="17489" y="7593"/>
                  </a:cubicBezTo>
                  <a:cubicBezTo>
                    <a:pt x="17489" y="7560"/>
                    <a:pt x="17488" y="7515"/>
                    <a:pt x="17461" y="7515"/>
                  </a:cubicBezTo>
                  <a:cubicBezTo>
                    <a:pt x="17435" y="7515"/>
                    <a:pt x="17419" y="7511"/>
                    <a:pt x="17433" y="7495"/>
                  </a:cubicBezTo>
                  <a:cubicBezTo>
                    <a:pt x="17447" y="7479"/>
                    <a:pt x="17415" y="7443"/>
                    <a:pt x="17377" y="7416"/>
                  </a:cubicBezTo>
                  <a:cubicBezTo>
                    <a:pt x="17339" y="7390"/>
                    <a:pt x="17321" y="7352"/>
                    <a:pt x="17321" y="7338"/>
                  </a:cubicBezTo>
                  <a:cubicBezTo>
                    <a:pt x="17320" y="7323"/>
                    <a:pt x="17257" y="7277"/>
                    <a:pt x="17180" y="7220"/>
                  </a:cubicBezTo>
                  <a:cubicBezTo>
                    <a:pt x="17103" y="7163"/>
                    <a:pt x="17049" y="7102"/>
                    <a:pt x="17067" y="7102"/>
                  </a:cubicBezTo>
                  <a:cubicBezTo>
                    <a:pt x="17086" y="7102"/>
                    <a:pt x="17055" y="7056"/>
                    <a:pt x="16983" y="7003"/>
                  </a:cubicBezTo>
                  <a:cubicBezTo>
                    <a:pt x="16911" y="6951"/>
                    <a:pt x="16819" y="6925"/>
                    <a:pt x="16786" y="6925"/>
                  </a:cubicBezTo>
                  <a:cubicBezTo>
                    <a:pt x="16753" y="6925"/>
                    <a:pt x="16730" y="6903"/>
                    <a:pt x="16730" y="6885"/>
                  </a:cubicBezTo>
                  <a:cubicBezTo>
                    <a:pt x="16730" y="6868"/>
                    <a:pt x="16699" y="6846"/>
                    <a:pt x="16674" y="6846"/>
                  </a:cubicBezTo>
                  <a:cubicBezTo>
                    <a:pt x="16648" y="6846"/>
                    <a:pt x="16543" y="6791"/>
                    <a:pt x="16449" y="6728"/>
                  </a:cubicBezTo>
                  <a:cubicBezTo>
                    <a:pt x="16354" y="6665"/>
                    <a:pt x="16212" y="6587"/>
                    <a:pt x="16111" y="6551"/>
                  </a:cubicBezTo>
                  <a:cubicBezTo>
                    <a:pt x="16010" y="6515"/>
                    <a:pt x="15899" y="6484"/>
                    <a:pt x="15886" y="6472"/>
                  </a:cubicBezTo>
                  <a:cubicBezTo>
                    <a:pt x="15873" y="6460"/>
                    <a:pt x="15784" y="6414"/>
                    <a:pt x="15689" y="6374"/>
                  </a:cubicBezTo>
                  <a:cubicBezTo>
                    <a:pt x="15556" y="6317"/>
                    <a:pt x="15471" y="6306"/>
                    <a:pt x="15295" y="6315"/>
                  </a:cubicBezTo>
                  <a:cubicBezTo>
                    <a:pt x="15056" y="6326"/>
                    <a:pt x="15013" y="6302"/>
                    <a:pt x="15127" y="6236"/>
                  </a:cubicBezTo>
                  <a:cubicBezTo>
                    <a:pt x="15164" y="6214"/>
                    <a:pt x="15195" y="6191"/>
                    <a:pt x="15183" y="6177"/>
                  </a:cubicBezTo>
                  <a:cubicBezTo>
                    <a:pt x="15170" y="6163"/>
                    <a:pt x="15187" y="6144"/>
                    <a:pt x="15211" y="6138"/>
                  </a:cubicBezTo>
                  <a:cubicBezTo>
                    <a:pt x="15234" y="6132"/>
                    <a:pt x="15259" y="6105"/>
                    <a:pt x="15267" y="6079"/>
                  </a:cubicBezTo>
                  <a:cubicBezTo>
                    <a:pt x="15275" y="6053"/>
                    <a:pt x="15292" y="6024"/>
                    <a:pt x="15323" y="6000"/>
                  </a:cubicBezTo>
                  <a:cubicBezTo>
                    <a:pt x="15355" y="5976"/>
                    <a:pt x="15393" y="5936"/>
                    <a:pt x="15380" y="5921"/>
                  </a:cubicBezTo>
                  <a:cubicBezTo>
                    <a:pt x="15367" y="5907"/>
                    <a:pt x="15356" y="5888"/>
                    <a:pt x="15380" y="5882"/>
                  </a:cubicBezTo>
                  <a:cubicBezTo>
                    <a:pt x="15403" y="5876"/>
                    <a:pt x="15428" y="5849"/>
                    <a:pt x="15436" y="5823"/>
                  </a:cubicBezTo>
                  <a:cubicBezTo>
                    <a:pt x="15444" y="5797"/>
                    <a:pt x="15489" y="5768"/>
                    <a:pt x="15520" y="5744"/>
                  </a:cubicBezTo>
                  <a:cubicBezTo>
                    <a:pt x="15552" y="5720"/>
                    <a:pt x="15561" y="5680"/>
                    <a:pt x="15548" y="5666"/>
                  </a:cubicBezTo>
                  <a:cubicBezTo>
                    <a:pt x="15535" y="5651"/>
                    <a:pt x="15551" y="5632"/>
                    <a:pt x="15577" y="5626"/>
                  </a:cubicBezTo>
                  <a:cubicBezTo>
                    <a:pt x="15697" y="5598"/>
                    <a:pt x="15814" y="4708"/>
                    <a:pt x="15717" y="4544"/>
                  </a:cubicBezTo>
                  <a:cubicBezTo>
                    <a:pt x="15686" y="4492"/>
                    <a:pt x="15627" y="4456"/>
                    <a:pt x="15605" y="4466"/>
                  </a:cubicBezTo>
                  <a:cubicBezTo>
                    <a:pt x="15582" y="4475"/>
                    <a:pt x="15577" y="4465"/>
                    <a:pt x="15577" y="4446"/>
                  </a:cubicBezTo>
                  <a:cubicBezTo>
                    <a:pt x="15577" y="4426"/>
                    <a:pt x="15470" y="4426"/>
                    <a:pt x="15323" y="4426"/>
                  </a:cubicBezTo>
                  <a:cubicBezTo>
                    <a:pt x="15003" y="4426"/>
                    <a:pt x="15007" y="4372"/>
                    <a:pt x="15323" y="4348"/>
                  </a:cubicBezTo>
                  <a:cubicBezTo>
                    <a:pt x="15456" y="4338"/>
                    <a:pt x="15632" y="4308"/>
                    <a:pt x="15745" y="4289"/>
                  </a:cubicBezTo>
                  <a:cubicBezTo>
                    <a:pt x="15859" y="4269"/>
                    <a:pt x="16153" y="4248"/>
                    <a:pt x="16392" y="4230"/>
                  </a:cubicBezTo>
                  <a:cubicBezTo>
                    <a:pt x="16632" y="4211"/>
                    <a:pt x="16834" y="4167"/>
                    <a:pt x="16842" y="4151"/>
                  </a:cubicBezTo>
                  <a:cubicBezTo>
                    <a:pt x="16851" y="4135"/>
                    <a:pt x="16956" y="4131"/>
                    <a:pt x="17067" y="4131"/>
                  </a:cubicBezTo>
                  <a:cubicBezTo>
                    <a:pt x="17179" y="4131"/>
                    <a:pt x="17264" y="4125"/>
                    <a:pt x="17264" y="4112"/>
                  </a:cubicBezTo>
                  <a:cubicBezTo>
                    <a:pt x="17264" y="4098"/>
                    <a:pt x="17336" y="4076"/>
                    <a:pt x="17405" y="4072"/>
                  </a:cubicBezTo>
                  <a:cubicBezTo>
                    <a:pt x="17474" y="4068"/>
                    <a:pt x="17537" y="4050"/>
                    <a:pt x="17546" y="4033"/>
                  </a:cubicBezTo>
                  <a:cubicBezTo>
                    <a:pt x="17554" y="4015"/>
                    <a:pt x="17628" y="3994"/>
                    <a:pt x="17714" y="3994"/>
                  </a:cubicBezTo>
                  <a:cubicBezTo>
                    <a:pt x="17800" y="3994"/>
                    <a:pt x="17855" y="3991"/>
                    <a:pt x="17855" y="3974"/>
                  </a:cubicBezTo>
                  <a:cubicBezTo>
                    <a:pt x="17855" y="3956"/>
                    <a:pt x="17917" y="3934"/>
                    <a:pt x="17968" y="3934"/>
                  </a:cubicBezTo>
                  <a:cubicBezTo>
                    <a:pt x="18018" y="3934"/>
                    <a:pt x="18052" y="3932"/>
                    <a:pt x="18052" y="3915"/>
                  </a:cubicBezTo>
                  <a:cubicBezTo>
                    <a:pt x="18052" y="3897"/>
                    <a:pt x="18117" y="3875"/>
                    <a:pt x="18193" y="3875"/>
                  </a:cubicBezTo>
                  <a:cubicBezTo>
                    <a:pt x="18268" y="3875"/>
                    <a:pt x="18333" y="3854"/>
                    <a:pt x="18333" y="3836"/>
                  </a:cubicBezTo>
                  <a:cubicBezTo>
                    <a:pt x="18333" y="3819"/>
                    <a:pt x="18342" y="3813"/>
                    <a:pt x="18361" y="3816"/>
                  </a:cubicBezTo>
                  <a:cubicBezTo>
                    <a:pt x="18419" y="3828"/>
                    <a:pt x="18757" y="3664"/>
                    <a:pt x="18924" y="3541"/>
                  </a:cubicBezTo>
                  <a:cubicBezTo>
                    <a:pt x="19011" y="3478"/>
                    <a:pt x="19060" y="3423"/>
                    <a:pt x="19036" y="3423"/>
                  </a:cubicBezTo>
                  <a:cubicBezTo>
                    <a:pt x="19013" y="3423"/>
                    <a:pt x="19007" y="3416"/>
                    <a:pt x="19036" y="3403"/>
                  </a:cubicBezTo>
                  <a:cubicBezTo>
                    <a:pt x="19066" y="3390"/>
                    <a:pt x="19113" y="3350"/>
                    <a:pt x="19121" y="3325"/>
                  </a:cubicBezTo>
                  <a:cubicBezTo>
                    <a:pt x="19129" y="3299"/>
                    <a:pt x="19145" y="3270"/>
                    <a:pt x="19177" y="3246"/>
                  </a:cubicBezTo>
                  <a:cubicBezTo>
                    <a:pt x="19209" y="3222"/>
                    <a:pt x="19220" y="3183"/>
                    <a:pt x="19205" y="3167"/>
                  </a:cubicBezTo>
                  <a:cubicBezTo>
                    <a:pt x="19191" y="3151"/>
                    <a:pt x="19207" y="3128"/>
                    <a:pt x="19233" y="3128"/>
                  </a:cubicBezTo>
                  <a:cubicBezTo>
                    <a:pt x="19260" y="3128"/>
                    <a:pt x="19290" y="3104"/>
                    <a:pt x="19290" y="3069"/>
                  </a:cubicBezTo>
                  <a:cubicBezTo>
                    <a:pt x="19290" y="3034"/>
                    <a:pt x="19253" y="3010"/>
                    <a:pt x="19233" y="3010"/>
                  </a:cubicBezTo>
                  <a:cubicBezTo>
                    <a:pt x="19214" y="3010"/>
                    <a:pt x="19209" y="2969"/>
                    <a:pt x="19205" y="2931"/>
                  </a:cubicBezTo>
                  <a:cubicBezTo>
                    <a:pt x="19201" y="2893"/>
                    <a:pt x="19182" y="2867"/>
                    <a:pt x="19149" y="2853"/>
                  </a:cubicBezTo>
                  <a:cubicBezTo>
                    <a:pt x="19116" y="2838"/>
                    <a:pt x="19097" y="2813"/>
                    <a:pt x="19121" y="2813"/>
                  </a:cubicBezTo>
                  <a:cubicBezTo>
                    <a:pt x="19196" y="2812"/>
                    <a:pt x="18867" y="2597"/>
                    <a:pt x="18615" y="2479"/>
                  </a:cubicBezTo>
                  <a:cubicBezTo>
                    <a:pt x="18387" y="2372"/>
                    <a:pt x="17627" y="2160"/>
                    <a:pt x="17349" y="2125"/>
                  </a:cubicBezTo>
                  <a:cubicBezTo>
                    <a:pt x="17279" y="2116"/>
                    <a:pt x="17222" y="2101"/>
                    <a:pt x="17208" y="2085"/>
                  </a:cubicBezTo>
                  <a:cubicBezTo>
                    <a:pt x="17194" y="2070"/>
                    <a:pt x="17099" y="2046"/>
                    <a:pt x="17011" y="2046"/>
                  </a:cubicBezTo>
                  <a:cubicBezTo>
                    <a:pt x="16923" y="2046"/>
                    <a:pt x="16802" y="2043"/>
                    <a:pt x="16758" y="2026"/>
                  </a:cubicBezTo>
                  <a:cubicBezTo>
                    <a:pt x="16714" y="2010"/>
                    <a:pt x="16563" y="1991"/>
                    <a:pt x="16420" y="1987"/>
                  </a:cubicBezTo>
                  <a:cubicBezTo>
                    <a:pt x="16278" y="1983"/>
                    <a:pt x="16167" y="1962"/>
                    <a:pt x="16167" y="1948"/>
                  </a:cubicBezTo>
                  <a:cubicBezTo>
                    <a:pt x="16167" y="1933"/>
                    <a:pt x="16067" y="1928"/>
                    <a:pt x="15942" y="1928"/>
                  </a:cubicBezTo>
                  <a:cubicBezTo>
                    <a:pt x="15818" y="1928"/>
                    <a:pt x="15705" y="1906"/>
                    <a:pt x="15689" y="1889"/>
                  </a:cubicBezTo>
                  <a:cubicBezTo>
                    <a:pt x="15655" y="1850"/>
                    <a:pt x="14930" y="1850"/>
                    <a:pt x="14930" y="1889"/>
                  </a:cubicBezTo>
                  <a:cubicBezTo>
                    <a:pt x="14930" y="1904"/>
                    <a:pt x="14901" y="1910"/>
                    <a:pt x="14845" y="1908"/>
                  </a:cubicBezTo>
                  <a:cubicBezTo>
                    <a:pt x="14737" y="1904"/>
                    <a:pt x="14713" y="1871"/>
                    <a:pt x="14620" y="1475"/>
                  </a:cubicBezTo>
                  <a:cubicBezTo>
                    <a:pt x="14537" y="1120"/>
                    <a:pt x="14421" y="685"/>
                    <a:pt x="14367" y="531"/>
                  </a:cubicBezTo>
                  <a:cubicBezTo>
                    <a:pt x="14315" y="383"/>
                    <a:pt x="13917" y="123"/>
                    <a:pt x="13664" y="59"/>
                  </a:cubicBezTo>
                  <a:cubicBezTo>
                    <a:pt x="13541" y="28"/>
                    <a:pt x="13412" y="0"/>
                    <a:pt x="13354" y="0"/>
                  </a:cubicBezTo>
                  <a:cubicBezTo>
                    <a:pt x="13255" y="0"/>
                    <a:pt x="12524" y="156"/>
                    <a:pt x="12426" y="197"/>
                  </a:cubicBezTo>
                  <a:cubicBezTo>
                    <a:pt x="12401" y="207"/>
                    <a:pt x="12348" y="211"/>
                    <a:pt x="12285" y="216"/>
                  </a:cubicBezTo>
                  <a:cubicBezTo>
                    <a:pt x="12223" y="222"/>
                    <a:pt x="12153" y="239"/>
                    <a:pt x="12145" y="256"/>
                  </a:cubicBezTo>
                  <a:cubicBezTo>
                    <a:pt x="12136" y="272"/>
                    <a:pt x="12110" y="285"/>
                    <a:pt x="12089" y="275"/>
                  </a:cubicBezTo>
                  <a:cubicBezTo>
                    <a:pt x="12068" y="266"/>
                    <a:pt x="12038" y="273"/>
                    <a:pt x="12004" y="295"/>
                  </a:cubicBezTo>
                  <a:cubicBezTo>
                    <a:pt x="11971" y="317"/>
                    <a:pt x="11886" y="348"/>
                    <a:pt x="11835" y="354"/>
                  </a:cubicBezTo>
                  <a:cubicBezTo>
                    <a:pt x="11785" y="360"/>
                    <a:pt x="11759" y="378"/>
                    <a:pt x="11751" y="394"/>
                  </a:cubicBezTo>
                  <a:cubicBezTo>
                    <a:pt x="11743" y="410"/>
                    <a:pt x="11687" y="413"/>
                    <a:pt x="11639" y="413"/>
                  </a:cubicBezTo>
                  <a:cubicBezTo>
                    <a:pt x="11590" y="413"/>
                    <a:pt x="11554" y="435"/>
                    <a:pt x="11554" y="453"/>
                  </a:cubicBezTo>
                  <a:cubicBezTo>
                    <a:pt x="11554" y="470"/>
                    <a:pt x="11489" y="472"/>
                    <a:pt x="11413" y="472"/>
                  </a:cubicBezTo>
                  <a:cubicBezTo>
                    <a:pt x="11338" y="472"/>
                    <a:pt x="11273" y="498"/>
                    <a:pt x="11273" y="512"/>
                  </a:cubicBezTo>
                  <a:cubicBezTo>
                    <a:pt x="11273" y="525"/>
                    <a:pt x="11225" y="528"/>
                    <a:pt x="11160" y="531"/>
                  </a:cubicBezTo>
                  <a:cubicBezTo>
                    <a:pt x="11096" y="535"/>
                    <a:pt x="10984" y="552"/>
                    <a:pt x="10935" y="571"/>
                  </a:cubicBezTo>
                  <a:cubicBezTo>
                    <a:pt x="10835" y="608"/>
                    <a:pt x="10541" y="610"/>
                    <a:pt x="10541" y="571"/>
                  </a:cubicBezTo>
                  <a:cubicBezTo>
                    <a:pt x="10541" y="557"/>
                    <a:pt x="10507" y="551"/>
                    <a:pt x="10457" y="551"/>
                  </a:cubicBezTo>
                  <a:cubicBezTo>
                    <a:pt x="10407" y="551"/>
                    <a:pt x="10345" y="529"/>
                    <a:pt x="10345" y="512"/>
                  </a:cubicBezTo>
                  <a:cubicBezTo>
                    <a:pt x="10345" y="494"/>
                    <a:pt x="10305" y="472"/>
                    <a:pt x="10232" y="472"/>
                  </a:cubicBezTo>
                  <a:cubicBezTo>
                    <a:pt x="10159" y="472"/>
                    <a:pt x="10072" y="469"/>
                    <a:pt x="10063" y="453"/>
                  </a:cubicBezTo>
                  <a:cubicBezTo>
                    <a:pt x="10055" y="437"/>
                    <a:pt x="10029" y="419"/>
                    <a:pt x="9979" y="413"/>
                  </a:cubicBezTo>
                  <a:cubicBezTo>
                    <a:pt x="9929" y="407"/>
                    <a:pt x="9851" y="386"/>
                    <a:pt x="9838" y="374"/>
                  </a:cubicBezTo>
                  <a:cubicBezTo>
                    <a:pt x="9825" y="362"/>
                    <a:pt x="9791" y="360"/>
                    <a:pt x="9754" y="354"/>
                  </a:cubicBezTo>
                  <a:cubicBezTo>
                    <a:pt x="9717" y="348"/>
                    <a:pt x="9675" y="317"/>
                    <a:pt x="9641" y="295"/>
                  </a:cubicBezTo>
                  <a:cubicBezTo>
                    <a:pt x="9607" y="273"/>
                    <a:pt x="9552" y="265"/>
                    <a:pt x="9529" y="275"/>
                  </a:cubicBezTo>
                  <a:cubicBezTo>
                    <a:pt x="9506" y="286"/>
                    <a:pt x="9473" y="274"/>
                    <a:pt x="9473" y="256"/>
                  </a:cubicBezTo>
                  <a:cubicBezTo>
                    <a:pt x="9473" y="237"/>
                    <a:pt x="9431" y="216"/>
                    <a:pt x="9360" y="216"/>
                  </a:cubicBezTo>
                  <a:cubicBezTo>
                    <a:pt x="9290" y="216"/>
                    <a:pt x="9215" y="212"/>
                    <a:pt x="9191" y="197"/>
                  </a:cubicBezTo>
                  <a:cubicBezTo>
                    <a:pt x="9111" y="145"/>
                    <a:pt x="8385" y="0"/>
                    <a:pt x="8207" y="0"/>
                  </a:cubicBezTo>
                  <a:close/>
                  <a:moveTo>
                    <a:pt x="6941" y="6630"/>
                  </a:moveTo>
                  <a:cubicBezTo>
                    <a:pt x="6971" y="6637"/>
                    <a:pt x="6987" y="6668"/>
                    <a:pt x="6997" y="6689"/>
                  </a:cubicBezTo>
                  <a:cubicBezTo>
                    <a:pt x="7025" y="6746"/>
                    <a:pt x="6945" y="6727"/>
                    <a:pt x="6913" y="6669"/>
                  </a:cubicBezTo>
                  <a:cubicBezTo>
                    <a:pt x="6896" y="6638"/>
                    <a:pt x="6908" y="6622"/>
                    <a:pt x="6941" y="663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528" name="alice.jpeg" descr="alice.jpeg"/>
            <p:cNvPicPr>
              <a:picLocks noChangeAspect="1"/>
            </p:cNvPicPr>
            <p:nvPr/>
          </p:nvPicPr>
          <p:blipFill>
            <a:blip r:embed="rId4"/>
            <a:srcRect l="23700" t="10165" r="22444" b="14007"/>
            <a:stretch>
              <a:fillRect/>
            </a:stretch>
          </p:blipFill>
          <p:spPr>
            <a:xfrm>
              <a:off x="7728437" y="240969"/>
              <a:ext cx="304465" cy="428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560" extrusionOk="0">
                  <a:moveTo>
                    <a:pt x="12290" y="36"/>
                  </a:moveTo>
                  <a:cubicBezTo>
                    <a:pt x="11677" y="-30"/>
                    <a:pt x="10434" y="-1"/>
                    <a:pt x="9815" y="96"/>
                  </a:cubicBezTo>
                  <a:cubicBezTo>
                    <a:pt x="9716" y="112"/>
                    <a:pt x="9571" y="115"/>
                    <a:pt x="9478" y="116"/>
                  </a:cubicBezTo>
                  <a:cubicBezTo>
                    <a:pt x="9384" y="117"/>
                    <a:pt x="9281" y="140"/>
                    <a:pt x="9281" y="156"/>
                  </a:cubicBezTo>
                  <a:cubicBezTo>
                    <a:pt x="9281" y="172"/>
                    <a:pt x="9234" y="176"/>
                    <a:pt x="9168" y="176"/>
                  </a:cubicBezTo>
                  <a:cubicBezTo>
                    <a:pt x="9102" y="176"/>
                    <a:pt x="9056" y="183"/>
                    <a:pt x="9056" y="196"/>
                  </a:cubicBezTo>
                  <a:cubicBezTo>
                    <a:pt x="9056" y="208"/>
                    <a:pt x="8997" y="232"/>
                    <a:pt x="8915" y="236"/>
                  </a:cubicBezTo>
                  <a:cubicBezTo>
                    <a:pt x="8833" y="240"/>
                    <a:pt x="8758" y="245"/>
                    <a:pt x="8746" y="256"/>
                  </a:cubicBezTo>
                  <a:cubicBezTo>
                    <a:pt x="8735" y="267"/>
                    <a:pt x="8678" y="291"/>
                    <a:pt x="8634" y="296"/>
                  </a:cubicBezTo>
                  <a:cubicBezTo>
                    <a:pt x="8492" y="312"/>
                    <a:pt x="8213" y="383"/>
                    <a:pt x="8015" y="455"/>
                  </a:cubicBezTo>
                  <a:cubicBezTo>
                    <a:pt x="7909" y="494"/>
                    <a:pt x="7708" y="566"/>
                    <a:pt x="7565" y="615"/>
                  </a:cubicBezTo>
                  <a:cubicBezTo>
                    <a:pt x="7202" y="739"/>
                    <a:pt x="6650" y="953"/>
                    <a:pt x="6440" y="1054"/>
                  </a:cubicBezTo>
                  <a:cubicBezTo>
                    <a:pt x="6343" y="1101"/>
                    <a:pt x="6249" y="1138"/>
                    <a:pt x="6215" y="1154"/>
                  </a:cubicBezTo>
                  <a:cubicBezTo>
                    <a:pt x="6150" y="1184"/>
                    <a:pt x="5960" y="1317"/>
                    <a:pt x="5878" y="1374"/>
                  </a:cubicBezTo>
                  <a:cubicBezTo>
                    <a:pt x="5850" y="1392"/>
                    <a:pt x="5803" y="1400"/>
                    <a:pt x="5793" y="1394"/>
                  </a:cubicBezTo>
                  <a:cubicBezTo>
                    <a:pt x="5784" y="1387"/>
                    <a:pt x="5561" y="1538"/>
                    <a:pt x="5287" y="1733"/>
                  </a:cubicBezTo>
                  <a:cubicBezTo>
                    <a:pt x="5013" y="1928"/>
                    <a:pt x="4792" y="2092"/>
                    <a:pt x="4809" y="2092"/>
                  </a:cubicBezTo>
                  <a:cubicBezTo>
                    <a:pt x="4826" y="2092"/>
                    <a:pt x="4778" y="2130"/>
                    <a:pt x="4697" y="2192"/>
                  </a:cubicBezTo>
                  <a:cubicBezTo>
                    <a:pt x="4615" y="2254"/>
                    <a:pt x="4524" y="2342"/>
                    <a:pt x="4500" y="2372"/>
                  </a:cubicBezTo>
                  <a:cubicBezTo>
                    <a:pt x="4476" y="2401"/>
                    <a:pt x="4450" y="2454"/>
                    <a:pt x="4415" y="2491"/>
                  </a:cubicBezTo>
                  <a:cubicBezTo>
                    <a:pt x="4243" y="2675"/>
                    <a:pt x="3988" y="2987"/>
                    <a:pt x="3937" y="3090"/>
                  </a:cubicBezTo>
                  <a:cubicBezTo>
                    <a:pt x="3906" y="3154"/>
                    <a:pt x="3839" y="3252"/>
                    <a:pt x="3797" y="3310"/>
                  </a:cubicBezTo>
                  <a:cubicBezTo>
                    <a:pt x="3705" y="3437"/>
                    <a:pt x="3563" y="3711"/>
                    <a:pt x="3515" y="3849"/>
                  </a:cubicBezTo>
                  <a:cubicBezTo>
                    <a:pt x="3497" y="3903"/>
                    <a:pt x="3455" y="3998"/>
                    <a:pt x="3431" y="4068"/>
                  </a:cubicBezTo>
                  <a:cubicBezTo>
                    <a:pt x="3407" y="4139"/>
                    <a:pt x="3390" y="4253"/>
                    <a:pt x="3375" y="4308"/>
                  </a:cubicBezTo>
                  <a:lnTo>
                    <a:pt x="3347" y="4408"/>
                  </a:lnTo>
                  <a:lnTo>
                    <a:pt x="3037" y="4428"/>
                  </a:lnTo>
                  <a:cubicBezTo>
                    <a:pt x="2861" y="4437"/>
                    <a:pt x="2653" y="4452"/>
                    <a:pt x="2587" y="4468"/>
                  </a:cubicBezTo>
                  <a:cubicBezTo>
                    <a:pt x="1937" y="4625"/>
                    <a:pt x="1249" y="5052"/>
                    <a:pt x="928" y="5506"/>
                  </a:cubicBezTo>
                  <a:cubicBezTo>
                    <a:pt x="582" y="5995"/>
                    <a:pt x="590" y="5999"/>
                    <a:pt x="562" y="7342"/>
                  </a:cubicBezTo>
                  <a:lnTo>
                    <a:pt x="534" y="8500"/>
                  </a:lnTo>
                  <a:lnTo>
                    <a:pt x="366" y="8739"/>
                  </a:lnTo>
                  <a:cubicBezTo>
                    <a:pt x="191" y="8979"/>
                    <a:pt x="67" y="9181"/>
                    <a:pt x="56" y="9278"/>
                  </a:cubicBezTo>
                  <a:cubicBezTo>
                    <a:pt x="53" y="9308"/>
                    <a:pt x="45" y="9338"/>
                    <a:pt x="28" y="9338"/>
                  </a:cubicBezTo>
                  <a:cubicBezTo>
                    <a:pt x="11" y="9338"/>
                    <a:pt x="0" y="9699"/>
                    <a:pt x="0" y="10136"/>
                  </a:cubicBezTo>
                  <a:cubicBezTo>
                    <a:pt x="0" y="10574"/>
                    <a:pt x="11" y="10935"/>
                    <a:pt x="28" y="10935"/>
                  </a:cubicBezTo>
                  <a:cubicBezTo>
                    <a:pt x="45" y="10935"/>
                    <a:pt x="80" y="10956"/>
                    <a:pt x="84" y="10995"/>
                  </a:cubicBezTo>
                  <a:cubicBezTo>
                    <a:pt x="93" y="11068"/>
                    <a:pt x="270" y="11368"/>
                    <a:pt x="394" y="11494"/>
                  </a:cubicBezTo>
                  <a:cubicBezTo>
                    <a:pt x="432" y="11533"/>
                    <a:pt x="488" y="11619"/>
                    <a:pt x="506" y="11673"/>
                  </a:cubicBezTo>
                  <a:cubicBezTo>
                    <a:pt x="524" y="11728"/>
                    <a:pt x="548" y="13523"/>
                    <a:pt x="562" y="15666"/>
                  </a:cubicBezTo>
                  <a:cubicBezTo>
                    <a:pt x="579" y="17996"/>
                    <a:pt x="595" y="19636"/>
                    <a:pt x="619" y="19738"/>
                  </a:cubicBezTo>
                  <a:cubicBezTo>
                    <a:pt x="681" y="20006"/>
                    <a:pt x="887" y="20342"/>
                    <a:pt x="1069" y="20516"/>
                  </a:cubicBezTo>
                  <a:cubicBezTo>
                    <a:pt x="1125" y="20570"/>
                    <a:pt x="1153" y="20623"/>
                    <a:pt x="1153" y="20636"/>
                  </a:cubicBezTo>
                  <a:cubicBezTo>
                    <a:pt x="1153" y="20676"/>
                    <a:pt x="1779" y="21119"/>
                    <a:pt x="1912" y="21175"/>
                  </a:cubicBezTo>
                  <a:cubicBezTo>
                    <a:pt x="1980" y="21203"/>
                    <a:pt x="2053" y="21225"/>
                    <a:pt x="2053" y="21215"/>
                  </a:cubicBezTo>
                  <a:cubicBezTo>
                    <a:pt x="2053" y="21205"/>
                    <a:pt x="2074" y="21210"/>
                    <a:pt x="2109" y="21235"/>
                  </a:cubicBezTo>
                  <a:cubicBezTo>
                    <a:pt x="2144" y="21260"/>
                    <a:pt x="2173" y="21264"/>
                    <a:pt x="2194" y="21255"/>
                  </a:cubicBezTo>
                  <a:cubicBezTo>
                    <a:pt x="2214" y="21246"/>
                    <a:pt x="2250" y="21258"/>
                    <a:pt x="2250" y="21275"/>
                  </a:cubicBezTo>
                  <a:cubicBezTo>
                    <a:pt x="2250" y="21291"/>
                    <a:pt x="2290" y="21315"/>
                    <a:pt x="2334" y="21315"/>
                  </a:cubicBezTo>
                  <a:cubicBezTo>
                    <a:pt x="2378" y="21315"/>
                    <a:pt x="2391" y="21319"/>
                    <a:pt x="2391" y="21335"/>
                  </a:cubicBezTo>
                  <a:cubicBezTo>
                    <a:pt x="2391" y="21350"/>
                    <a:pt x="2432" y="21355"/>
                    <a:pt x="2475" y="21355"/>
                  </a:cubicBezTo>
                  <a:cubicBezTo>
                    <a:pt x="2518" y="21355"/>
                    <a:pt x="2576" y="21382"/>
                    <a:pt x="2587" y="21394"/>
                  </a:cubicBezTo>
                  <a:cubicBezTo>
                    <a:pt x="2599" y="21407"/>
                    <a:pt x="2713" y="21429"/>
                    <a:pt x="2840" y="21454"/>
                  </a:cubicBezTo>
                  <a:cubicBezTo>
                    <a:pt x="2968" y="21479"/>
                    <a:pt x="3129" y="21519"/>
                    <a:pt x="3206" y="21534"/>
                  </a:cubicBezTo>
                  <a:cubicBezTo>
                    <a:pt x="3389" y="21570"/>
                    <a:pt x="18783" y="21570"/>
                    <a:pt x="18984" y="21534"/>
                  </a:cubicBezTo>
                  <a:cubicBezTo>
                    <a:pt x="19063" y="21520"/>
                    <a:pt x="19217" y="21491"/>
                    <a:pt x="19321" y="21474"/>
                  </a:cubicBezTo>
                  <a:cubicBezTo>
                    <a:pt x="19547" y="21437"/>
                    <a:pt x="19827" y="21365"/>
                    <a:pt x="19827" y="21335"/>
                  </a:cubicBezTo>
                  <a:cubicBezTo>
                    <a:pt x="19827" y="21323"/>
                    <a:pt x="19868" y="21315"/>
                    <a:pt x="19912" y="21315"/>
                  </a:cubicBezTo>
                  <a:cubicBezTo>
                    <a:pt x="19956" y="21315"/>
                    <a:pt x="19996" y="21290"/>
                    <a:pt x="19996" y="21275"/>
                  </a:cubicBezTo>
                  <a:cubicBezTo>
                    <a:pt x="19996" y="21259"/>
                    <a:pt x="20036" y="21255"/>
                    <a:pt x="20080" y="21255"/>
                  </a:cubicBezTo>
                  <a:cubicBezTo>
                    <a:pt x="20124" y="21255"/>
                    <a:pt x="20165" y="21230"/>
                    <a:pt x="20165" y="21215"/>
                  </a:cubicBezTo>
                  <a:cubicBezTo>
                    <a:pt x="20165" y="21199"/>
                    <a:pt x="20177" y="21195"/>
                    <a:pt x="20221" y="21195"/>
                  </a:cubicBezTo>
                  <a:cubicBezTo>
                    <a:pt x="20265" y="21195"/>
                    <a:pt x="20305" y="21172"/>
                    <a:pt x="20305" y="21155"/>
                  </a:cubicBezTo>
                  <a:cubicBezTo>
                    <a:pt x="20305" y="21138"/>
                    <a:pt x="20315" y="21147"/>
                    <a:pt x="20333" y="21155"/>
                  </a:cubicBezTo>
                  <a:cubicBezTo>
                    <a:pt x="20352" y="21163"/>
                    <a:pt x="20502" y="21076"/>
                    <a:pt x="20643" y="20975"/>
                  </a:cubicBezTo>
                  <a:cubicBezTo>
                    <a:pt x="20784" y="20874"/>
                    <a:pt x="20884" y="20796"/>
                    <a:pt x="20868" y="20796"/>
                  </a:cubicBezTo>
                  <a:cubicBezTo>
                    <a:pt x="20851" y="20796"/>
                    <a:pt x="20880" y="20752"/>
                    <a:pt x="20952" y="20696"/>
                  </a:cubicBezTo>
                  <a:cubicBezTo>
                    <a:pt x="21024" y="20640"/>
                    <a:pt x="21076" y="20579"/>
                    <a:pt x="21065" y="20576"/>
                  </a:cubicBezTo>
                  <a:cubicBezTo>
                    <a:pt x="21054" y="20573"/>
                    <a:pt x="21090" y="20542"/>
                    <a:pt x="21149" y="20496"/>
                  </a:cubicBezTo>
                  <a:cubicBezTo>
                    <a:pt x="21208" y="20451"/>
                    <a:pt x="21273" y="20409"/>
                    <a:pt x="21262" y="20396"/>
                  </a:cubicBezTo>
                  <a:cubicBezTo>
                    <a:pt x="21250" y="20384"/>
                    <a:pt x="21238" y="20376"/>
                    <a:pt x="21262" y="20376"/>
                  </a:cubicBezTo>
                  <a:cubicBezTo>
                    <a:pt x="21285" y="20376"/>
                    <a:pt x="21318" y="20348"/>
                    <a:pt x="21318" y="20317"/>
                  </a:cubicBezTo>
                  <a:cubicBezTo>
                    <a:pt x="21318" y="20285"/>
                    <a:pt x="21327" y="20257"/>
                    <a:pt x="21346" y="20257"/>
                  </a:cubicBezTo>
                  <a:cubicBezTo>
                    <a:pt x="21382" y="20257"/>
                    <a:pt x="21467" y="20038"/>
                    <a:pt x="21543" y="19778"/>
                  </a:cubicBezTo>
                  <a:cubicBezTo>
                    <a:pt x="21600" y="19580"/>
                    <a:pt x="21576" y="16379"/>
                    <a:pt x="21515" y="16105"/>
                  </a:cubicBezTo>
                  <a:cubicBezTo>
                    <a:pt x="21492" y="16003"/>
                    <a:pt x="21458" y="15827"/>
                    <a:pt x="21430" y="15706"/>
                  </a:cubicBezTo>
                  <a:cubicBezTo>
                    <a:pt x="21403" y="15584"/>
                    <a:pt x="21365" y="15486"/>
                    <a:pt x="21346" y="15486"/>
                  </a:cubicBezTo>
                  <a:cubicBezTo>
                    <a:pt x="21327" y="15486"/>
                    <a:pt x="21318" y="15445"/>
                    <a:pt x="21318" y="15406"/>
                  </a:cubicBezTo>
                  <a:cubicBezTo>
                    <a:pt x="21318" y="15367"/>
                    <a:pt x="21285" y="15326"/>
                    <a:pt x="21262" y="15326"/>
                  </a:cubicBezTo>
                  <a:cubicBezTo>
                    <a:pt x="21238" y="15326"/>
                    <a:pt x="21249" y="15321"/>
                    <a:pt x="21262" y="15306"/>
                  </a:cubicBezTo>
                  <a:cubicBezTo>
                    <a:pt x="21274" y="15292"/>
                    <a:pt x="21261" y="15267"/>
                    <a:pt x="21233" y="15246"/>
                  </a:cubicBezTo>
                  <a:cubicBezTo>
                    <a:pt x="21206" y="15226"/>
                    <a:pt x="21157" y="15186"/>
                    <a:pt x="21149" y="15147"/>
                  </a:cubicBezTo>
                  <a:cubicBezTo>
                    <a:pt x="21141" y="15108"/>
                    <a:pt x="21141" y="15052"/>
                    <a:pt x="21121" y="15047"/>
                  </a:cubicBezTo>
                  <a:cubicBezTo>
                    <a:pt x="21101" y="15042"/>
                    <a:pt x="21081" y="15040"/>
                    <a:pt x="21093" y="15027"/>
                  </a:cubicBezTo>
                  <a:cubicBezTo>
                    <a:pt x="21104" y="15014"/>
                    <a:pt x="21071" y="14972"/>
                    <a:pt x="21037" y="14947"/>
                  </a:cubicBezTo>
                  <a:cubicBezTo>
                    <a:pt x="21002" y="14922"/>
                    <a:pt x="20992" y="14907"/>
                    <a:pt x="21008" y="14907"/>
                  </a:cubicBezTo>
                  <a:cubicBezTo>
                    <a:pt x="21024" y="14907"/>
                    <a:pt x="21014" y="14895"/>
                    <a:pt x="20980" y="14867"/>
                  </a:cubicBezTo>
                  <a:cubicBezTo>
                    <a:pt x="20946" y="14840"/>
                    <a:pt x="20878" y="14762"/>
                    <a:pt x="20840" y="14708"/>
                  </a:cubicBezTo>
                  <a:cubicBezTo>
                    <a:pt x="20702" y="14513"/>
                    <a:pt x="20405" y="14268"/>
                    <a:pt x="19687" y="13769"/>
                  </a:cubicBezTo>
                  <a:cubicBezTo>
                    <a:pt x="19483" y="13628"/>
                    <a:pt x="18831" y="13311"/>
                    <a:pt x="18787" y="13330"/>
                  </a:cubicBezTo>
                  <a:cubicBezTo>
                    <a:pt x="18773" y="13336"/>
                    <a:pt x="18755" y="13329"/>
                    <a:pt x="18730" y="13310"/>
                  </a:cubicBezTo>
                  <a:cubicBezTo>
                    <a:pt x="18697" y="13284"/>
                    <a:pt x="18737" y="13263"/>
                    <a:pt x="18899" y="13210"/>
                  </a:cubicBezTo>
                  <a:cubicBezTo>
                    <a:pt x="19017" y="13172"/>
                    <a:pt x="19096" y="13122"/>
                    <a:pt x="19096" y="13111"/>
                  </a:cubicBezTo>
                  <a:cubicBezTo>
                    <a:pt x="19096" y="13099"/>
                    <a:pt x="19147" y="13091"/>
                    <a:pt x="19180" y="13091"/>
                  </a:cubicBezTo>
                  <a:cubicBezTo>
                    <a:pt x="19213" y="13091"/>
                    <a:pt x="19237" y="13086"/>
                    <a:pt x="19237" y="13071"/>
                  </a:cubicBezTo>
                  <a:cubicBezTo>
                    <a:pt x="19237" y="13055"/>
                    <a:pt x="19248" y="13029"/>
                    <a:pt x="19265" y="13031"/>
                  </a:cubicBezTo>
                  <a:cubicBezTo>
                    <a:pt x="19281" y="13033"/>
                    <a:pt x="19320" y="13033"/>
                    <a:pt x="19349" y="13031"/>
                  </a:cubicBezTo>
                  <a:cubicBezTo>
                    <a:pt x="19412" y="13027"/>
                    <a:pt x="19996" y="12612"/>
                    <a:pt x="19996" y="12572"/>
                  </a:cubicBezTo>
                  <a:cubicBezTo>
                    <a:pt x="19996" y="12557"/>
                    <a:pt x="20053" y="12498"/>
                    <a:pt x="20137" y="12432"/>
                  </a:cubicBezTo>
                  <a:cubicBezTo>
                    <a:pt x="20220" y="12366"/>
                    <a:pt x="20352" y="12243"/>
                    <a:pt x="20418" y="12172"/>
                  </a:cubicBezTo>
                  <a:cubicBezTo>
                    <a:pt x="20483" y="12102"/>
                    <a:pt x="20545" y="12041"/>
                    <a:pt x="20558" y="12033"/>
                  </a:cubicBezTo>
                  <a:cubicBezTo>
                    <a:pt x="20605" y="12006"/>
                    <a:pt x="20840" y="11708"/>
                    <a:pt x="20840" y="11673"/>
                  </a:cubicBezTo>
                  <a:cubicBezTo>
                    <a:pt x="20840" y="11654"/>
                    <a:pt x="20881" y="11577"/>
                    <a:pt x="20924" y="11514"/>
                  </a:cubicBezTo>
                  <a:cubicBezTo>
                    <a:pt x="20967" y="11450"/>
                    <a:pt x="21003" y="11343"/>
                    <a:pt x="21008" y="11274"/>
                  </a:cubicBezTo>
                  <a:cubicBezTo>
                    <a:pt x="21013" y="11205"/>
                    <a:pt x="21019" y="11154"/>
                    <a:pt x="21037" y="11154"/>
                  </a:cubicBezTo>
                  <a:cubicBezTo>
                    <a:pt x="21085" y="11154"/>
                    <a:pt x="21085" y="10058"/>
                    <a:pt x="21037" y="10037"/>
                  </a:cubicBezTo>
                  <a:cubicBezTo>
                    <a:pt x="21015" y="10027"/>
                    <a:pt x="20980" y="9979"/>
                    <a:pt x="20980" y="9937"/>
                  </a:cubicBezTo>
                  <a:cubicBezTo>
                    <a:pt x="20980" y="9895"/>
                    <a:pt x="20953" y="9767"/>
                    <a:pt x="20896" y="9657"/>
                  </a:cubicBezTo>
                  <a:cubicBezTo>
                    <a:pt x="20839" y="9548"/>
                    <a:pt x="20768" y="9429"/>
                    <a:pt x="20755" y="9398"/>
                  </a:cubicBezTo>
                  <a:cubicBezTo>
                    <a:pt x="20743" y="9367"/>
                    <a:pt x="20693" y="9301"/>
                    <a:pt x="20643" y="9238"/>
                  </a:cubicBezTo>
                  <a:cubicBezTo>
                    <a:pt x="20593" y="9176"/>
                    <a:pt x="20522" y="9081"/>
                    <a:pt x="20474" y="9019"/>
                  </a:cubicBezTo>
                  <a:cubicBezTo>
                    <a:pt x="20426" y="8956"/>
                    <a:pt x="20340" y="8850"/>
                    <a:pt x="20277" y="8799"/>
                  </a:cubicBezTo>
                  <a:cubicBezTo>
                    <a:pt x="20214" y="8748"/>
                    <a:pt x="20165" y="8692"/>
                    <a:pt x="20165" y="8679"/>
                  </a:cubicBezTo>
                  <a:cubicBezTo>
                    <a:pt x="20165" y="8667"/>
                    <a:pt x="19963" y="8535"/>
                    <a:pt x="19743" y="8380"/>
                  </a:cubicBezTo>
                  <a:cubicBezTo>
                    <a:pt x="19523" y="8225"/>
                    <a:pt x="19349" y="8080"/>
                    <a:pt x="19349" y="8061"/>
                  </a:cubicBezTo>
                  <a:cubicBezTo>
                    <a:pt x="19349" y="8023"/>
                    <a:pt x="19421" y="7918"/>
                    <a:pt x="19490" y="7861"/>
                  </a:cubicBezTo>
                  <a:cubicBezTo>
                    <a:pt x="19652" y="7725"/>
                    <a:pt x="19686" y="7699"/>
                    <a:pt x="19687" y="7681"/>
                  </a:cubicBezTo>
                  <a:cubicBezTo>
                    <a:pt x="19687" y="7670"/>
                    <a:pt x="19709" y="7629"/>
                    <a:pt x="19743" y="7601"/>
                  </a:cubicBezTo>
                  <a:cubicBezTo>
                    <a:pt x="19777" y="7574"/>
                    <a:pt x="19886" y="7463"/>
                    <a:pt x="19968" y="7342"/>
                  </a:cubicBezTo>
                  <a:cubicBezTo>
                    <a:pt x="20115" y="7125"/>
                    <a:pt x="20108" y="7105"/>
                    <a:pt x="20108" y="6763"/>
                  </a:cubicBezTo>
                  <a:cubicBezTo>
                    <a:pt x="20108" y="6572"/>
                    <a:pt x="20102" y="6392"/>
                    <a:pt x="20080" y="6344"/>
                  </a:cubicBezTo>
                  <a:cubicBezTo>
                    <a:pt x="20059" y="6296"/>
                    <a:pt x="20035" y="6223"/>
                    <a:pt x="20024" y="6184"/>
                  </a:cubicBezTo>
                  <a:cubicBezTo>
                    <a:pt x="20013" y="6145"/>
                    <a:pt x="19962" y="6058"/>
                    <a:pt x="19912" y="6005"/>
                  </a:cubicBezTo>
                  <a:cubicBezTo>
                    <a:pt x="19862" y="5951"/>
                    <a:pt x="19797" y="5896"/>
                    <a:pt x="19771" y="5865"/>
                  </a:cubicBezTo>
                  <a:cubicBezTo>
                    <a:pt x="19745" y="5834"/>
                    <a:pt x="19572" y="5704"/>
                    <a:pt x="19405" y="5585"/>
                  </a:cubicBezTo>
                  <a:lnTo>
                    <a:pt x="19124" y="5366"/>
                  </a:lnTo>
                  <a:lnTo>
                    <a:pt x="19096" y="4867"/>
                  </a:lnTo>
                  <a:cubicBezTo>
                    <a:pt x="19075" y="4252"/>
                    <a:pt x="18991" y="3927"/>
                    <a:pt x="18815" y="3629"/>
                  </a:cubicBezTo>
                  <a:cubicBezTo>
                    <a:pt x="18796" y="3598"/>
                    <a:pt x="18746" y="3516"/>
                    <a:pt x="18702" y="3430"/>
                  </a:cubicBezTo>
                  <a:cubicBezTo>
                    <a:pt x="18537" y="3102"/>
                    <a:pt x="18464" y="2969"/>
                    <a:pt x="18365" y="2851"/>
                  </a:cubicBezTo>
                  <a:cubicBezTo>
                    <a:pt x="18308" y="2783"/>
                    <a:pt x="18246" y="2660"/>
                    <a:pt x="18196" y="2591"/>
                  </a:cubicBezTo>
                  <a:cubicBezTo>
                    <a:pt x="18147" y="2522"/>
                    <a:pt x="18030" y="2432"/>
                    <a:pt x="17971" y="2392"/>
                  </a:cubicBezTo>
                  <a:cubicBezTo>
                    <a:pt x="17912" y="2351"/>
                    <a:pt x="17862" y="2307"/>
                    <a:pt x="17859" y="2292"/>
                  </a:cubicBezTo>
                  <a:cubicBezTo>
                    <a:pt x="17855" y="2276"/>
                    <a:pt x="17817" y="2247"/>
                    <a:pt x="17774" y="2212"/>
                  </a:cubicBezTo>
                  <a:cubicBezTo>
                    <a:pt x="17731" y="2177"/>
                    <a:pt x="17732" y="2152"/>
                    <a:pt x="17746" y="2152"/>
                  </a:cubicBezTo>
                  <a:cubicBezTo>
                    <a:pt x="17760" y="2152"/>
                    <a:pt x="17657" y="2077"/>
                    <a:pt x="17549" y="1992"/>
                  </a:cubicBezTo>
                  <a:cubicBezTo>
                    <a:pt x="17441" y="1908"/>
                    <a:pt x="17290" y="1760"/>
                    <a:pt x="17184" y="1673"/>
                  </a:cubicBezTo>
                  <a:cubicBezTo>
                    <a:pt x="17077" y="1586"/>
                    <a:pt x="16956" y="1514"/>
                    <a:pt x="16930" y="1513"/>
                  </a:cubicBezTo>
                  <a:cubicBezTo>
                    <a:pt x="16905" y="1513"/>
                    <a:pt x="16788" y="1451"/>
                    <a:pt x="16677" y="1374"/>
                  </a:cubicBezTo>
                  <a:cubicBezTo>
                    <a:pt x="16567" y="1296"/>
                    <a:pt x="16470" y="1234"/>
                    <a:pt x="16452" y="1234"/>
                  </a:cubicBezTo>
                  <a:cubicBezTo>
                    <a:pt x="16435" y="1234"/>
                    <a:pt x="16389" y="1207"/>
                    <a:pt x="16340" y="1174"/>
                  </a:cubicBezTo>
                  <a:cubicBezTo>
                    <a:pt x="16259" y="1120"/>
                    <a:pt x="15814" y="907"/>
                    <a:pt x="15468" y="755"/>
                  </a:cubicBezTo>
                  <a:cubicBezTo>
                    <a:pt x="15083" y="586"/>
                    <a:pt x="14237" y="322"/>
                    <a:pt x="14006" y="296"/>
                  </a:cubicBezTo>
                  <a:cubicBezTo>
                    <a:pt x="13962" y="291"/>
                    <a:pt x="13905" y="267"/>
                    <a:pt x="13893" y="256"/>
                  </a:cubicBezTo>
                  <a:cubicBezTo>
                    <a:pt x="13881" y="245"/>
                    <a:pt x="13823" y="240"/>
                    <a:pt x="13752" y="236"/>
                  </a:cubicBezTo>
                  <a:cubicBezTo>
                    <a:pt x="13682" y="232"/>
                    <a:pt x="13612" y="208"/>
                    <a:pt x="13612" y="196"/>
                  </a:cubicBezTo>
                  <a:cubicBezTo>
                    <a:pt x="13612" y="184"/>
                    <a:pt x="13548" y="176"/>
                    <a:pt x="13471" y="176"/>
                  </a:cubicBezTo>
                  <a:cubicBezTo>
                    <a:pt x="13394" y="176"/>
                    <a:pt x="13331" y="169"/>
                    <a:pt x="13331" y="156"/>
                  </a:cubicBezTo>
                  <a:cubicBezTo>
                    <a:pt x="13331" y="143"/>
                    <a:pt x="13169" y="115"/>
                    <a:pt x="12965" y="96"/>
                  </a:cubicBezTo>
                  <a:cubicBezTo>
                    <a:pt x="12761" y="77"/>
                    <a:pt x="12455" y="54"/>
                    <a:pt x="12290" y="36"/>
                  </a:cubicBezTo>
                  <a:close/>
                  <a:moveTo>
                    <a:pt x="8072" y="13210"/>
                  </a:moveTo>
                  <a:cubicBezTo>
                    <a:pt x="8269" y="13113"/>
                    <a:pt x="8665" y="13190"/>
                    <a:pt x="9450" y="13470"/>
                  </a:cubicBezTo>
                  <a:cubicBezTo>
                    <a:pt x="9681" y="13553"/>
                    <a:pt x="9935" y="13629"/>
                    <a:pt x="10012" y="13650"/>
                  </a:cubicBezTo>
                  <a:cubicBezTo>
                    <a:pt x="10089" y="13670"/>
                    <a:pt x="10160" y="13716"/>
                    <a:pt x="10181" y="13729"/>
                  </a:cubicBezTo>
                  <a:cubicBezTo>
                    <a:pt x="10202" y="13743"/>
                    <a:pt x="10278" y="13749"/>
                    <a:pt x="10321" y="13749"/>
                  </a:cubicBezTo>
                  <a:cubicBezTo>
                    <a:pt x="10407" y="13749"/>
                    <a:pt x="10630" y="13789"/>
                    <a:pt x="10743" y="13829"/>
                  </a:cubicBezTo>
                  <a:cubicBezTo>
                    <a:pt x="10836" y="13863"/>
                    <a:pt x="11853" y="13863"/>
                    <a:pt x="12009" y="13829"/>
                  </a:cubicBezTo>
                  <a:cubicBezTo>
                    <a:pt x="12076" y="13815"/>
                    <a:pt x="12225" y="13776"/>
                    <a:pt x="12346" y="13749"/>
                  </a:cubicBezTo>
                  <a:cubicBezTo>
                    <a:pt x="12467" y="13723"/>
                    <a:pt x="12646" y="13703"/>
                    <a:pt x="12740" y="13690"/>
                  </a:cubicBezTo>
                  <a:cubicBezTo>
                    <a:pt x="12834" y="13676"/>
                    <a:pt x="12973" y="13647"/>
                    <a:pt x="13078" y="13630"/>
                  </a:cubicBezTo>
                  <a:cubicBezTo>
                    <a:pt x="13182" y="13613"/>
                    <a:pt x="13377" y="13597"/>
                    <a:pt x="13499" y="13590"/>
                  </a:cubicBezTo>
                  <a:cubicBezTo>
                    <a:pt x="13714" y="13576"/>
                    <a:pt x="13720" y="13575"/>
                    <a:pt x="13837" y="13670"/>
                  </a:cubicBezTo>
                  <a:cubicBezTo>
                    <a:pt x="13956" y="13766"/>
                    <a:pt x="14019" y="13884"/>
                    <a:pt x="14146" y="14368"/>
                  </a:cubicBezTo>
                  <a:cubicBezTo>
                    <a:pt x="14169" y="14454"/>
                    <a:pt x="14208" y="14583"/>
                    <a:pt x="14231" y="14648"/>
                  </a:cubicBezTo>
                  <a:cubicBezTo>
                    <a:pt x="14259" y="14728"/>
                    <a:pt x="14259" y="14769"/>
                    <a:pt x="14231" y="14807"/>
                  </a:cubicBezTo>
                  <a:cubicBezTo>
                    <a:pt x="14178" y="14877"/>
                    <a:pt x="14163" y="15104"/>
                    <a:pt x="14202" y="15187"/>
                  </a:cubicBezTo>
                  <a:cubicBezTo>
                    <a:pt x="14228" y="15239"/>
                    <a:pt x="14207" y="15259"/>
                    <a:pt x="14062" y="15326"/>
                  </a:cubicBezTo>
                  <a:cubicBezTo>
                    <a:pt x="13967" y="15370"/>
                    <a:pt x="13865" y="15427"/>
                    <a:pt x="13837" y="15446"/>
                  </a:cubicBezTo>
                  <a:cubicBezTo>
                    <a:pt x="13809" y="15465"/>
                    <a:pt x="13722" y="15477"/>
                    <a:pt x="13640" y="15486"/>
                  </a:cubicBezTo>
                  <a:cubicBezTo>
                    <a:pt x="13558" y="15495"/>
                    <a:pt x="13454" y="15531"/>
                    <a:pt x="13415" y="15546"/>
                  </a:cubicBezTo>
                  <a:cubicBezTo>
                    <a:pt x="13327" y="15580"/>
                    <a:pt x="8662" y="15580"/>
                    <a:pt x="8662" y="15546"/>
                  </a:cubicBezTo>
                  <a:cubicBezTo>
                    <a:pt x="8662" y="15533"/>
                    <a:pt x="8570" y="15513"/>
                    <a:pt x="8465" y="15506"/>
                  </a:cubicBezTo>
                  <a:cubicBezTo>
                    <a:pt x="8311" y="15495"/>
                    <a:pt x="8215" y="15451"/>
                    <a:pt x="7931" y="15306"/>
                  </a:cubicBezTo>
                  <a:cubicBezTo>
                    <a:pt x="7534" y="15105"/>
                    <a:pt x="7295" y="14903"/>
                    <a:pt x="7059" y="14568"/>
                  </a:cubicBezTo>
                  <a:cubicBezTo>
                    <a:pt x="6908" y="14354"/>
                    <a:pt x="6722" y="14000"/>
                    <a:pt x="6750" y="13989"/>
                  </a:cubicBezTo>
                  <a:cubicBezTo>
                    <a:pt x="6757" y="13986"/>
                    <a:pt x="6905" y="13931"/>
                    <a:pt x="7087" y="13869"/>
                  </a:cubicBezTo>
                  <a:cubicBezTo>
                    <a:pt x="7510" y="13726"/>
                    <a:pt x="7649" y="13608"/>
                    <a:pt x="7678" y="13430"/>
                  </a:cubicBezTo>
                  <a:cubicBezTo>
                    <a:pt x="7698" y="13307"/>
                    <a:pt x="7719" y="13314"/>
                    <a:pt x="7847" y="13290"/>
                  </a:cubicBezTo>
                  <a:cubicBezTo>
                    <a:pt x="7922" y="13276"/>
                    <a:pt x="8027" y="13233"/>
                    <a:pt x="8072" y="13210"/>
                  </a:cubicBezTo>
                  <a:close/>
                  <a:moveTo>
                    <a:pt x="8915" y="16424"/>
                  </a:moveTo>
                  <a:cubicBezTo>
                    <a:pt x="9018" y="16424"/>
                    <a:pt x="9045" y="16421"/>
                    <a:pt x="9028" y="16484"/>
                  </a:cubicBezTo>
                  <a:cubicBezTo>
                    <a:pt x="9007" y="16562"/>
                    <a:pt x="8974" y="16578"/>
                    <a:pt x="8915" y="16524"/>
                  </a:cubicBezTo>
                  <a:cubicBezTo>
                    <a:pt x="8816" y="16433"/>
                    <a:pt x="8798" y="16424"/>
                    <a:pt x="8915" y="16424"/>
                  </a:cubicBezTo>
                  <a:close/>
                  <a:moveTo>
                    <a:pt x="6243" y="17861"/>
                  </a:moveTo>
                  <a:cubicBezTo>
                    <a:pt x="6287" y="17812"/>
                    <a:pt x="6325" y="17835"/>
                    <a:pt x="6525" y="17941"/>
                  </a:cubicBezTo>
                  <a:cubicBezTo>
                    <a:pt x="6643" y="18004"/>
                    <a:pt x="6722" y="18066"/>
                    <a:pt x="6722" y="18081"/>
                  </a:cubicBezTo>
                  <a:cubicBezTo>
                    <a:pt x="6722" y="18096"/>
                    <a:pt x="6669" y="18160"/>
                    <a:pt x="6581" y="18221"/>
                  </a:cubicBezTo>
                  <a:cubicBezTo>
                    <a:pt x="6441" y="18317"/>
                    <a:pt x="6412" y="18328"/>
                    <a:pt x="6412" y="18440"/>
                  </a:cubicBezTo>
                  <a:cubicBezTo>
                    <a:pt x="6412" y="18511"/>
                    <a:pt x="6418" y="18580"/>
                    <a:pt x="6440" y="18580"/>
                  </a:cubicBezTo>
                  <a:cubicBezTo>
                    <a:pt x="6462" y="18580"/>
                    <a:pt x="6499" y="18588"/>
                    <a:pt x="6497" y="18600"/>
                  </a:cubicBezTo>
                  <a:cubicBezTo>
                    <a:pt x="6484" y="18656"/>
                    <a:pt x="6498" y="18673"/>
                    <a:pt x="6609" y="18720"/>
                  </a:cubicBezTo>
                  <a:cubicBezTo>
                    <a:pt x="6675" y="18747"/>
                    <a:pt x="6722" y="18785"/>
                    <a:pt x="6722" y="18800"/>
                  </a:cubicBezTo>
                  <a:cubicBezTo>
                    <a:pt x="6722" y="18836"/>
                    <a:pt x="6471" y="18998"/>
                    <a:pt x="6412" y="18999"/>
                  </a:cubicBezTo>
                  <a:cubicBezTo>
                    <a:pt x="6386" y="19000"/>
                    <a:pt x="6345" y="19038"/>
                    <a:pt x="6300" y="19079"/>
                  </a:cubicBezTo>
                  <a:lnTo>
                    <a:pt x="6215" y="19159"/>
                  </a:lnTo>
                  <a:lnTo>
                    <a:pt x="6215" y="18540"/>
                  </a:lnTo>
                  <a:cubicBezTo>
                    <a:pt x="6215" y="18125"/>
                    <a:pt x="6212" y="17897"/>
                    <a:pt x="6243" y="17861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</p:grpSp>
      <p:grpSp>
        <p:nvGrpSpPr>
          <p:cNvPr id="544" name="Group"/>
          <p:cNvGrpSpPr/>
          <p:nvPr/>
        </p:nvGrpSpPr>
        <p:grpSpPr>
          <a:xfrm>
            <a:off x="528988" y="2129181"/>
            <a:ext cx="8032811" cy="673154"/>
            <a:chOff x="92" y="0"/>
            <a:chExt cx="8032809" cy="673152"/>
          </a:xfrm>
        </p:grpSpPr>
        <p:sp>
          <p:nvSpPr>
            <p:cNvPr id="530" name="Line"/>
            <p:cNvSpPr/>
            <p:nvPr/>
          </p:nvSpPr>
          <p:spPr>
            <a:xfrm>
              <a:off x="7161248" y="455268"/>
              <a:ext cx="553952" cy="1"/>
            </a:xfrm>
            <a:prstGeom prst="line">
              <a:avLst/>
            </a:prstGeom>
            <a:noFill/>
            <a:ln w="25400" cap="flat">
              <a:solidFill>
                <a:srgbClr val="A7A7A7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531" name="P3"/>
            <p:cNvSpPr/>
            <p:nvPr/>
          </p:nvSpPr>
          <p:spPr>
            <a:xfrm>
              <a:off x="3836313" y="275371"/>
              <a:ext cx="345225" cy="345225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A7A7A7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>
                  <a:solidFill>
                    <a:srgbClr val="A7A7A7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P</a:t>
              </a:r>
              <a:r>
                <a:rPr sz="900"/>
                <a:t>3</a:t>
              </a:r>
            </a:p>
          </p:txBody>
        </p:sp>
        <p:sp>
          <p:nvSpPr>
            <p:cNvPr id="532" name="P4"/>
            <p:cNvSpPr/>
            <p:nvPr/>
          </p:nvSpPr>
          <p:spPr>
            <a:xfrm>
              <a:off x="5338687" y="289807"/>
              <a:ext cx="345225" cy="345226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FF2D55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 b="1">
                  <a:solidFill>
                    <a:srgbClr val="FF2D55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P</a:t>
              </a:r>
              <a:r>
                <a:rPr sz="900"/>
                <a:t>4</a:t>
              </a:r>
            </a:p>
          </p:txBody>
        </p:sp>
        <p:sp>
          <p:nvSpPr>
            <p:cNvPr id="533" name="P5"/>
            <p:cNvSpPr/>
            <p:nvPr/>
          </p:nvSpPr>
          <p:spPr>
            <a:xfrm>
              <a:off x="6866699" y="289807"/>
              <a:ext cx="345225" cy="345226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A7A7A7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>
                  <a:solidFill>
                    <a:srgbClr val="A7A7A7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P</a:t>
              </a:r>
              <a:r>
                <a:rPr sz="900"/>
                <a:t>5</a:t>
              </a:r>
            </a:p>
          </p:txBody>
        </p:sp>
        <p:sp>
          <p:nvSpPr>
            <p:cNvPr id="534" name="Line"/>
            <p:cNvSpPr/>
            <p:nvPr/>
          </p:nvSpPr>
          <p:spPr>
            <a:xfrm>
              <a:off x="1203427" y="539941"/>
              <a:ext cx="1105277" cy="1"/>
            </a:xfrm>
            <a:prstGeom prst="line">
              <a:avLst/>
            </a:prstGeom>
            <a:noFill/>
            <a:ln w="25400" cap="flat">
              <a:solidFill>
                <a:srgbClr val="28A24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535" name="Line"/>
            <p:cNvSpPr/>
            <p:nvPr/>
          </p:nvSpPr>
          <p:spPr>
            <a:xfrm>
              <a:off x="2709467" y="383990"/>
              <a:ext cx="1112177" cy="1"/>
            </a:xfrm>
            <a:prstGeom prst="line">
              <a:avLst/>
            </a:prstGeom>
            <a:noFill/>
            <a:ln w="25400" cap="flat">
              <a:solidFill>
                <a:srgbClr val="28A241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536" name="Line"/>
            <p:cNvSpPr/>
            <p:nvPr/>
          </p:nvSpPr>
          <p:spPr>
            <a:xfrm>
              <a:off x="4213875" y="539941"/>
              <a:ext cx="1105277" cy="1"/>
            </a:xfrm>
            <a:prstGeom prst="line">
              <a:avLst/>
            </a:prstGeom>
            <a:noFill/>
            <a:ln w="25400" cap="flat">
              <a:solidFill>
                <a:srgbClr val="FF2D5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537" name="Line"/>
            <p:cNvSpPr/>
            <p:nvPr/>
          </p:nvSpPr>
          <p:spPr>
            <a:xfrm>
              <a:off x="5706853" y="385823"/>
              <a:ext cx="1136171" cy="1"/>
            </a:xfrm>
            <a:prstGeom prst="line">
              <a:avLst/>
            </a:prstGeom>
            <a:noFill/>
            <a:ln w="25400" cap="flat">
              <a:solidFill>
                <a:srgbClr val="FF2D5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sp>
          <p:nvSpPr>
            <p:cNvPr id="538" name="P2"/>
            <p:cNvSpPr/>
            <p:nvPr/>
          </p:nvSpPr>
          <p:spPr>
            <a:xfrm>
              <a:off x="2319725" y="278360"/>
              <a:ext cx="357926" cy="357926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28A241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 b="1">
                  <a:solidFill>
                    <a:srgbClr val="28A241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P</a:t>
              </a:r>
              <a:r>
                <a:rPr sz="900"/>
                <a:t>2</a:t>
              </a:r>
            </a:p>
          </p:txBody>
        </p:sp>
        <p:sp>
          <p:nvSpPr>
            <p:cNvPr id="539" name="Only P2 &amp; P4"/>
            <p:cNvSpPr txBox="1"/>
            <p:nvPr/>
          </p:nvSpPr>
          <p:spPr>
            <a:xfrm>
              <a:off x="821070" y="0"/>
              <a:ext cx="958557" cy="228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>
                <a:defRPr sz="1300">
                  <a:latin typeface="Avenir Heavy"/>
                  <a:ea typeface="Avenir Heavy"/>
                  <a:cs typeface="Avenir Heavy"/>
                  <a:sym typeface="Avenir Heavy"/>
                </a:defRPr>
              </a:pPr>
              <a:r>
                <a:t>Only </a:t>
              </a:r>
              <a:r>
                <a:rPr b="1">
                  <a:latin typeface="Times New Roman"/>
                  <a:ea typeface="Times New Roman"/>
                  <a:cs typeface="Times New Roman"/>
                  <a:sym typeface="Times New Roman"/>
                </a:rPr>
                <a:t>P</a:t>
              </a:r>
              <a:r>
                <a:rPr sz="900" b="1"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r>
                <a:t> &amp; </a:t>
              </a:r>
              <a:r>
                <a:rPr b="1">
                  <a:latin typeface="Times New Roman"/>
                  <a:ea typeface="Times New Roman"/>
                  <a:cs typeface="Times New Roman"/>
                  <a:sym typeface="Times New Roman"/>
                </a:rPr>
                <a:t>P</a:t>
              </a:r>
              <a:r>
                <a:rPr sz="900" b="1">
                  <a:latin typeface="Times New Roman"/>
                  <a:ea typeface="Times New Roman"/>
                  <a:cs typeface="Times New Roman"/>
                  <a:sym typeface="Times New Roman"/>
                </a:rPr>
                <a:t>4</a:t>
              </a:r>
            </a:p>
          </p:txBody>
        </p:sp>
        <p:sp>
          <p:nvSpPr>
            <p:cNvPr id="540" name="Line"/>
            <p:cNvSpPr/>
            <p:nvPr/>
          </p:nvSpPr>
          <p:spPr>
            <a:xfrm>
              <a:off x="362188" y="455268"/>
              <a:ext cx="624177" cy="1"/>
            </a:xfrm>
            <a:prstGeom prst="line">
              <a:avLst/>
            </a:prstGeom>
            <a:noFill/>
            <a:ln w="25400" cap="flat">
              <a:solidFill>
                <a:srgbClr val="A7A7A7"/>
              </a:solidFill>
              <a:prstDash val="solid"/>
              <a:miter lim="400000"/>
              <a:headEnd type="oval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  <p:pic>
          <p:nvPicPr>
            <p:cNvPr id="541" name="scammer2.jpeg" descr="scammer2.jpeg"/>
            <p:cNvPicPr>
              <a:picLocks noChangeAspect="1"/>
            </p:cNvPicPr>
            <p:nvPr/>
          </p:nvPicPr>
          <p:blipFill>
            <a:blip r:embed="rId2"/>
            <a:srcRect l="26176" t="13999" r="26693" b="18533"/>
            <a:stretch>
              <a:fillRect/>
            </a:stretch>
          </p:blipFill>
          <p:spPr>
            <a:xfrm>
              <a:off x="92" y="237383"/>
              <a:ext cx="304410" cy="435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600" extrusionOk="0">
                  <a:moveTo>
                    <a:pt x="8207" y="0"/>
                  </a:moveTo>
                  <a:cubicBezTo>
                    <a:pt x="7895" y="0"/>
                    <a:pt x="7602" y="87"/>
                    <a:pt x="7363" y="256"/>
                  </a:cubicBezTo>
                  <a:cubicBezTo>
                    <a:pt x="7074" y="461"/>
                    <a:pt x="7061" y="479"/>
                    <a:pt x="6828" y="1475"/>
                  </a:cubicBezTo>
                  <a:cubicBezTo>
                    <a:pt x="6806" y="1572"/>
                    <a:pt x="6774" y="1697"/>
                    <a:pt x="6744" y="1751"/>
                  </a:cubicBezTo>
                  <a:cubicBezTo>
                    <a:pt x="6693" y="1845"/>
                    <a:pt x="6677" y="1842"/>
                    <a:pt x="6407" y="1849"/>
                  </a:cubicBezTo>
                  <a:cubicBezTo>
                    <a:pt x="6251" y="1853"/>
                    <a:pt x="6110" y="1875"/>
                    <a:pt x="6097" y="1889"/>
                  </a:cubicBezTo>
                  <a:cubicBezTo>
                    <a:pt x="6084" y="1902"/>
                    <a:pt x="5919" y="1924"/>
                    <a:pt x="5731" y="1928"/>
                  </a:cubicBezTo>
                  <a:cubicBezTo>
                    <a:pt x="5543" y="1932"/>
                    <a:pt x="5364" y="1936"/>
                    <a:pt x="5338" y="1948"/>
                  </a:cubicBezTo>
                  <a:cubicBezTo>
                    <a:pt x="5292" y="1967"/>
                    <a:pt x="5044" y="2009"/>
                    <a:pt x="4663" y="2046"/>
                  </a:cubicBezTo>
                  <a:cubicBezTo>
                    <a:pt x="4562" y="2056"/>
                    <a:pt x="4463" y="2073"/>
                    <a:pt x="4437" y="2085"/>
                  </a:cubicBezTo>
                  <a:cubicBezTo>
                    <a:pt x="4412" y="2098"/>
                    <a:pt x="4291" y="2124"/>
                    <a:pt x="4184" y="2144"/>
                  </a:cubicBezTo>
                  <a:cubicBezTo>
                    <a:pt x="4077" y="2165"/>
                    <a:pt x="3898" y="2202"/>
                    <a:pt x="3791" y="2223"/>
                  </a:cubicBezTo>
                  <a:cubicBezTo>
                    <a:pt x="3284" y="2322"/>
                    <a:pt x="2440" y="2674"/>
                    <a:pt x="2440" y="2794"/>
                  </a:cubicBezTo>
                  <a:cubicBezTo>
                    <a:pt x="2440" y="2816"/>
                    <a:pt x="2414" y="2846"/>
                    <a:pt x="2384" y="2853"/>
                  </a:cubicBezTo>
                  <a:cubicBezTo>
                    <a:pt x="2308" y="2870"/>
                    <a:pt x="2308" y="3307"/>
                    <a:pt x="2384" y="3325"/>
                  </a:cubicBezTo>
                  <a:cubicBezTo>
                    <a:pt x="2416" y="3332"/>
                    <a:pt x="2440" y="3370"/>
                    <a:pt x="2440" y="3403"/>
                  </a:cubicBezTo>
                  <a:cubicBezTo>
                    <a:pt x="2440" y="3437"/>
                    <a:pt x="2470" y="3462"/>
                    <a:pt x="2497" y="3462"/>
                  </a:cubicBezTo>
                  <a:cubicBezTo>
                    <a:pt x="2523" y="3462"/>
                    <a:pt x="2510" y="3467"/>
                    <a:pt x="2497" y="3482"/>
                  </a:cubicBezTo>
                  <a:cubicBezTo>
                    <a:pt x="2458" y="3526"/>
                    <a:pt x="2949" y="3792"/>
                    <a:pt x="3115" y="3816"/>
                  </a:cubicBezTo>
                  <a:cubicBezTo>
                    <a:pt x="3153" y="3822"/>
                    <a:pt x="3222" y="3853"/>
                    <a:pt x="3256" y="3875"/>
                  </a:cubicBezTo>
                  <a:cubicBezTo>
                    <a:pt x="3290" y="3898"/>
                    <a:pt x="3319" y="3904"/>
                    <a:pt x="3340" y="3895"/>
                  </a:cubicBezTo>
                  <a:cubicBezTo>
                    <a:pt x="3361" y="3886"/>
                    <a:pt x="3388" y="3897"/>
                    <a:pt x="3397" y="3915"/>
                  </a:cubicBezTo>
                  <a:cubicBezTo>
                    <a:pt x="3405" y="3932"/>
                    <a:pt x="3468" y="3950"/>
                    <a:pt x="3537" y="3954"/>
                  </a:cubicBezTo>
                  <a:cubicBezTo>
                    <a:pt x="3607" y="3958"/>
                    <a:pt x="3678" y="3960"/>
                    <a:pt x="3678" y="3974"/>
                  </a:cubicBezTo>
                  <a:cubicBezTo>
                    <a:pt x="3678" y="3988"/>
                    <a:pt x="3743" y="3994"/>
                    <a:pt x="3819" y="3994"/>
                  </a:cubicBezTo>
                  <a:cubicBezTo>
                    <a:pt x="3894" y="3994"/>
                    <a:pt x="3959" y="4015"/>
                    <a:pt x="3959" y="4033"/>
                  </a:cubicBezTo>
                  <a:cubicBezTo>
                    <a:pt x="3959" y="4050"/>
                    <a:pt x="3996" y="4072"/>
                    <a:pt x="4072" y="4072"/>
                  </a:cubicBezTo>
                  <a:cubicBezTo>
                    <a:pt x="4147" y="4072"/>
                    <a:pt x="4212" y="4074"/>
                    <a:pt x="4212" y="4092"/>
                  </a:cubicBezTo>
                  <a:cubicBezTo>
                    <a:pt x="4212" y="4109"/>
                    <a:pt x="4293" y="4131"/>
                    <a:pt x="4381" y="4131"/>
                  </a:cubicBezTo>
                  <a:cubicBezTo>
                    <a:pt x="4469" y="4131"/>
                    <a:pt x="4550" y="4153"/>
                    <a:pt x="4550" y="4171"/>
                  </a:cubicBezTo>
                  <a:cubicBezTo>
                    <a:pt x="4550" y="4188"/>
                    <a:pt x="4640" y="4189"/>
                    <a:pt x="4747" y="4190"/>
                  </a:cubicBezTo>
                  <a:cubicBezTo>
                    <a:pt x="4854" y="4191"/>
                    <a:pt x="5043" y="4213"/>
                    <a:pt x="5169" y="4230"/>
                  </a:cubicBezTo>
                  <a:cubicBezTo>
                    <a:pt x="5688" y="4299"/>
                    <a:pt x="5962" y="4332"/>
                    <a:pt x="6266" y="4348"/>
                  </a:cubicBezTo>
                  <a:cubicBezTo>
                    <a:pt x="6700" y="4369"/>
                    <a:pt x="6772" y="4371"/>
                    <a:pt x="6772" y="4426"/>
                  </a:cubicBezTo>
                  <a:cubicBezTo>
                    <a:pt x="6772" y="4458"/>
                    <a:pt x="6750" y="4485"/>
                    <a:pt x="6660" y="4485"/>
                  </a:cubicBezTo>
                  <a:cubicBezTo>
                    <a:pt x="6584" y="4485"/>
                    <a:pt x="6519" y="4464"/>
                    <a:pt x="6519" y="4446"/>
                  </a:cubicBezTo>
                  <a:cubicBezTo>
                    <a:pt x="6519" y="4428"/>
                    <a:pt x="6407" y="4426"/>
                    <a:pt x="6294" y="4426"/>
                  </a:cubicBezTo>
                  <a:cubicBezTo>
                    <a:pt x="6180" y="4426"/>
                    <a:pt x="6097" y="4427"/>
                    <a:pt x="6097" y="4446"/>
                  </a:cubicBezTo>
                  <a:cubicBezTo>
                    <a:pt x="6097" y="4465"/>
                    <a:pt x="6089" y="4474"/>
                    <a:pt x="6069" y="4466"/>
                  </a:cubicBezTo>
                  <a:cubicBezTo>
                    <a:pt x="6020" y="4444"/>
                    <a:pt x="5937" y="4489"/>
                    <a:pt x="5844" y="4584"/>
                  </a:cubicBezTo>
                  <a:cubicBezTo>
                    <a:pt x="5783" y="4646"/>
                    <a:pt x="5788" y="4721"/>
                    <a:pt x="5788" y="4997"/>
                  </a:cubicBezTo>
                  <a:cubicBezTo>
                    <a:pt x="5788" y="5290"/>
                    <a:pt x="5802" y="5395"/>
                    <a:pt x="5900" y="5587"/>
                  </a:cubicBezTo>
                  <a:cubicBezTo>
                    <a:pt x="6058" y="5895"/>
                    <a:pt x="6112" y="5980"/>
                    <a:pt x="6153" y="5980"/>
                  </a:cubicBezTo>
                  <a:cubicBezTo>
                    <a:pt x="6172" y="5980"/>
                    <a:pt x="6181" y="6013"/>
                    <a:pt x="6181" y="6039"/>
                  </a:cubicBezTo>
                  <a:cubicBezTo>
                    <a:pt x="6181" y="6066"/>
                    <a:pt x="6208" y="6079"/>
                    <a:pt x="6238" y="6079"/>
                  </a:cubicBezTo>
                  <a:cubicBezTo>
                    <a:pt x="6267" y="6079"/>
                    <a:pt x="6283" y="6086"/>
                    <a:pt x="6266" y="6098"/>
                  </a:cubicBezTo>
                  <a:cubicBezTo>
                    <a:pt x="6248" y="6111"/>
                    <a:pt x="6344" y="6191"/>
                    <a:pt x="6463" y="6275"/>
                  </a:cubicBezTo>
                  <a:cubicBezTo>
                    <a:pt x="6705" y="6447"/>
                    <a:pt x="6698" y="6515"/>
                    <a:pt x="6463" y="6394"/>
                  </a:cubicBezTo>
                  <a:cubicBezTo>
                    <a:pt x="6297" y="6308"/>
                    <a:pt x="6117" y="6277"/>
                    <a:pt x="5956" y="6334"/>
                  </a:cubicBezTo>
                  <a:cubicBezTo>
                    <a:pt x="5437" y="6521"/>
                    <a:pt x="4325" y="7185"/>
                    <a:pt x="4325" y="7298"/>
                  </a:cubicBezTo>
                  <a:cubicBezTo>
                    <a:pt x="4325" y="7322"/>
                    <a:pt x="4294" y="7338"/>
                    <a:pt x="4269" y="7338"/>
                  </a:cubicBezTo>
                  <a:cubicBezTo>
                    <a:pt x="4244" y="7338"/>
                    <a:pt x="4212" y="7352"/>
                    <a:pt x="4212" y="7377"/>
                  </a:cubicBezTo>
                  <a:cubicBezTo>
                    <a:pt x="4212" y="7402"/>
                    <a:pt x="4203" y="7430"/>
                    <a:pt x="4184" y="7436"/>
                  </a:cubicBezTo>
                  <a:cubicBezTo>
                    <a:pt x="4116" y="7457"/>
                    <a:pt x="3906" y="7831"/>
                    <a:pt x="3875" y="7987"/>
                  </a:cubicBezTo>
                  <a:cubicBezTo>
                    <a:pt x="3828" y="8218"/>
                    <a:pt x="3821" y="8566"/>
                    <a:pt x="3875" y="8715"/>
                  </a:cubicBezTo>
                  <a:cubicBezTo>
                    <a:pt x="3927" y="8860"/>
                    <a:pt x="4214" y="9289"/>
                    <a:pt x="4269" y="9305"/>
                  </a:cubicBezTo>
                  <a:cubicBezTo>
                    <a:pt x="4288" y="9311"/>
                    <a:pt x="4325" y="9339"/>
                    <a:pt x="4325" y="9364"/>
                  </a:cubicBezTo>
                  <a:cubicBezTo>
                    <a:pt x="4325" y="9389"/>
                    <a:pt x="4326" y="9403"/>
                    <a:pt x="4353" y="9403"/>
                  </a:cubicBezTo>
                  <a:cubicBezTo>
                    <a:pt x="4380" y="9403"/>
                    <a:pt x="4394" y="9428"/>
                    <a:pt x="4381" y="9443"/>
                  </a:cubicBezTo>
                  <a:cubicBezTo>
                    <a:pt x="4356" y="9471"/>
                    <a:pt x="4686" y="9673"/>
                    <a:pt x="4859" y="9738"/>
                  </a:cubicBezTo>
                  <a:cubicBezTo>
                    <a:pt x="4916" y="9759"/>
                    <a:pt x="4946" y="9786"/>
                    <a:pt x="4944" y="9816"/>
                  </a:cubicBezTo>
                  <a:cubicBezTo>
                    <a:pt x="4942" y="9850"/>
                    <a:pt x="4930" y="9860"/>
                    <a:pt x="4916" y="9836"/>
                  </a:cubicBezTo>
                  <a:cubicBezTo>
                    <a:pt x="4903" y="9814"/>
                    <a:pt x="4871" y="9797"/>
                    <a:pt x="4831" y="9797"/>
                  </a:cubicBezTo>
                  <a:cubicBezTo>
                    <a:pt x="4792" y="9797"/>
                    <a:pt x="4681" y="9733"/>
                    <a:pt x="4578" y="9659"/>
                  </a:cubicBezTo>
                  <a:cubicBezTo>
                    <a:pt x="4404" y="9534"/>
                    <a:pt x="4359" y="9522"/>
                    <a:pt x="4128" y="9521"/>
                  </a:cubicBezTo>
                  <a:cubicBezTo>
                    <a:pt x="3973" y="9521"/>
                    <a:pt x="3886" y="9537"/>
                    <a:pt x="3875" y="9561"/>
                  </a:cubicBezTo>
                  <a:cubicBezTo>
                    <a:pt x="3865" y="9582"/>
                    <a:pt x="3811" y="9600"/>
                    <a:pt x="3762" y="9600"/>
                  </a:cubicBezTo>
                  <a:cubicBezTo>
                    <a:pt x="3714" y="9600"/>
                    <a:pt x="3678" y="9622"/>
                    <a:pt x="3678" y="9639"/>
                  </a:cubicBezTo>
                  <a:cubicBezTo>
                    <a:pt x="3678" y="9657"/>
                    <a:pt x="3631" y="9659"/>
                    <a:pt x="3594" y="9659"/>
                  </a:cubicBezTo>
                  <a:cubicBezTo>
                    <a:pt x="3556" y="9659"/>
                    <a:pt x="3537" y="9681"/>
                    <a:pt x="3537" y="9698"/>
                  </a:cubicBezTo>
                  <a:cubicBezTo>
                    <a:pt x="3537" y="9716"/>
                    <a:pt x="3491" y="9738"/>
                    <a:pt x="3453" y="9738"/>
                  </a:cubicBezTo>
                  <a:cubicBezTo>
                    <a:pt x="3415" y="9738"/>
                    <a:pt x="3397" y="9739"/>
                    <a:pt x="3397" y="9757"/>
                  </a:cubicBezTo>
                  <a:cubicBezTo>
                    <a:pt x="3397" y="9776"/>
                    <a:pt x="3392" y="9787"/>
                    <a:pt x="3369" y="9777"/>
                  </a:cubicBezTo>
                  <a:cubicBezTo>
                    <a:pt x="3345" y="9767"/>
                    <a:pt x="3268" y="9789"/>
                    <a:pt x="3228" y="9816"/>
                  </a:cubicBezTo>
                  <a:cubicBezTo>
                    <a:pt x="3188" y="9844"/>
                    <a:pt x="3172" y="9849"/>
                    <a:pt x="3172" y="9836"/>
                  </a:cubicBezTo>
                  <a:cubicBezTo>
                    <a:pt x="3172" y="9823"/>
                    <a:pt x="3131" y="9848"/>
                    <a:pt x="3087" y="9875"/>
                  </a:cubicBezTo>
                  <a:cubicBezTo>
                    <a:pt x="3043" y="9903"/>
                    <a:pt x="2879" y="9958"/>
                    <a:pt x="2722" y="10013"/>
                  </a:cubicBezTo>
                  <a:cubicBezTo>
                    <a:pt x="2564" y="10068"/>
                    <a:pt x="2440" y="10136"/>
                    <a:pt x="2440" y="10151"/>
                  </a:cubicBezTo>
                  <a:cubicBezTo>
                    <a:pt x="2440" y="10165"/>
                    <a:pt x="2391" y="10190"/>
                    <a:pt x="2328" y="10210"/>
                  </a:cubicBezTo>
                  <a:cubicBezTo>
                    <a:pt x="2264" y="10230"/>
                    <a:pt x="2128" y="10295"/>
                    <a:pt x="2047" y="10348"/>
                  </a:cubicBezTo>
                  <a:cubicBezTo>
                    <a:pt x="1416" y="10755"/>
                    <a:pt x="837" y="11207"/>
                    <a:pt x="837" y="11292"/>
                  </a:cubicBezTo>
                  <a:cubicBezTo>
                    <a:pt x="837" y="11310"/>
                    <a:pt x="804" y="11325"/>
                    <a:pt x="781" y="11331"/>
                  </a:cubicBezTo>
                  <a:cubicBezTo>
                    <a:pt x="757" y="11337"/>
                    <a:pt x="733" y="11364"/>
                    <a:pt x="724" y="11390"/>
                  </a:cubicBezTo>
                  <a:cubicBezTo>
                    <a:pt x="716" y="11416"/>
                    <a:pt x="700" y="11465"/>
                    <a:pt x="668" y="11489"/>
                  </a:cubicBezTo>
                  <a:cubicBezTo>
                    <a:pt x="636" y="11512"/>
                    <a:pt x="626" y="11551"/>
                    <a:pt x="640" y="11567"/>
                  </a:cubicBezTo>
                  <a:cubicBezTo>
                    <a:pt x="654" y="11583"/>
                    <a:pt x="639" y="11587"/>
                    <a:pt x="612" y="11587"/>
                  </a:cubicBezTo>
                  <a:cubicBezTo>
                    <a:pt x="585" y="11587"/>
                    <a:pt x="556" y="11611"/>
                    <a:pt x="556" y="11646"/>
                  </a:cubicBezTo>
                  <a:cubicBezTo>
                    <a:pt x="556" y="11681"/>
                    <a:pt x="553" y="11725"/>
                    <a:pt x="528" y="11725"/>
                  </a:cubicBezTo>
                  <a:cubicBezTo>
                    <a:pt x="502" y="11725"/>
                    <a:pt x="471" y="11752"/>
                    <a:pt x="471" y="11784"/>
                  </a:cubicBezTo>
                  <a:cubicBezTo>
                    <a:pt x="471" y="11815"/>
                    <a:pt x="437" y="11846"/>
                    <a:pt x="415" y="11862"/>
                  </a:cubicBezTo>
                  <a:cubicBezTo>
                    <a:pt x="348" y="11914"/>
                    <a:pt x="101" y="12485"/>
                    <a:pt x="49" y="12689"/>
                  </a:cubicBezTo>
                  <a:cubicBezTo>
                    <a:pt x="-17" y="12951"/>
                    <a:pt x="-17" y="18487"/>
                    <a:pt x="49" y="18708"/>
                  </a:cubicBezTo>
                  <a:cubicBezTo>
                    <a:pt x="109" y="18909"/>
                    <a:pt x="167" y="19042"/>
                    <a:pt x="331" y="19259"/>
                  </a:cubicBezTo>
                  <a:cubicBezTo>
                    <a:pt x="402" y="19353"/>
                    <a:pt x="471" y="19451"/>
                    <a:pt x="471" y="19475"/>
                  </a:cubicBezTo>
                  <a:cubicBezTo>
                    <a:pt x="471" y="19500"/>
                    <a:pt x="502" y="19534"/>
                    <a:pt x="528" y="19534"/>
                  </a:cubicBezTo>
                  <a:cubicBezTo>
                    <a:pt x="553" y="19534"/>
                    <a:pt x="556" y="19558"/>
                    <a:pt x="556" y="19593"/>
                  </a:cubicBezTo>
                  <a:cubicBezTo>
                    <a:pt x="556" y="19629"/>
                    <a:pt x="585" y="19652"/>
                    <a:pt x="612" y="19652"/>
                  </a:cubicBezTo>
                  <a:cubicBezTo>
                    <a:pt x="639" y="19652"/>
                    <a:pt x="654" y="19676"/>
                    <a:pt x="640" y="19692"/>
                  </a:cubicBezTo>
                  <a:cubicBezTo>
                    <a:pt x="626" y="19708"/>
                    <a:pt x="635" y="19727"/>
                    <a:pt x="668" y="19751"/>
                  </a:cubicBezTo>
                  <a:cubicBezTo>
                    <a:pt x="702" y="19774"/>
                    <a:pt x="723" y="19815"/>
                    <a:pt x="724" y="19830"/>
                  </a:cubicBezTo>
                  <a:cubicBezTo>
                    <a:pt x="726" y="19844"/>
                    <a:pt x="784" y="19885"/>
                    <a:pt x="837" y="19928"/>
                  </a:cubicBezTo>
                  <a:cubicBezTo>
                    <a:pt x="890" y="19970"/>
                    <a:pt x="912" y="20007"/>
                    <a:pt x="893" y="20007"/>
                  </a:cubicBezTo>
                  <a:cubicBezTo>
                    <a:pt x="862" y="20007"/>
                    <a:pt x="1256" y="20295"/>
                    <a:pt x="1456" y="20420"/>
                  </a:cubicBezTo>
                  <a:cubicBezTo>
                    <a:pt x="2026" y="20774"/>
                    <a:pt x="2203" y="20887"/>
                    <a:pt x="2300" y="20951"/>
                  </a:cubicBezTo>
                  <a:cubicBezTo>
                    <a:pt x="2418" y="21028"/>
                    <a:pt x="2975" y="21240"/>
                    <a:pt x="2975" y="21207"/>
                  </a:cubicBezTo>
                  <a:cubicBezTo>
                    <a:pt x="2975" y="21196"/>
                    <a:pt x="3019" y="21218"/>
                    <a:pt x="3059" y="21246"/>
                  </a:cubicBezTo>
                  <a:cubicBezTo>
                    <a:pt x="3099" y="21274"/>
                    <a:pt x="3151" y="21275"/>
                    <a:pt x="3172" y="21266"/>
                  </a:cubicBezTo>
                  <a:cubicBezTo>
                    <a:pt x="3193" y="21257"/>
                    <a:pt x="3219" y="21269"/>
                    <a:pt x="3228" y="21285"/>
                  </a:cubicBezTo>
                  <a:cubicBezTo>
                    <a:pt x="3236" y="21302"/>
                    <a:pt x="3275" y="21319"/>
                    <a:pt x="3312" y="21325"/>
                  </a:cubicBezTo>
                  <a:cubicBezTo>
                    <a:pt x="3350" y="21330"/>
                    <a:pt x="3383" y="21351"/>
                    <a:pt x="3397" y="21364"/>
                  </a:cubicBezTo>
                  <a:cubicBezTo>
                    <a:pt x="3411" y="21377"/>
                    <a:pt x="3470" y="21380"/>
                    <a:pt x="3537" y="21384"/>
                  </a:cubicBezTo>
                  <a:cubicBezTo>
                    <a:pt x="3605" y="21388"/>
                    <a:pt x="3678" y="21409"/>
                    <a:pt x="3678" y="21423"/>
                  </a:cubicBezTo>
                  <a:cubicBezTo>
                    <a:pt x="3678" y="21437"/>
                    <a:pt x="3743" y="21443"/>
                    <a:pt x="3819" y="21443"/>
                  </a:cubicBezTo>
                  <a:cubicBezTo>
                    <a:pt x="3894" y="21443"/>
                    <a:pt x="3959" y="21465"/>
                    <a:pt x="3959" y="21482"/>
                  </a:cubicBezTo>
                  <a:cubicBezTo>
                    <a:pt x="3959" y="21498"/>
                    <a:pt x="3971" y="21502"/>
                    <a:pt x="4016" y="21502"/>
                  </a:cubicBezTo>
                  <a:cubicBezTo>
                    <a:pt x="4119" y="21500"/>
                    <a:pt x="4604" y="21579"/>
                    <a:pt x="4634" y="21600"/>
                  </a:cubicBezTo>
                  <a:lnTo>
                    <a:pt x="10879" y="21600"/>
                  </a:lnTo>
                  <a:cubicBezTo>
                    <a:pt x="16049" y="21592"/>
                    <a:pt x="17158" y="21579"/>
                    <a:pt x="17433" y="21541"/>
                  </a:cubicBezTo>
                  <a:cubicBezTo>
                    <a:pt x="17616" y="21516"/>
                    <a:pt x="17771" y="21496"/>
                    <a:pt x="17771" y="21482"/>
                  </a:cubicBezTo>
                  <a:cubicBezTo>
                    <a:pt x="17771" y="21468"/>
                    <a:pt x="17836" y="21443"/>
                    <a:pt x="17911" y="21443"/>
                  </a:cubicBezTo>
                  <a:cubicBezTo>
                    <a:pt x="17987" y="21443"/>
                    <a:pt x="18052" y="21441"/>
                    <a:pt x="18052" y="21423"/>
                  </a:cubicBezTo>
                  <a:cubicBezTo>
                    <a:pt x="18052" y="21405"/>
                    <a:pt x="18117" y="21384"/>
                    <a:pt x="18193" y="21384"/>
                  </a:cubicBezTo>
                  <a:cubicBezTo>
                    <a:pt x="18268" y="21384"/>
                    <a:pt x="18333" y="21363"/>
                    <a:pt x="18333" y="21344"/>
                  </a:cubicBezTo>
                  <a:cubicBezTo>
                    <a:pt x="18333" y="21326"/>
                    <a:pt x="18338" y="21334"/>
                    <a:pt x="18361" y="21344"/>
                  </a:cubicBezTo>
                  <a:cubicBezTo>
                    <a:pt x="18384" y="21354"/>
                    <a:pt x="18440" y="21327"/>
                    <a:pt x="18474" y="21305"/>
                  </a:cubicBezTo>
                  <a:cubicBezTo>
                    <a:pt x="18508" y="21283"/>
                    <a:pt x="18549" y="21271"/>
                    <a:pt x="18586" y="21266"/>
                  </a:cubicBezTo>
                  <a:cubicBezTo>
                    <a:pt x="18623" y="21260"/>
                    <a:pt x="18680" y="21227"/>
                    <a:pt x="18699" y="21207"/>
                  </a:cubicBezTo>
                  <a:cubicBezTo>
                    <a:pt x="18718" y="21186"/>
                    <a:pt x="18727" y="21191"/>
                    <a:pt x="18727" y="21207"/>
                  </a:cubicBezTo>
                  <a:cubicBezTo>
                    <a:pt x="18727" y="21222"/>
                    <a:pt x="18767" y="21214"/>
                    <a:pt x="18811" y="21187"/>
                  </a:cubicBezTo>
                  <a:cubicBezTo>
                    <a:pt x="18855" y="21160"/>
                    <a:pt x="18987" y="21106"/>
                    <a:pt x="19093" y="21069"/>
                  </a:cubicBezTo>
                  <a:cubicBezTo>
                    <a:pt x="19198" y="21032"/>
                    <a:pt x="19313" y="20983"/>
                    <a:pt x="19346" y="20951"/>
                  </a:cubicBezTo>
                  <a:cubicBezTo>
                    <a:pt x="19379" y="20918"/>
                    <a:pt x="19457" y="20874"/>
                    <a:pt x="19515" y="20852"/>
                  </a:cubicBezTo>
                  <a:cubicBezTo>
                    <a:pt x="19628" y="20810"/>
                    <a:pt x="20302" y="20320"/>
                    <a:pt x="20302" y="20282"/>
                  </a:cubicBezTo>
                  <a:cubicBezTo>
                    <a:pt x="20302" y="20269"/>
                    <a:pt x="20344" y="20232"/>
                    <a:pt x="20415" y="20184"/>
                  </a:cubicBezTo>
                  <a:cubicBezTo>
                    <a:pt x="20536" y="20100"/>
                    <a:pt x="20897" y="19726"/>
                    <a:pt x="20893" y="19692"/>
                  </a:cubicBezTo>
                  <a:cubicBezTo>
                    <a:pt x="20892" y="19683"/>
                    <a:pt x="20916" y="19656"/>
                    <a:pt x="20949" y="19633"/>
                  </a:cubicBezTo>
                  <a:cubicBezTo>
                    <a:pt x="20983" y="19609"/>
                    <a:pt x="21018" y="19569"/>
                    <a:pt x="21005" y="19554"/>
                  </a:cubicBezTo>
                  <a:cubicBezTo>
                    <a:pt x="20992" y="19539"/>
                    <a:pt x="20982" y="19521"/>
                    <a:pt x="21005" y="19515"/>
                  </a:cubicBezTo>
                  <a:cubicBezTo>
                    <a:pt x="21029" y="19509"/>
                    <a:pt x="21082" y="19501"/>
                    <a:pt x="21090" y="19475"/>
                  </a:cubicBezTo>
                  <a:cubicBezTo>
                    <a:pt x="21098" y="19449"/>
                    <a:pt x="21114" y="19401"/>
                    <a:pt x="21146" y="19377"/>
                  </a:cubicBezTo>
                  <a:cubicBezTo>
                    <a:pt x="21178" y="19353"/>
                    <a:pt x="21189" y="19315"/>
                    <a:pt x="21174" y="19298"/>
                  </a:cubicBezTo>
                  <a:cubicBezTo>
                    <a:pt x="21160" y="19282"/>
                    <a:pt x="21176" y="19279"/>
                    <a:pt x="21202" y="19279"/>
                  </a:cubicBezTo>
                  <a:cubicBezTo>
                    <a:pt x="21229" y="19279"/>
                    <a:pt x="21259" y="19235"/>
                    <a:pt x="21259" y="19200"/>
                  </a:cubicBezTo>
                  <a:cubicBezTo>
                    <a:pt x="21259" y="19165"/>
                    <a:pt x="21265" y="19141"/>
                    <a:pt x="21287" y="19141"/>
                  </a:cubicBezTo>
                  <a:cubicBezTo>
                    <a:pt x="21309" y="19141"/>
                    <a:pt x="21345" y="19067"/>
                    <a:pt x="21371" y="18984"/>
                  </a:cubicBezTo>
                  <a:cubicBezTo>
                    <a:pt x="21397" y="18900"/>
                    <a:pt x="21471" y="18752"/>
                    <a:pt x="21512" y="18649"/>
                  </a:cubicBezTo>
                  <a:cubicBezTo>
                    <a:pt x="21578" y="18481"/>
                    <a:pt x="21583" y="18160"/>
                    <a:pt x="21568" y="15620"/>
                  </a:cubicBezTo>
                  <a:cubicBezTo>
                    <a:pt x="21558" y="13858"/>
                    <a:pt x="21513" y="12719"/>
                    <a:pt x="21484" y="12610"/>
                  </a:cubicBezTo>
                  <a:cubicBezTo>
                    <a:pt x="21408" y="12329"/>
                    <a:pt x="21325" y="12098"/>
                    <a:pt x="21287" y="12098"/>
                  </a:cubicBezTo>
                  <a:cubicBezTo>
                    <a:pt x="21268" y="12098"/>
                    <a:pt x="21259" y="12053"/>
                    <a:pt x="21259" y="12000"/>
                  </a:cubicBezTo>
                  <a:cubicBezTo>
                    <a:pt x="21259" y="11947"/>
                    <a:pt x="21229" y="11902"/>
                    <a:pt x="21202" y="11902"/>
                  </a:cubicBezTo>
                  <a:cubicBezTo>
                    <a:pt x="21176" y="11902"/>
                    <a:pt x="21160" y="11898"/>
                    <a:pt x="21174" y="11882"/>
                  </a:cubicBezTo>
                  <a:cubicBezTo>
                    <a:pt x="21189" y="11866"/>
                    <a:pt x="21178" y="11827"/>
                    <a:pt x="21146" y="11803"/>
                  </a:cubicBezTo>
                  <a:cubicBezTo>
                    <a:pt x="21114" y="11779"/>
                    <a:pt x="21098" y="11751"/>
                    <a:pt x="21090" y="11725"/>
                  </a:cubicBezTo>
                  <a:cubicBezTo>
                    <a:pt x="21082" y="11699"/>
                    <a:pt x="21029" y="11672"/>
                    <a:pt x="21005" y="11666"/>
                  </a:cubicBezTo>
                  <a:cubicBezTo>
                    <a:pt x="20982" y="11660"/>
                    <a:pt x="20992" y="11641"/>
                    <a:pt x="21005" y="11626"/>
                  </a:cubicBezTo>
                  <a:cubicBezTo>
                    <a:pt x="21018" y="11612"/>
                    <a:pt x="20988" y="11575"/>
                    <a:pt x="20949" y="11548"/>
                  </a:cubicBezTo>
                  <a:cubicBezTo>
                    <a:pt x="20910" y="11520"/>
                    <a:pt x="20887" y="11494"/>
                    <a:pt x="20893" y="11489"/>
                  </a:cubicBezTo>
                  <a:cubicBezTo>
                    <a:pt x="20921" y="11465"/>
                    <a:pt x="20468" y="11022"/>
                    <a:pt x="20330" y="10938"/>
                  </a:cubicBezTo>
                  <a:cubicBezTo>
                    <a:pt x="20245" y="10885"/>
                    <a:pt x="20147" y="10805"/>
                    <a:pt x="20105" y="10761"/>
                  </a:cubicBezTo>
                  <a:cubicBezTo>
                    <a:pt x="19983" y="10632"/>
                    <a:pt x="19765" y="10466"/>
                    <a:pt x="19712" y="10466"/>
                  </a:cubicBezTo>
                  <a:cubicBezTo>
                    <a:pt x="19684" y="10466"/>
                    <a:pt x="19580" y="10413"/>
                    <a:pt x="19487" y="10348"/>
                  </a:cubicBezTo>
                  <a:cubicBezTo>
                    <a:pt x="19393" y="10282"/>
                    <a:pt x="19235" y="10191"/>
                    <a:pt x="19149" y="10151"/>
                  </a:cubicBezTo>
                  <a:cubicBezTo>
                    <a:pt x="18948" y="10055"/>
                    <a:pt x="18446" y="9890"/>
                    <a:pt x="18446" y="9915"/>
                  </a:cubicBezTo>
                  <a:cubicBezTo>
                    <a:pt x="18446" y="9925"/>
                    <a:pt x="18429" y="9903"/>
                    <a:pt x="18389" y="9875"/>
                  </a:cubicBezTo>
                  <a:cubicBezTo>
                    <a:pt x="18350" y="9848"/>
                    <a:pt x="18300" y="9846"/>
                    <a:pt x="18277" y="9856"/>
                  </a:cubicBezTo>
                  <a:cubicBezTo>
                    <a:pt x="18254" y="9866"/>
                    <a:pt x="18221" y="9855"/>
                    <a:pt x="18221" y="9836"/>
                  </a:cubicBezTo>
                  <a:cubicBezTo>
                    <a:pt x="18221" y="9817"/>
                    <a:pt x="18202" y="9797"/>
                    <a:pt x="18164" y="9797"/>
                  </a:cubicBezTo>
                  <a:cubicBezTo>
                    <a:pt x="18127" y="9797"/>
                    <a:pt x="18057" y="9775"/>
                    <a:pt x="17996" y="9738"/>
                  </a:cubicBezTo>
                  <a:cubicBezTo>
                    <a:pt x="17935" y="9701"/>
                    <a:pt x="17870" y="9657"/>
                    <a:pt x="17855" y="9659"/>
                  </a:cubicBezTo>
                  <a:cubicBezTo>
                    <a:pt x="17840" y="9661"/>
                    <a:pt x="17776" y="9643"/>
                    <a:pt x="17714" y="9600"/>
                  </a:cubicBezTo>
                  <a:cubicBezTo>
                    <a:pt x="17653" y="9557"/>
                    <a:pt x="17538" y="9494"/>
                    <a:pt x="17461" y="9462"/>
                  </a:cubicBezTo>
                  <a:cubicBezTo>
                    <a:pt x="17355" y="9418"/>
                    <a:pt x="17311" y="9386"/>
                    <a:pt x="17321" y="9325"/>
                  </a:cubicBezTo>
                  <a:cubicBezTo>
                    <a:pt x="17328" y="9280"/>
                    <a:pt x="17373" y="9210"/>
                    <a:pt x="17405" y="9187"/>
                  </a:cubicBezTo>
                  <a:cubicBezTo>
                    <a:pt x="17437" y="9164"/>
                    <a:pt x="17447" y="9144"/>
                    <a:pt x="17433" y="9128"/>
                  </a:cubicBezTo>
                  <a:cubicBezTo>
                    <a:pt x="17419" y="9112"/>
                    <a:pt x="17435" y="9089"/>
                    <a:pt x="17461" y="9089"/>
                  </a:cubicBezTo>
                  <a:cubicBezTo>
                    <a:pt x="17488" y="9089"/>
                    <a:pt x="17489" y="9042"/>
                    <a:pt x="17489" y="8990"/>
                  </a:cubicBezTo>
                  <a:cubicBezTo>
                    <a:pt x="17489" y="8939"/>
                    <a:pt x="17514" y="8899"/>
                    <a:pt x="17546" y="8892"/>
                  </a:cubicBezTo>
                  <a:cubicBezTo>
                    <a:pt x="17589" y="8882"/>
                    <a:pt x="17602" y="8736"/>
                    <a:pt x="17602" y="8282"/>
                  </a:cubicBezTo>
                  <a:cubicBezTo>
                    <a:pt x="17602" y="7828"/>
                    <a:pt x="17589" y="7663"/>
                    <a:pt x="17546" y="7653"/>
                  </a:cubicBezTo>
                  <a:cubicBezTo>
                    <a:pt x="17514" y="7645"/>
                    <a:pt x="17489" y="7627"/>
                    <a:pt x="17489" y="7593"/>
                  </a:cubicBezTo>
                  <a:cubicBezTo>
                    <a:pt x="17489" y="7560"/>
                    <a:pt x="17488" y="7515"/>
                    <a:pt x="17461" y="7515"/>
                  </a:cubicBezTo>
                  <a:cubicBezTo>
                    <a:pt x="17435" y="7515"/>
                    <a:pt x="17419" y="7511"/>
                    <a:pt x="17433" y="7495"/>
                  </a:cubicBezTo>
                  <a:cubicBezTo>
                    <a:pt x="17447" y="7479"/>
                    <a:pt x="17415" y="7443"/>
                    <a:pt x="17377" y="7416"/>
                  </a:cubicBezTo>
                  <a:cubicBezTo>
                    <a:pt x="17339" y="7390"/>
                    <a:pt x="17321" y="7352"/>
                    <a:pt x="17321" y="7338"/>
                  </a:cubicBezTo>
                  <a:cubicBezTo>
                    <a:pt x="17320" y="7323"/>
                    <a:pt x="17257" y="7277"/>
                    <a:pt x="17180" y="7220"/>
                  </a:cubicBezTo>
                  <a:cubicBezTo>
                    <a:pt x="17103" y="7163"/>
                    <a:pt x="17049" y="7102"/>
                    <a:pt x="17067" y="7102"/>
                  </a:cubicBezTo>
                  <a:cubicBezTo>
                    <a:pt x="17086" y="7102"/>
                    <a:pt x="17055" y="7056"/>
                    <a:pt x="16983" y="7003"/>
                  </a:cubicBezTo>
                  <a:cubicBezTo>
                    <a:pt x="16911" y="6951"/>
                    <a:pt x="16819" y="6925"/>
                    <a:pt x="16786" y="6925"/>
                  </a:cubicBezTo>
                  <a:cubicBezTo>
                    <a:pt x="16753" y="6925"/>
                    <a:pt x="16730" y="6903"/>
                    <a:pt x="16730" y="6885"/>
                  </a:cubicBezTo>
                  <a:cubicBezTo>
                    <a:pt x="16730" y="6868"/>
                    <a:pt x="16699" y="6846"/>
                    <a:pt x="16674" y="6846"/>
                  </a:cubicBezTo>
                  <a:cubicBezTo>
                    <a:pt x="16648" y="6846"/>
                    <a:pt x="16543" y="6791"/>
                    <a:pt x="16449" y="6728"/>
                  </a:cubicBezTo>
                  <a:cubicBezTo>
                    <a:pt x="16354" y="6665"/>
                    <a:pt x="16212" y="6587"/>
                    <a:pt x="16111" y="6551"/>
                  </a:cubicBezTo>
                  <a:cubicBezTo>
                    <a:pt x="16010" y="6515"/>
                    <a:pt x="15899" y="6484"/>
                    <a:pt x="15886" y="6472"/>
                  </a:cubicBezTo>
                  <a:cubicBezTo>
                    <a:pt x="15873" y="6460"/>
                    <a:pt x="15784" y="6414"/>
                    <a:pt x="15689" y="6374"/>
                  </a:cubicBezTo>
                  <a:cubicBezTo>
                    <a:pt x="15556" y="6317"/>
                    <a:pt x="15471" y="6306"/>
                    <a:pt x="15295" y="6315"/>
                  </a:cubicBezTo>
                  <a:cubicBezTo>
                    <a:pt x="15056" y="6326"/>
                    <a:pt x="15013" y="6302"/>
                    <a:pt x="15127" y="6236"/>
                  </a:cubicBezTo>
                  <a:cubicBezTo>
                    <a:pt x="15164" y="6214"/>
                    <a:pt x="15195" y="6191"/>
                    <a:pt x="15183" y="6177"/>
                  </a:cubicBezTo>
                  <a:cubicBezTo>
                    <a:pt x="15170" y="6163"/>
                    <a:pt x="15187" y="6144"/>
                    <a:pt x="15211" y="6138"/>
                  </a:cubicBezTo>
                  <a:cubicBezTo>
                    <a:pt x="15234" y="6132"/>
                    <a:pt x="15259" y="6105"/>
                    <a:pt x="15267" y="6079"/>
                  </a:cubicBezTo>
                  <a:cubicBezTo>
                    <a:pt x="15275" y="6053"/>
                    <a:pt x="15292" y="6024"/>
                    <a:pt x="15323" y="6000"/>
                  </a:cubicBezTo>
                  <a:cubicBezTo>
                    <a:pt x="15355" y="5976"/>
                    <a:pt x="15393" y="5936"/>
                    <a:pt x="15380" y="5921"/>
                  </a:cubicBezTo>
                  <a:cubicBezTo>
                    <a:pt x="15367" y="5907"/>
                    <a:pt x="15356" y="5888"/>
                    <a:pt x="15380" y="5882"/>
                  </a:cubicBezTo>
                  <a:cubicBezTo>
                    <a:pt x="15403" y="5876"/>
                    <a:pt x="15428" y="5849"/>
                    <a:pt x="15436" y="5823"/>
                  </a:cubicBezTo>
                  <a:cubicBezTo>
                    <a:pt x="15444" y="5797"/>
                    <a:pt x="15489" y="5768"/>
                    <a:pt x="15520" y="5744"/>
                  </a:cubicBezTo>
                  <a:cubicBezTo>
                    <a:pt x="15552" y="5720"/>
                    <a:pt x="15561" y="5680"/>
                    <a:pt x="15548" y="5666"/>
                  </a:cubicBezTo>
                  <a:cubicBezTo>
                    <a:pt x="15535" y="5651"/>
                    <a:pt x="15551" y="5632"/>
                    <a:pt x="15577" y="5626"/>
                  </a:cubicBezTo>
                  <a:cubicBezTo>
                    <a:pt x="15697" y="5598"/>
                    <a:pt x="15814" y="4708"/>
                    <a:pt x="15717" y="4544"/>
                  </a:cubicBezTo>
                  <a:cubicBezTo>
                    <a:pt x="15686" y="4492"/>
                    <a:pt x="15627" y="4456"/>
                    <a:pt x="15605" y="4466"/>
                  </a:cubicBezTo>
                  <a:cubicBezTo>
                    <a:pt x="15582" y="4475"/>
                    <a:pt x="15577" y="4465"/>
                    <a:pt x="15577" y="4446"/>
                  </a:cubicBezTo>
                  <a:cubicBezTo>
                    <a:pt x="15577" y="4426"/>
                    <a:pt x="15470" y="4426"/>
                    <a:pt x="15323" y="4426"/>
                  </a:cubicBezTo>
                  <a:cubicBezTo>
                    <a:pt x="15003" y="4426"/>
                    <a:pt x="15007" y="4372"/>
                    <a:pt x="15323" y="4348"/>
                  </a:cubicBezTo>
                  <a:cubicBezTo>
                    <a:pt x="15456" y="4338"/>
                    <a:pt x="15632" y="4308"/>
                    <a:pt x="15745" y="4289"/>
                  </a:cubicBezTo>
                  <a:cubicBezTo>
                    <a:pt x="15859" y="4269"/>
                    <a:pt x="16153" y="4248"/>
                    <a:pt x="16392" y="4230"/>
                  </a:cubicBezTo>
                  <a:cubicBezTo>
                    <a:pt x="16632" y="4211"/>
                    <a:pt x="16834" y="4167"/>
                    <a:pt x="16842" y="4151"/>
                  </a:cubicBezTo>
                  <a:cubicBezTo>
                    <a:pt x="16851" y="4135"/>
                    <a:pt x="16956" y="4131"/>
                    <a:pt x="17067" y="4131"/>
                  </a:cubicBezTo>
                  <a:cubicBezTo>
                    <a:pt x="17179" y="4131"/>
                    <a:pt x="17264" y="4125"/>
                    <a:pt x="17264" y="4112"/>
                  </a:cubicBezTo>
                  <a:cubicBezTo>
                    <a:pt x="17264" y="4098"/>
                    <a:pt x="17336" y="4076"/>
                    <a:pt x="17405" y="4072"/>
                  </a:cubicBezTo>
                  <a:cubicBezTo>
                    <a:pt x="17474" y="4068"/>
                    <a:pt x="17537" y="4050"/>
                    <a:pt x="17546" y="4033"/>
                  </a:cubicBezTo>
                  <a:cubicBezTo>
                    <a:pt x="17554" y="4015"/>
                    <a:pt x="17628" y="3994"/>
                    <a:pt x="17714" y="3994"/>
                  </a:cubicBezTo>
                  <a:cubicBezTo>
                    <a:pt x="17800" y="3994"/>
                    <a:pt x="17855" y="3991"/>
                    <a:pt x="17855" y="3974"/>
                  </a:cubicBezTo>
                  <a:cubicBezTo>
                    <a:pt x="17855" y="3956"/>
                    <a:pt x="17917" y="3934"/>
                    <a:pt x="17968" y="3934"/>
                  </a:cubicBezTo>
                  <a:cubicBezTo>
                    <a:pt x="18018" y="3934"/>
                    <a:pt x="18052" y="3932"/>
                    <a:pt x="18052" y="3915"/>
                  </a:cubicBezTo>
                  <a:cubicBezTo>
                    <a:pt x="18052" y="3897"/>
                    <a:pt x="18117" y="3875"/>
                    <a:pt x="18193" y="3875"/>
                  </a:cubicBezTo>
                  <a:cubicBezTo>
                    <a:pt x="18268" y="3875"/>
                    <a:pt x="18333" y="3854"/>
                    <a:pt x="18333" y="3836"/>
                  </a:cubicBezTo>
                  <a:cubicBezTo>
                    <a:pt x="18333" y="3819"/>
                    <a:pt x="18342" y="3813"/>
                    <a:pt x="18361" y="3816"/>
                  </a:cubicBezTo>
                  <a:cubicBezTo>
                    <a:pt x="18419" y="3828"/>
                    <a:pt x="18757" y="3664"/>
                    <a:pt x="18924" y="3541"/>
                  </a:cubicBezTo>
                  <a:cubicBezTo>
                    <a:pt x="19011" y="3478"/>
                    <a:pt x="19060" y="3423"/>
                    <a:pt x="19036" y="3423"/>
                  </a:cubicBezTo>
                  <a:cubicBezTo>
                    <a:pt x="19013" y="3423"/>
                    <a:pt x="19007" y="3416"/>
                    <a:pt x="19036" y="3403"/>
                  </a:cubicBezTo>
                  <a:cubicBezTo>
                    <a:pt x="19066" y="3390"/>
                    <a:pt x="19113" y="3350"/>
                    <a:pt x="19121" y="3325"/>
                  </a:cubicBezTo>
                  <a:cubicBezTo>
                    <a:pt x="19129" y="3299"/>
                    <a:pt x="19145" y="3270"/>
                    <a:pt x="19177" y="3246"/>
                  </a:cubicBezTo>
                  <a:cubicBezTo>
                    <a:pt x="19209" y="3222"/>
                    <a:pt x="19220" y="3183"/>
                    <a:pt x="19205" y="3167"/>
                  </a:cubicBezTo>
                  <a:cubicBezTo>
                    <a:pt x="19191" y="3151"/>
                    <a:pt x="19207" y="3128"/>
                    <a:pt x="19233" y="3128"/>
                  </a:cubicBezTo>
                  <a:cubicBezTo>
                    <a:pt x="19260" y="3128"/>
                    <a:pt x="19290" y="3104"/>
                    <a:pt x="19290" y="3069"/>
                  </a:cubicBezTo>
                  <a:cubicBezTo>
                    <a:pt x="19290" y="3034"/>
                    <a:pt x="19253" y="3010"/>
                    <a:pt x="19233" y="3010"/>
                  </a:cubicBezTo>
                  <a:cubicBezTo>
                    <a:pt x="19214" y="3010"/>
                    <a:pt x="19209" y="2969"/>
                    <a:pt x="19205" y="2931"/>
                  </a:cubicBezTo>
                  <a:cubicBezTo>
                    <a:pt x="19201" y="2893"/>
                    <a:pt x="19182" y="2867"/>
                    <a:pt x="19149" y="2853"/>
                  </a:cubicBezTo>
                  <a:cubicBezTo>
                    <a:pt x="19116" y="2838"/>
                    <a:pt x="19097" y="2813"/>
                    <a:pt x="19121" y="2813"/>
                  </a:cubicBezTo>
                  <a:cubicBezTo>
                    <a:pt x="19196" y="2812"/>
                    <a:pt x="18867" y="2597"/>
                    <a:pt x="18615" y="2479"/>
                  </a:cubicBezTo>
                  <a:cubicBezTo>
                    <a:pt x="18387" y="2372"/>
                    <a:pt x="17627" y="2160"/>
                    <a:pt x="17349" y="2125"/>
                  </a:cubicBezTo>
                  <a:cubicBezTo>
                    <a:pt x="17279" y="2116"/>
                    <a:pt x="17222" y="2101"/>
                    <a:pt x="17208" y="2085"/>
                  </a:cubicBezTo>
                  <a:cubicBezTo>
                    <a:pt x="17194" y="2070"/>
                    <a:pt x="17099" y="2046"/>
                    <a:pt x="17011" y="2046"/>
                  </a:cubicBezTo>
                  <a:cubicBezTo>
                    <a:pt x="16923" y="2046"/>
                    <a:pt x="16802" y="2043"/>
                    <a:pt x="16758" y="2026"/>
                  </a:cubicBezTo>
                  <a:cubicBezTo>
                    <a:pt x="16714" y="2010"/>
                    <a:pt x="16563" y="1991"/>
                    <a:pt x="16420" y="1987"/>
                  </a:cubicBezTo>
                  <a:cubicBezTo>
                    <a:pt x="16278" y="1983"/>
                    <a:pt x="16167" y="1962"/>
                    <a:pt x="16167" y="1948"/>
                  </a:cubicBezTo>
                  <a:cubicBezTo>
                    <a:pt x="16167" y="1933"/>
                    <a:pt x="16067" y="1928"/>
                    <a:pt x="15942" y="1928"/>
                  </a:cubicBezTo>
                  <a:cubicBezTo>
                    <a:pt x="15818" y="1928"/>
                    <a:pt x="15705" y="1906"/>
                    <a:pt x="15689" y="1889"/>
                  </a:cubicBezTo>
                  <a:cubicBezTo>
                    <a:pt x="15655" y="1850"/>
                    <a:pt x="14930" y="1850"/>
                    <a:pt x="14930" y="1889"/>
                  </a:cubicBezTo>
                  <a:cubicBezTo>
                    <a:pt x="14930" y="1904"/>
                    <a:pt x="14901" y="1910"/>
                    <a:pt x="14845" y="1908"/>
                  </a:cubicBezTo>
                  <a:cubicBezTo>
                    <a:pt x="14737" y="1904"/>
                    <a:pt x="14713" y="1871"/>
                    <a:pt x="14620" y="1475"/>
                  </a:cubicBezTo>
                  <a:cubicBezTo>
                    <a:pt x="14537" y="1120"/>
                    <a:pt x="14421" y="685"/>
                    <a:pt x="14367" y="531"/>
                  </a:cubicBezTo>
                  <a:cubicBezTo>
                    <a:pt x="14315" y="383"/>
                    <a:pt x="13917" y="123"/>
                    <a:pt x="13664" y="59"/>
                  </a:cubicBezTo>
                  <a:cubicBezTo>
                    <a:pt x="13541" y="28"/>
                    <a:pt x="13412" y="0"/>
                    <a:pt x="13354" y="0"/>
                  </a:cubicBezTo>
                  <a:cubicBezTo>
                    <a:pt x="13255" y="0"/>
                    <a:pt x="12524" y="156"/>
                    <a:pt x="12426" y="197"/>
                  </a:cubicBezTo>
                  <a:cubicBezTo>
                    <a:pt x="12401" y="207"/>
                    <a:pt x="12348" y="211"/>
                    <a:pt x="12285" y="216"/>
                  </a:cubicBezTo>
                  <a:cubicBezTo>
                    <a:pt x="12223" y="222"/>
                    <a:pt x="12153" y="239"/>
                    <a:pt x="12145" y="256"/>
                  </a:cubicBezTo>
                  <a:cubicBezTo>
                    <a:pt x="12136" y="272"/>
                    <a:pt x="12110" y="285"/>
                    <a:pt x="12089" y="275"/>
                  </a:cubicBezTo>
                  <a:cubicBezTo>
                    <a:pt x="12068" y="266"/>
                    <a:pt x="12038" y="273"/>
                    <a:pt x="12004" y="295"/>
                  </a:cubicBezTo>
                  <a:cubicBezTo>
                    <a:pt x="11971" y="317"/>
                    <a:pt x="11886" y="348"/>
                    <a:pt x="11835" y="354"/>
                  </a:cubicBezTo>
                  <a:cubicBezTo>
                    <a:pt x="11785" y="360"/>
                    <a:pt x="11759" y="378"/>
                    <a:pt x="11751" y="394"/>
                  </a:cubicBezTo>
                  <a:cubicBezTo>
                    <a:pt x="11743" y="410"/>
                    <a:pt x="11687" y="413"/>
                    <a:pt x="11639" y="413"/>
                  </a:cubicBezTo>
                  <a:cubicBezTo>
                    <a:pt x="11590" y="413"/>
                    <a:pt x="11554" y="435"/>
                    <a:pt x="11554" y="453"/>
                  </a:cubicBezTo>
                  <a:cubicBezTo>
                    <a:pt x="11554" y="470"/>
                    <a:pt x="11489" y="472"/>
                    <a:pt x="11413" y="472"/>
                  </a:cubicBezTo>
                  <a:cubicBezTo>
                    <a:pt x="11338" y="472"/>
                    <a:pt x="11273" y="498"/>
                    <a:pt x="11273" y="512"/>
                  </a:cubicBezTo>
                  <a:cubicBezTo>
                    <a:pt x="11273" y="525"/>
                    <a:pt x="11225" y="528"/>
                    <a:pt x="11160" y="531"/>
                  </a:cubicBezTo>
                  <a:cubicBezTo>
                    <a:pt x="11096" y="535"/>
                    <a:pt x="10984" y="552"/>
                    <a:pt x="10935" y="571"/>
                  </a:cubicBezTo>
                  <a:cubicBezTo>
                    <a:pt x="10835" y="608"/>
                    <a:pt x="10541" y="610"/>
                    <a:pt x="10541" y="571"/>
                  </a:cubicBezTo>
                  <a:cubicBezTo>
                    <a:pt x="10541" y="557"/>
                    <a:pt x="10507" y="551"/>
                    <a:pt x="10457" y="551"/>
                  </a:cubicBezTo>
                  <a:cubicBezTo>
                    <a:pt x="10407" y="551"/>
                    <a:pt x="10345" y="529"/>
                    <a:pt x="10345" y="512"/>
                  </a:cubicBezTo>
                  <a:cubicBezTo>
                    <a:pt x="10345" y="494"/>
                    <a:pt x="10305" y="472"/>
                    <a:pt x="10232" y="472"/>
                  </a:cubicBezTo>
                  <a:cubicBezTo>
                    <a:pt x="10159" y="472"/>
                    <a:pt x="10072" y="469"/>
                    <a:pt x="10063" y="453"/>
                  </a:cubicBezTo>
                  <a:cubicBezTo>
                    <a:pt x="10055" y="437"/>
                    <a:pt x="10029" y="419"/>
                    <a:pt x="9979" y="413"/>
                  </a:cubicBezTo>
                  <a:cubicBezTo>
                    <a:pt x="9929" y="407"/>
                    <a:pt x="9851" y="386"/>
                    <a:pt x="9838" y="374"/>
                  </a:cubicBezTo>
                  <a:cubicBezTo>
                    <a:pt x="9825" y="362"/>
                    <a:pt x="9791" y="360"/>
                    <a:pt x="9754" y="354"/>
                  </a:cubicBezTo>
                  <a:cubicBezTo>
                    <a:pt x="9717" y="348"/>
                    <a:pt x="9675" y="317"/>
                    <a:pt x="9641" y="295"/>
                  </a:cubicBezTo>
                  <a:cubicBezTo>
                    <a:pt x="9607" y="273"/>
                    <a:pt x="9552" y="265"/>
                    <a:pt x="9529" y="275"/>
                  </a:cubicBezTo>
                  <a:cubicBezTo>
                    <a:pt x="9506" y="286"/>
                    <a:pt x="9473" y="274"/>
                    <a:pt x="9473" y="256"/>
                  </a:cubicBezTo>
                  <a:cubicBezTo>
                    <a:pt x="9473" y="237"/>
                    <a:pt x="9431" y="216"/>
                    <a:pt x="9360" y="216"/>
                  </a:cubicBezTo>
                  <a:cubicBezTo>
                    <a:pt x="9290" y="216"/>
                    <a:pt x="9215" y="212"/>
                    <a:pt x="9191" y="197"/>
                  </a:cubicBezTo>
                  <a:cubicBezTo>
                    <a:pt x="9111" y="145"/>
                    <a:pt x="8385" y="0"/>
                    <a:pt x="8207" y="0"/>
                  </a:cubicBezTo>
                  <a:close/>
                  <a:moveTo>
                    <a:pt x="6941" y="6630"/>
                  </a:moveTo>
                  <a:cubicBezTo>
                    <a:pt x="6971" y="6637"/>
                    <a:pt x="6987" y="6668"/>
                    <a:pt x="6997" y="6689"/>
                  </a:cubicBezTo>
                  <a:cubicBezTo>
                    <a:pt x="7025" y="6746"/>
                    <a:pt x="6945" y="6727"/>
                    <a:pt x="6913" y="6669"/>
                  </a:cubicBezTo>
                  <a:cubicBezTo>
                    <a:pt x="6896" y="6638"/>
                    <a:pt x="6908" y="6622"/>
                    <a:pt x="6941" y="6630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pic>
          <p:nvPicPr>
            <p:cNvPr id="542" name="alice.jpeg" descr="alice.jpeg"/>
            <p:cNvPicPr>
              <a:picLocks noChangeAspect="1"/>
            </p:cNvPicPr>
            <p:nvPr/>
          </p:nvPicPr>
          <p:blipFill>
            <a:blip r:embed="rId3"/>
            <a:srcRect l="23700" t="10165" r="22444" b="14007"/>
            <a:stretch>
              <a:fillRect/>
            </a:stretch>
          </p:blipFill>
          <p:spPr>
            <a:xfrm>
              <a:off x="7728437" y="240929"/>
              <a:ext cx="304465" cy="4286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75" h="21560" extrusionOk="0">
                  <a:moveTo>
                    <a:pt x="12290" y="36"/>
                  </a:moveTo>
                  <a:cubicBezTo>
                    <a:pt x="11677" y="-30"/>
                    <a:pt x="10434" y="-1"/>
                    <a:pt x="9815" y="96"/>
                  </a:cubicBezTo>
                  <a:cubicBezTo>
                    <a:pt x="9716" y="112"/>
                    <a:pt x="9571" y="115"/>
                    <a:pt x="9478" y="116"/>
                  </a:cubicBezTo>
                  <a:cubicBezTo>
                    <a:pt x="9384" y="117"/>
                    <a:pt x="9281" y="140"/>
                    <a:pt x="9281" y="156"/>
                  </a:cubicBezTo>
                  <a:cubicBezTo>
                    <a:pt x="9281" y="172"/>
                    <a:pt x="9234" y="176"/>
                    <a:pt x="9168" y="176"/>
                  </a:cubicBezTo>
                  <a:cubicBezTo>
                    <a:pt x="9102" y="176"/>
                    <a:pt x="9056" y="183"/>
                    <a:pt x="9056" y="196"/>
                  </a:cubicBezTo>
                  <a:cubicBezTo>
                    <a:pt x="9056" y="208"/>
                    <a:pt x="8997" y="232"/>
                    <a:pt x="8915" y="236"/>
                  </a:cubicBezTo>
                  <a:cubicBezTo>
                    <a:pt x="8833" y="240"/>
                    <a:pt x="8758" y="245"/>
                    <a:pt x="8746" y="256"/>
                  </a:cubicBezTo>
                  <a:cubicBezTo>
                    <a:pt x="8735" y="267"/>
                    <a:pt x="8678" y="291"/>
                    <a:pt x="8634" y="296"/>
                  </a:cubicBezTo>
                  <a:cubicBezTo>
                    <a:pt x="8492" y="312"/>
                    <a:pt x="8213" y="383"/>
                    <a:pt x="8015" y="455"/>
                  </a:cubicBezTo>
                  <a:cubicBezTo>
                    <a:pt x="7909" y="494"/>
                    <a:pt x="7708" y="566"/>
                    <a:pt x="7565" y="615"/>
                  </a:cubicBezTo>
                  <a:cubicBezTo>
                    <a:pt x="7202" y="739"/>
                    <a:pt x="6650" y="953"/>
                    <a:pt x="6440" y="1054"/>
                  </a:cubicBezTo>
                  <a:cubicBezTo>
                    <a:pt x="6343" y="1101"/>
                    <a:pt x="6249" y="1138"/>
                    <a:pt x="6215" y="1154"/>
                  </a:cubicBezTo>
                  <a:cubicBezTo>
                    <a:pt x="6150" y="1184"/>
                    <a:pt x="5960" y="1317"/>
                    <a:pt x="5878" y="1374"/>
                  </a:cubicBezTo>
                  <a:cubicBezTo>
                    <a:pt x="5850" y="1392"/>
                    <a:pt x="5803" y="1400"/>
                    <a:pt x="5793" y="1394"/>
                  </a:cubicBezTo>
                  <a:cubicBezTo>
                    <a:pt x="5784" y="1387"/>
                    <a:pt x="5561" y="1538"/>
                    <a:pt x="5287" y="1733"/>
                  </a:cubicBezTo>
                  <a:cubicBezTo>
                    <a:pt x="5013" y="1928"/>
                    <a:pt x="4792" y="2092"/>
                    <a:pt x="4809" y="2092"/>
                  </a:cubicBezTo>
                  <a:cubicBezTo>
                    <a:pt x="4826" y="2092"/>
                    <a:pt x="4778" y="2130"/>
                    <a:pt x="4697" y="2192"/>
                  </a:cubicBezTo>
                  <a:cubicBezTo>
                    <a:pt x="4615" y="2254"/>
                    <a:pt x="4524" y="2342"/>
                    <a:pt x="4500" y="2372"/>
                  </a:cubicBezTo>
                  <a:cubicBezTo>
                    <a:pt x="4476" y="2401"/>
                    <a:pt x="4450" y="2454"/>
                    <a:pt x="4415" y="2491"/>
                  </a:cubicBezTo>
                  <a:cubicBezTo>
                    <a:pt x="4243" y="2675"/>
                    <a:pt x="3988" y="2987"/>
                    <a:pt x="3937" y="3090"/>
                  </a:cubicBezTo>
                  <a:cubicBezTo>
                    <a:pt x="3906" y="3154"/>
                    <a:pt x="3839" y="3252"/>
                    <a:pt x="3797" y="3310"/>
                  </a:cubicBezTo>
                  <a:cubicBezTo>
                    <a:pt x="3705" y="3437"/>
                    <a:pt x="3563" y="3711"/>
                    <a:pt x="3515" y="3849"/>
                  </a:cubicBezTo>
                  <a:cubicBezTo>
                    <a:pt x="3497" y="3903"/>
                    <a:pt x="3455" y="3998"/>
                    <a:pt x="3431" y="4068"/>
                  </a:cubicBezTo>
                  <a:cubicBezTo>
                    <a:pt x="3407" y="4139"/>
                    <a:pt x="3390" y="4253"/>
                    <a:pt x="3375" y="4308"/>
                  </a:cubicBezTo>
                  <a:lnTo>
                    <a:pt x="3347" y="4408"/>
                  </a:lnTo>
                  <a:lnTo>
                    <a:pt x="3037" y="4428"/>
                  </a:lnTo>
                  <a:cubicBezTo>
                    <a:pt x="2861" y="4437"/>
                    <a:pt x="2653" y="4452"/>
                    <a:pt x="2587" y="4468"/>
                  </a:cubicBezTo>
                  <a:cubicBezTo>
                    <a:pt x="1937" y="4625"/>
                    <a:pt x="1249" y="5052"/>
                    <a:pt x="928" y="5506"/>
                  </a:cubicBezTo>
                  <a:cubicBezTo>
                    <a:pt x="582" y="5995"/>
                    <a:pt x="590" y="5999"/>
                    <a:pt x="562" y="7342"/>
                  </a:cubicBezTo>
                  <a:lnTo>
                    <a:pt x="534" y="8500"/>
                  </a:lnTo>
                  <a:lnTo>
                    <a:pt x="366" y="8739"/>
                  </a:lnTo>
                  <a:cubicBezTo>
                    <a:pt x="191" y="8979"/>
                    <a:pt x="67" y="9181"/>
                    <a:pt x="56" y="9278"/>
                  </a:cubicBezTo>
                  <a:cubicBezTo>
                    <a:pt x="53" y="9308"/>
                    <a:pt x="45" y="9338"/>
                    <a:pt x="28" y="9338"/>
                  </a:cubicBezTo>
                  <a:cubicBezTo>
                    <a:pt x="11" y="9338"/>
                    <a:pt x="0" y="9699"/>
                    <a:pt x="0" y="10136"/>
                  </a:cubicBezTo>
                  <a:cubicBezTo>
                    <a:pt x="0" y="10574"/>
                    <a:pt x="11" y="10935"/>
                    <a:pt x="28" y="10935"/>
                  </a:cubicBezTo>
                  <a:cubicBezTo>
                    <a:pt x="45" y="10935"/>
                    <a:pt x="80" y="10956"/>
                    <a:pt x="84" y="10995"/>
                  </a:cubicBezTo>
                  <a:cubicBezTo>
                    <a:pt x="93" y="11068"/>
                    <a:pt x="270" y="11368"/>
                    <a:pt x="394" y="11494"/>
                  </a:cubicBezTo>
                  <a:cubicBezTo>
                    <a:pt x="432" y="11533"/>
                    <a:pt x="488" y="11619"/>
                    <a:pt x="506" y="11673"/>
                  </a:cubicBezTo>
                  <a:cubicBezTo>
                    <a:pt x="524" y="11728"/>
                    <a:pt x="548" y="13523"/>
                    <a:pt x="562" y="15666"/>
                  </a:cubicBezTo>
                  <a:cubicBezTo>
                    <a:pt x="579" y="17996"/>
                    <a:pt x="595" y="19636"/>
                    <a:pt x="619" y="19738"/>
                  </a:cubicBezTo>
                  <a:cubicBezTo>
                    <a:pt x="681" y="20006"/>
                    <a:pt x="887" y="20342"/>
                    <a:pt x="1069" y="20516"/>
                  </a:cubicBezTo>
                  <a:cubicBezTo>
                    <a:pt x="1125" y="20570"/>
                    <a:pt x="1153" y="20623"/>
                    <a:pt x="1153" y="20636"/>
                  </a:cubicBezTo>
                  <a:cubicBezTo>
                    <a:pt x="1153" y="20676"/>
                    <a:pt x="1779" y="21119"/>
                    <a:pt x="1912" y="21175"/>
                  </a:cubicBezTo>
                  <a:cubicBezTo>
                    <a:pt x="1980" y="21203"/>
                    <a:pt x="2053" y="21225"/>
                    <a:pt x="2053" y="21215"/>
                  </a:cubicBezTo>
                  <a:cubicBezTo>
                    <a:pt x="2053" y="21205"/>
                    <a:pt x="2074" y="21210"/>
                    <a:pt x="2109" y="21235"/>
                  </a:cubicBezTo>
                  <a:cubicBezTo>
                    <a:pt x="2144" y="21260"/>
                    <a:pt x="2173" y="21264"/>
                    <a:pt x="2194" y="21255"/>
                  </a:cubicBezTo>
                  <a:cubicBezTo>
                    <a:pt x="2214" y="21246"/>
                    <a:pt x="2250" y="21258"/>
                    <a:pt x="2250" y="21275"/>
                  </a:cubicBezTo>
                  <a:cubicBezTo>
                    <a:pt x="2250" y="21291"/>
                    <a:pt x="2290" y="21315"/>
                    <a:pt x="2334" y="21315"/>
                  </a:cubicBezTo>
                  <a:cubicBezTo>
                    <a:pt x="2378" y="21315"/>
                    <a:pt x="2391" y="21319"/>
                    <a:pt x="2391" y="21335"/>
                  </a:cubicBezTo>
                  <a:cubicBezTo>
                    <a:pt x="2391" y="21350"/>
                    <a:pt x="2432" y="21355"/>
                    <a:pt x="2475" y="21355"/>
                  </a:cubicBezTo>
                  <a:cubicBezTo>
                    <a:pt x="2518" y="21355"/>
                    <a:pt x="2576" y="21382"/>
                    <a:pt x="2587" y="21394"/>
                  </a:cubicBezTo>
                  <a:cubicBezTo>
                    <a:pt x="2599" y="21407"/>
                    <a:pt x="2713" y="21429"/>
                    <a:pt x="2840" y="21454"/>
                  </a:cubicBezTo>
                  <a:cubicBezTo>
                    <a:pt x="2968" y="21479"/>
                    <a:pt x="3129" y="21519"/>
                    <a:pt x="3206" y="21534"/>
                  </a:cubicBezTo>
                  <a:cubicBezTo>
                    <a:pt x="3389" y="21570"/>
                    <a:pt x="18783" y="21570"/>
                    <a:pt x="18984" y="21534"/>
                  </a:cubicBezTo>
                  <a:cubicBezTo>
                    <a:pt x="19063" y="21520"/>
                    <a:pt x="19217" y="21491"/>
                    <a:pt x="19321" y="21474"/>
                  </a:cubicBezTo>
                  <a:cubicBezTo>
                    <a:pt x="19547" y="21437"/>
                    <a:pt x="19827" y="21365"/>
                    <a:pt x="19827" y="21335"/>
                  </a:cubicBezTo>
                  <a:cubicBezTo>
                    <a:pt x="19827" y="21323"/>
                    <a:pt x="19868" y="21315"/>
                    <a:pt x="19912" y="21315"/>
                  </a:cubicBezTo>
                  <a:cubicBezTo>
                    <a:pt x="19956" y="21315"/>
                    <a:pt x="19996" y="21290"/>
                    <a:pt x="19996" y="21275"/>
                  </a:cubicBezTo>
                  <a:cubicBezTo>
                    <a:pt x="19996" y="21259"/>
                    <a:pt x="20036" y="21255"/>
                    <a:pt x="20080" y="21255"/>
                  </a:cubicBezTo>
                  <a:cubicBezTo>
                    <a:pt x="20124" y="21255"/>
                    <a:pt x="20165" y="21230"/>
                    <a:pt x="20165" y="21215"/>
                  </a:cubicBezTo>
                  <a:cubicBezTo>
                    <a:pt x="20165" y="21199"/>
                    <a:pt x="20177" y="21195"/>
                    <a:pt x="20221" y="21195"/>
                  </a:cubicBezTo>
                  <a:cubicBezTo>
                    <a:pt x="20265" y="21195"/>
                    <a:pt x="20305" y="21172"/>
                    <a:pt x="20305" y="21155"/>
                  </a:cubicBezTo>
                  <a:cubicBezTo>
                    <a:pt x="20305" y="21138"/>
                    <a:pt x="20315" y="21147"/>
                    <a:pt x="20333" y="21155"/>
                  </a:cubicBezTo>
                  <a:cubicBezTo>
                    <a:pt x="20352" y="21163"/>
                    <a:pt x="20502" y="21076"/>
                    <a:pt x="20643" y="20975"/>
                  </a:cubicBezTo>
                  <a:cubicBezTo>
                    <a:pt x="20784" y="20874"/>
                    <a:pt x="20884" y="20796"/>
                    <a:pt x="20868" y="20796"/>
                  </a:cubicBezTo>
                  <a:cubicBezTo>
                    <a:pt x="20851" y="20796"/>
                    <a:pt x="20880" y="20752"/>
                    <a:pt x="20952" y="20696"/>
                  </a:cubicBezTo>
                  <a:cubicBezTo>
                    <a:pt x="21024" y="20640"/>
                    <a:pt x="21076" y="20579"/>
                    <a:pt x="21065" y="20576"/>
                  </a:cubicBezTo>
                  <a:cubicBezTo>
                    <a:pt x="21054" y="20573"/>
                    <a:pt x="21090" y="20542"/>
                    <a:pt x="21149" y="20496"/>
                  </a:cubicBezTo>
                  <a:cubicBezTo>
                    <a:pt x="21208" y="20451"/>
                    <a:pt x="21273" y="20409"/>
                    <a:pt x="21262" y="20396"/>
                  </a:cubicBezTo>
                  <a:cubicBezTo>
                    <a:pt x="21250" y="20384"/>
                    <a:pt x="21238" y="20376"/>
                    <a:pt x="21262" y="20376"/>
                  </a:cubicBezTo>
                  <a:cubicBezTo>
                    <a:pt x="21285" y="20376"/>
                    <a:pt x="21318" y="20348"/>
                    <a:pt x="21318" y="20317"/>
                  </a:cubicBezTo>
                  <a:cubicBezTo>
                    <a:pt x="21318" y="20285"/>
                    <a:pt x="21327" y="20257"/>
                    <a:pt x="21346" y="20257"/>
                  </a:cubicBezTo>
                  <a:cubicBezTo>
                    <a:pt x="21382" y="20257"/>
                    <a:pt x="21467" y="20038"/>
                    <a:pt x="21543" y="19778"/>
                  </a:cubicBezTo>
                  <a:cubicBezTo>
                    <a:pt x="21600" y="19580"/>
                    <a:pt x="21576" y="16379"/>
                    <a:pt x="21515" y="16105"/>
                  </a:cubicBezTo>
                  <a:cubicBezTo>
                    <a:pt x="21492" y="16003"/>
                    <a:pt x="21458" y="15827"/>
                    <a:pt x="21430" y="15706"/>
                  </a:cubicBezTo>
                  <a:cubicBezTo>
                    <a:pt x="21403" y="15584"/>
                    <a:pt x="21365" y="15486"/>
                    <a:pt x="21346" y="15486"/>
                  </a:cubicBezTo>
                  <a:cubicBezTo>
                    <a:pt x="21327" y="15486"/>
                    <a:pt x="21318" y="15445"/>
                    <a:pt x="21318" y="15406"/>
                  </a:cubicBezTo>
                  <a:cubicBezTo>
                    <a:pt x="21318" y="15367"/>
                    <a:pt x="21285" y="15326"/>
                    <a:pt x="21262" y="15326"/>
                  </a:cubicBezTo>
                  <a:cubicBezTo>
                    <a:pt x="21238" y="15326"/>
                    <a:pt x="21249" y="15321"/>
                    <a:pt x="21262" y="15306"/>
                  </a:cubicBezTo>
                  <a:cubicBezTo>
                    <a:pt x="21274" y="15292"/>
                    <a:pt x="21261" y="15267"/>
                    <a:pt x="21233" y="15246"/>
                  </a:cubicBezTo>
                  <a:cubicBezTo>
                    <a:pt x="21206" y="15226"/>
                    <a:pt x="21157" y="15186"/>
                    <a:pt x="21149" y="15147"/>
                  </a:cubicBezTo>
                  <a:cubicBezTo>
                    <a:pt x="21141" y="15108"/>
                    <a:pt x="21141" y="15052"/>
                    <a:pt x="21121" y="15047"/>
                  </a:cubicBezTo>
                  <a:cubicBezTo>
                    <a:pt x="21101" y="15042"/>
                    <a:pt x="21081" y="15040"/>
                    <a:pt x="21093" y="15027"/>
                  </a:cubicBezTo>
                  <a:cubicBezTo>
                    <a:pt x="21104" y="15014"/>
                    <a:pt x="21071" y="14972"/>
                    <a:pt x="21037" y="14947"/>
                  </a:cubicBezTo>
                  <a:cubicBezTo>
                    <a:pt x="21002" y="14922"/>
                    <a:pt x="20992" y="14907"/>
                    <a:pt x="21008" y="14907"/>
                  </a:cubicBezTo>
                  <a:cubicBezTo>
                    <a:pt x="21024" y="14907"/>
                    <a:pt x="21014" y="14895"/>
                    <a:pt x="20980" y="14867"/>
                  </a:cubicBezTo>
                  <a:cubicBezTo>
                    <a:pt x="20946" y="14840"/>
                    <a:pt x="20878" y="14762"/>
                    <a:pt x="20840" y="14708"/>
                  </a:cubicBezTo>
                  <a:cubicBezTo>
                    <a:pt x="20702" y="14513"/>
                    <a:pt x="20405" y="14268"/>
                    <a:pt x="19687" y="13769"/>
                  </a:cubicBezTo>
                  <a:cubicBezTo>
                    <a:pt x="19483" y="13628"/>
                    <a:pt x="18831" y="13311"/>
                    <a:pt x="18787" y="13330"/>
                  </a:cubicBezTo>
                  <a:cubicBezTo>
                    <a:pt x="18773" y="13336"/>
                    <a:pt x="18755" y="13329"/>
                    <a:pt x="18730" y="13310"/>
                  </a:cubicBezTo>
                  <a:cubicBezTo>
                    <a:pt x="18697" y="13284"/>
                    <a:pt x="18737" y="13263"/>
                    <a:pt x="18899" y="13210"/>
                  </a:cubicBezTo>
                  <a:cubicBezTo>
                    <a:pt x="19017" y="13172"/>
                    <a:pt x="19096" y="13122"/>
                    <a:pt x="19096" y="13111"/>
                  </a:cubicBezTo>
                  <a:cubicBezTo>
                    <a:pt x="19096" y="13099"/>
                    <a:pt x="19147" y="13091"/>
                    <a:pt x="19180" y="13091"/>
                  </a:cubicBezTo>
                  <a:cubicBezTo>
                    <a:pt x="19213" y="13091"/>
                    <a:pt x="19237" y="13086"/>
                    <a:pt x="19237" y="13071"/>
                  </a:cubicBezTo>
                  <a:cubicBezTo>
                    <a:pt x="19237" y="13055"/>
                    <a:pt x="19248" y="13029"/>
                    <a:pt x="19265" y="13031"/>
                  </a:cubicBezTo>
                  <a:cubicBezTo>
                    <a:pt x="19281" y="13033"/>
                    <a:pt x="19320" y="13033"/>
                    <a:pt x="19349" y="13031"/>
                  </a:cubicBezTo>
                  <a:cubicBezTo>
                    <a:pt x="19412" y="13027"/>
                    <a:pt x="19996" y="12612"/>
                    <a:pt x="19996" y="12572"/>
                  </a:cubicBezTo>
                  <a:cubicBezTo>
                    <a:pt x="19996" y="12557"/>
                    <a:pt x="20053" y="12498"/>
                    <a:pt x="20137" y="12432"/>
                  </a:cubicBezTo>
                  <a:cubicBezTo>
                    <a:pt x="20220" y="12366"/>
                    <a:pt x="20352" y="12243"/>
                    <a:pt x="20418" y="12172"/>
                  </a:cubicBezTo>
                  <a:cubicBezTo>
                    <a:pt x="20483" y="12102"/>
                    <a:pt x="20545" y="12041"/>
                    <a:pt x="20558" y="12033"/>
                  </a:cubicBezTo>
                  <a:cubicBezTo>
                    <a:pt x="20605" y="12006"/>
                    <a:pt x="20840" y="11708"/>
                    <a:pt x="20840" y="11673"/>
                  </a:cubicBezTo>
                  <a:cubicBezTo>
                    <a:pt x="20840" y="11654"/>
                    <a:pt x="20881" y="11577"/>
                    <a:pt x="20924" y="11514"/>
                  </a:cubicBezTo>
                  <a:cubicBezTo>
                    <a:pt x="20967" y="11450"/>
                    <a:pt x="21003" y="11343"/>
                    <a:pt x="21008" y="11274"/>
                  </a:cubicBezTo>
                  <a:cubicBezTo>
                    <a:pt x="21013" y="11205"/>
                    <a:pt x="21019" y="11154"/>
                    <a:pt x="21037" y="11154"/>
                  </a:cubicBezTo>
                  <a:cubicBezTo>
                    <a:pt x="21085" y="11154"/>
                    <a:pt x="21085" y="10058"/>
                    <a:pt x="21037" y="10037"/>
                  </a:cubicBezTo>
                  <a:cubicBezTo>
                    <a:pt x="21015" y="10027"/>
                    <a:pt x="20980" y="9979"/>
                    <a:pt x="20980" y="9937"/>
                  </a:cubicBezTo>
                  <a:cubicBezTo>
                    <a:pt x="20980" y="9895"/>
                    <a:pt x="20953" y="9767"/>
                    <a:pt x="20896" y="9657"/>
                  </a:cubicBezTo>
                  <a:cubicBezTo>
                    <a:pt x="20839" y="9548"/>
                    <a:pt x="20768" y="9429"/>
                    <a:pt x="20755" y="9398"/>
                  </a:cubicBezTo>
                  <a:cubicBezTo>
                    <a:pt x="20743" y="9367"/>
                    <a:pt x="20693" y="9301"/>
                    <a:pt x="20643" y="9238"/>
                  </a:cubicBezTo>
                  <a:cubicBezTo>
                    <a:pt x="20593" y="9176"/>
                    <a:pt x="20522" y="9081"/>
                    <a:pt x="20474" y="9019"/>
                  </a:cubicBezTo>
                  <a:cubicBezTo>
                    <a:pt x="20426" y="8956"/>
                    <a:pt x="20340" y="8850"/>
                    <a:pt x="20277" y="8799"/>
                  </a:cubicBezTo>
                  <a:cubicBezTo>
                    <a:pt x="20214" y="8748"/>
                    <a:pt x="20165" y="8692"/>
                    <a:pt x="20165" y="8679"/>
                  </a:cubicBezTo>
                  <a:cubicBezTo>
                    <a:pt x="20165" y="8667"/>
                    <a:pt x="19963" y="8535"/>
                    <a:pt x="19743" y="8380"/>
                  </a:cubicBezTo>
                  <a:cubicBezTo>
                    <a:pt x="19523" y="8225"/>
                    <a:pt x="19349" y="8080"/>
                    <a:pt x="19349" y="8061"/>
                  </a:cubicBezTo>
                  <a:cubicBezTo>
                    <a:pt x="19349" y="8023"/>
                    <a:pt x="19421" y="7918"/>
                    <a:pt x="19490" y="7861"/>
                  </a:cubicBezTo>
                  <a:cubicBezTo>
                    <a:pt x="19652" y="7725"/>
                    <a:pt x="19686" y="7699"/>
                    <a:pt x="19687" y="7681"/>
                  </a:cubicBezTo>
                  <a:cubicBezTo>
                    <a:pt x="19687" y="7670"/>
                    <a:pt x="19709" y="7629"/>
                    <a:pt x="19743" y="7601"/>
                  </a:cubicBezTo>
                  <a:cubicBezTo>
                    <a:pt x="19777" y="7574"/>
                    <a:pt x="19886" y="7463"/>
                    <a:pt x="19968" y="7342"/>
                  </a:cubicBezTo>
                  <a:cubicBezTo>
                    <a:pt x="20115" y="7125"/>
                    <a:pt x="20108" y="7105"/>
                    <a:pt x="20108" y="6763"/>
                  </a:cubicBezTo>
                  <a:cubicBezTo>
                    <a:pt x="20108" y="6572"/>
                    <a:pt x="20102" y="6392"/>
                    <a:pt x="20080" y="6344"/>
                  </a:cubicBezTo>
                  <a:cubicBezTo>
                    <a:pt x="20059" y="6296"/>
                    <a:pt x="20035" y="6223"/>
                    <a:pt x="20024" y="6184"/>
                  </a:cubicBezTo>
                  <a:cubicBezTo>
                    <a:pt x="20013" y="6145"/>
                    <a:pt x="19962" y="6058"/>
                    <a:pt x="19912" y="6005"/>
                  </a:cubicBezTo>
                  <a:cubicBezTo>
                    <a:pt x="19862" y="5951"/>
                    <a:pt x="19797" y="5896"/>
                    <a:pt x="19771" y="5865"/>
                  </a:cubicBezTo>
                  <a:cubicBezTo>
                    <a:pt x="19745" y="5834"/>
                    <a:pt x="19572" y="5704"/>
                    <a:pt x="19405" y="5585"/>
                  </a:cubicBezTo>
                  <a:lnTo>
                    <a:pt x="19124" y="5366"/>
                  </a:lnTo>
                  <a:lnTo>
                    <a:pt x="19096" y="4867"/>
                  </a:lnTo>
                  <a:cubicBezTo>
                    <a:pt x="19075" y="4252"/>
                    <a:pt x="18991" y="3927"/>
                    <a:pt x="18815" y="3629"/>
                  </a:cubicBezTo>
                  <a:cubicBezTo>
                    <a:pt x="18796" y="3598"/>
                    <a:pt x="18746" y="3516"/>
                    <a:pt x="18702" y="3430"/>
                  </a:cubicBezTo>
                  <a:cubicBezTo>
                    <a:pt x="18537" y="3102"/>
                    <a:pt x="18464" y="2969"/>
                    <a:pt x="18365" y="2851"/>
                  </a:cubicBezTo>
                  <a:cubicBezTo>
                    <a:pt x="18308" y="2783"/>
                    <a:pt x="18246" y="2660"/>
                    <a:pt x="18196" y="2591"/>
                  </a:cubicBezTo>
                  <a:cubicBezTo>
                    <a:pt x="18147" y="2522"/>
                    <a:pt x="18030" y="2432"/>
                    <a:pt x="17971" y="2392"/>
                  </a:cubicBezTo>
                  <a:cubicBezTo>
                    <a:pt x="17912" y="2351"/>
                    <a:pt x="17862" y="2307"/>
                    <a:pt x="17859" y="2292"/>
                  </a:cubicBezTo>
                  <a:cubicBezTo>
                    <a:pt x="17855" y="2276"/>
                    <a:pt x="17817" y="2247"/>
                    <a:pt x="17774" y="2212"/>
                  </a:cubicBezTo>
                  <a:cubicBezTo>
                    <a:pt x="17731" y="2177"/>
                    <a:pt x="17732" y="2152"/>
                    <a:pt x="17746" y="2152"/>
                  </a:cubicBezTo>
                  <a:cubicBezTo>
                    <a:pt x="17760" y="2152"/>
                    <a:pt x="17657" y="2077"/>
                    <a:pt x="17549" y="1992"/>
                  </a:cubicBezTo>
                  <a:cubicBezTo>
                    <a:pt x="17441" y="1908"/>
                    <a:pt x="17290" y="1760"/>
                    <a:pt x="17184" y="1673"/>
                  </a:cubicBezTo>
                  <a:cubicBezTo>
                    <a:pt x="17077" y="1586"/>
                    <a:pt x="16956" y="1514"/>
                    <a:pt x="16930" y="1513"/>
                  </a:cubicBezTo>
                  <a:cubicBezTo>
                    <a:pt x="16905" y="1513"/>
                    <a:pt x="16788" y="1451"/>
                    <a:pt x="16677" y="1374"/>
                  </a:cubicBezTo>
                  <a:cubicBezTo>
                    <a:pt x="16567" y="1296"/>
                    <a:pt x="16470" y="1234"/>
                    <a:pt x="16452" y="1234"/>
                  </a:cubicBezTo>
                  <a:cubicBezTo>
                    <a:pt x="16435" y="1234"/>
                    <a:pt x="16389" y="1207"/>
                    <a:pt x="16340" y="1174"/>
                  </a:cubicBezTo>
                  <a:cubicBezTo>
                    <a:pt x="16259" y="1120"/>
                    <a:pt x="15814" y="907"/>
                    <a:pt x="15468" y="755"/>
                  </a:cubicBezTo>
                  <a:cubicBezTo>
                    <a:pt x="15083" y="586"/>
                    <a:pt x="14237" y="322"/>
                    <a:pt x="14006" y="296"/>
                  </a:cubicBezTo>
                  <a:cubicBezTo>
                    <a:pt x="13962" y="291"/>
                    <a:pt x="13905" y="267"/>
                    <a:pt x="13893" y="256"/>
                  </a:cubicBezTo>
                  <a:cubicBezTo>
                    <a:pt x="13881" y="245"/>
                    <a:pt x="13823" y="240"/>
                    <a:pt x="13752" y="236"/>
                  </a:cubicBezTo>
                  <a:cubicBezTo>
                    <a:pt x="13682" y="232"/>
                    <a:pt x="13612" y="208"/>
                    <a:pt x="13612" y="196"/>
                  </a:cubicBezTo>
                  <a:cubicBezTo>
                    <a:pt x="13612" y="184"/>
                    <a:pt x="13548" y="176"/>
                    <a:pt x="13471" y="176"/>
                  </a:cubicBezTo>
                  <a:cubicBezTo>
                    <a:pt x="13394" y="176"/>
                    <a:pt x="13331" y="169"/>
                    <a:pt x="13331" y="156"/>
                  </a:cubicBezTo>
                  <a:cubicBezTo>
                    <a:pt x="13331" y="143"/>
                    <a:pt x="13169" y="115"/>
                    <a:pt x="12965" y="96"/>
                  </a:cubicBezTo>
                  <a:cubicBezTo>
                    <a:pt x="12761" y="77"/>
                    <a:pt x="12455" y="54"/>
                    <a:pt x="12290" y="36"/>
                  </a:cubicBezTo>
                  <a:close/>
                  <a:moveTo>
                    <a:pt x="8072" y="13210"/>
                  </a:moveTo>
                  <a:cubicBezTo>
                    <a:pt x="8269" y="13113"/>
                    <a:pt x="8665" y="13190"/>
                    <a:pt x="9450" y="13470"/>
                  </a:cubicBezTo>
                  <a:cubicBezTo>
                    <a:pt x="9681" y="13553"/>
                    <a:pt x="9935" y="13629"/>
                    <a:pt x="10012" y="13650"/>
                  </a:cubicBezTo>
                  <a:cubicBezTo>
                    <a:pt x="10089" y="13670"/>
                    <a:pt x="10160" y="13716"/>
                    <a:pt x="10181" y="13729"/>
                  </a:cubicBezTo>
                  <a:cubicBezTo>
                    <a:pt x="10202" y="13743"/>
                    <a:pt x="10278" y="13749"/>
                    <a:pt x="10321" y="13749"/>
                  </a:cubicBezTo>
                  <a:cubicBezTo>
                    <a:pt x="10407" y="13749"/>
                    <a:pt x="10630" y="13789"/>
                    <a:pt x="10743" y="13829"/>
                  </a:cubicBezTo>
                  <a:cubicBezTo>
                    <a:pt x="10836" y="13863"/>
                    <a:pt x="11853" y="13863"/>
                    <a:pt x="12009" y="13829"/>
                  </a:cubicBezTo>
                  <a:cubicBezTo>
                    <a:pt x="12076" y="13815"/>
                    <a:pt x="12225" y="13776"/>
                    <a:pt x="12346" y="13749"/>
                  </a:cubicBezTo>
                  <a:cubicBezTo>
                    <a:pt x="12467" y="13723"/>
                    <a:pt x="12646" y="13703"/>
                    <a:pt x="12740" y="13690"/>
                  </a:cubicBezTo>
                  <a:cubicBezTo>
                    <a:pt x="12834" y="13676"/>
                    <a:pt x="12973" y="13647"/>
                    <a:pt x="13078" y="13630"/>
                  </a:cubicBezTo>
                  <a:cubicBezTo>
                    <a:pt x="13182" y="13613"/>
                    <a:pt x="13377" y="13597"/>
                    <a:pt x="13499" y="13590"/>
                  </a:cubicBezTo>
                  <a:cubicBezTo>
                    <a:pt x="13714" y="13576"/>
                    <a:pt x="13720" y="13575"/>
                    <a:pt x="13837" y="13670"/>
                  </a:cubicBezTo>
                  <a:cubicBezTo>
                    <a:pt x="13956" y="13766"/>
                    <a:pt x="14019" y="13884"/>
                    <a:pt x="14146" y="14368"/>
                  </a:cubicBezTo>
                  <a:cubicBezTo>
                    <a:pt x="14169" y="14454"/>
                    <a:pt x="14208" y="14583"/>
                    <a:pt x="14231" y="14648"/>
                  </a:cubicBezTo>
                  <a:cubicBezTo>
                    <a:pt x="14259" y="14728"/>
                    <a:pt x="14259" y="14769"/>
                    <a:pt x="14231" y="14807"/>
                  </a:cubicBezTo>
                  <a:cubicBezTo>
                    <a:pt x="14178" y="14877"/>
                    <a:pt x="14163" y="15104"/>
                    <a:pt x="14202" y="15187"/>
                  </a:cubicBezTo>
                  <a:cubicBezTo>
                    <a:pt x="14228" y="15239"/>
                    <a:pt x="14207" y="15259"/>
                    <a:pt x="14062" y="15326"/>
                  </a:cubicBezTo>
                  <a:cubicBezTo>
                    <a:pt x="13967" y="15370"/>
                    <a:pt x="13865" y="15427"/>
                    <a:pt x="13837" y="15446"/>
                  </a:cubicBezTo>
                  <a:cubicBezTo>
                    <a:pt x="13809" y="15465"/>
                    <a:pt x="13722" y="15477"/>
                    <a:pt x="13640" y="15486"/>
                  </a:cubicBezTo>
                  <a:cubicBezTo>
                    <a:pt x="13558" y="15495"/>
                    <a:pt x="13454" y="15531"/>
                    <a:pt x="13415" y="15546"/>
                  </a:cubicBezTo>
                  <a:cubicBezTo>
                    <a:pt x="13327" y="15580"/>
                    <a:pt x="8662" y="15580"/>
                    <a:pt x="8662" y="15546"/>
                  </a:cubicBezTo>
                  <a:cubicBezTo>
                    <a:pt x="8662" y="15533"/>
                    <a:pt x="8570" y="15513"/>
                    <a:pt x="8465" y="15506"/>
                  </a:cubicBezTo>
                  <a:cubicBezTo>
                    <a:pt x="8311" y="15495"/>
                    <a:pt x="8215" y="15451"/>
                    <a:pt x="7931" y="15306"/>
                  </a:cubicBezTo>
                  <a:cubicBezTo>
                    <a:pt x="7534" y="15105"/>
                    <a:pt x="7295" y="14903"/>
                    <a:pt x="7059" y="14568"/>
                  </a:cubicBezTo>
                  <a:cubicBezTo>
                    <a:pt x="6908" y="14354"/>
                    <a:pt x="6722" y="14000"/>
                    <a:pt x="6750" y="13989"/>
                  </a:cubicBezTo>
                  <a:cubicBezTo>
                    <a:pt x="6757" y="13986"/>
                    <a:pt x="6905" y="13931"/>
                    <a:pt x="7087" y="13869"/>
                  </a:cubicBezTo>
                  <a:cubicBezTo>
                    <a:pt x="7510" y="13726"/>
                    <a:pt x="7649" y="13608"/>
                    <a:pt x="7678" y="13430"/>
                  </a:cubicBezTo>
                  <a:cubicBezTo>
                    <a:pt x="7698" y="13307"/>
                    <a:pt x="7719" y="13314"/>
                    <a:pt x="7847" y="13290"/>
                  </a:cubicBezTo>
                  <a:cubicBezTo>
                    <a:pt x="7922" y="13276"/>
                    <a:pt x="8027" y="13233"/>
                    <a:pt x="8072" y="13210"/>
                  </a:cubicBezTo>
                  <a:close/>
                  <a:moveTo>
                    <a:pt x="8915" y="16424"/>
                  </a:moveTo>
                  <a:cubicBezTo>
                    <a:pt x="9018" y="16424"/>
                    <a:pt x="9045" y="16421"/>
                    <a:pt x="9028" y="16484"/>
                  </a:cubicBezTo>
                  <a:cubicBezTo>
                    <a:pt x="9007" y="16562"/>
                    <a:pt x="8974" y="16578"/>
                    <a:pt x="8915" y="16524"/>
                  </a:cubicBezTo>
                  <a:cubicBezTo>
                    <a:pt x="8816" y="16433"/>
                    <a:pt x="8798" y="16424"/>
                    <a:pt x="8915" y="16424"/>
                  </a:cubicBezTo>
                  <a:close/>
                  <a:moveTo>
                    <a:pt x="6243" y="17861"/>
                  </a:moveTo>
                  <a:cubicBezTo>
                    <a:pt x="6287" y="17812"/>
                    <a:pt x="6325" y="17835"/>
                    <a:pt x="6525" y="17941"/>
                  </a:cubicBezTo>
                  <a:cubicBezTo>
                    <a:pt x="6643" y="18004"/>
                    <a:pt x="6722" y="18066"/>
                    <a:pt x="6722" y="18081"/>
                  </a:cubicBezTo>
                  <a:cubicBezTo>
                    <a:pt x="6722" y="18096"/>
                    <a:pt x="6669" y="18160"/>
                    <a:pt x="6581" y="18221"/>
                  </a:cubicBezTo>
                  <a:cubicBezTo>
                    <a:pt x="6441" y="18317"/>
                    <a:pt x="6412" y="18328"/>
                    <a:pt x="6412" y="18440"/>
                  </a:cubicBezTo>
                  <a:cubicBezTo>
                    <a:pt x="6412" y="18511"/>
                    <a:pt x="6418" y="18580"/>
                    <a:pt x="6440" y="18580"/>
                  </a:cubicBezTo>
                  <a:cubicBezTo>
                    <a:pt x="6462" y="18580"/>
                    <a:pt x="6499" y="18588"/>
                    <a:pt x="6497" y="18600"/>
                  </a:cubicBezTo>
                  <a:cubicBezTo>
                    <a:pt x="6484" y="18656"/>
                    <a:pt x="6498" y="18673"/>
                    <a:pt x="6609" y="18720"/>
                  </a:cubicBezTo>
                  <a:cubicBezTo>
                    <a:pt x="6675" y="18747"/>
                    <a:pt x="6722" y="18785"/>
                    <a:pt x="6722" y="18800"/>
                  </a:cubicBezTo>
                  <a:cubicBezTo>
                    <a:pt x="6722" y="18836"/>
                    <a:pt x="6471" y="18998"/>
                    <a:pt x="6412" y="18999"/>
                  </a:cubicBezTo>
                  <a:cubicBezTo>
                    <a:pt x="6386" y="19000"/>
                    <a:pt x="6345" y="19038"/>
                    <a:pt x="6300" y="19079"/>
                  </a:cubicBezTo>
                  <a:lnTo>
                    <a:pt x="6215" y="19159"/>
                  </a:lnTo>
                  <a:lnTo>
                    <a:pt x="6215" y="18540"/>
                  </a:lnTo>
                  <a:cubicBezTo>
                    <a:pt x="6215" y="18125"/>
                    <a:pt x="6212" y="17897"/>
                    <a:pt x="6243" y="17861"/>
                  </a:cubicBezTo>
                  <a:close/>
                </a:path>
              </a:pathLst>
            </a:custGeom>
            <a:ln w="12700" cap="flat">
              <a:noFill/>
              <a:miter lim="400000"/>
            </a:ln>
            <a:effectLst/>
          </p:spPr>
        </p:pic>
        <p:sp>
          <p:nvSpPr>
            <p:cNvPr id="543" name="P1"/>
            <p:cNvSpPr/>
            <p:nvPr/>
          </p:nvSpPr>
          <p:spPr>
            <a:xfrm>
              <a:off x="823425" y="284710"/>
              <a:ext cx="345226" cy="345226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rgbClr val="A7A7A7"/>
              </a:solidFill>
              <a:prstDash val="solid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algn="ctr">
                <a:defRPr sz="1200">
                  <a:solidFill>
                    <a:srgbClr val="A7A7A7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P</a:t>
              </a:r>
              <a:r>
                <a:rPr sz="900"/>
                <a:t>1</a:t>
              </a: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7" dur="indefinite" fill="hold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mph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17" dur="indefinite" fill="hold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mph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27" dur="indefinite" fill="hold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"/>
                            </p:stCondLst>
                            <p:childTnLst>
                              <p:par>
                                <p:cTn id="34" presetID="19" presetClass="entr" presetSubtype="1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5" grpId="4" animBg="1" advAuto="0"/>
      <p:bldP spid="495" grpId="5" animBg="1" advAuto="0"/>
      <p:bldP spid="508" grpId="6" animBg="1" advAuto="0"/>
      <p:bldP spid="509" grpId="7" animBg="1" advAuto="0"/>
      <p:bldP spid="510" grpId="8" animBg="1" advAuto="0"/>
      <p:bldP spid="529" grpId="1" animBg="1" advAuto="0"/>
      <p:bldP spid="544" grpId="2" animBg="1" advAuto="0"/>
      <p:bldP spid="544" grpId="3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Jäger’s Security Properties"/>
          <p:cNvSpPr txBox="1">
            <a:spLocks noGrp="1"/>
          </p:cNvSpPr>
          <p:nvPr>
            <p:ph type="title"/>
          </p:nvPr>
        </p:nvSpPr>
        <p:spPr>
          <a:xfrm>
            <a:off x="457200" y="675085"/>
            <a:ext cx="8229600" cy="457201"/>
          </a:xfrm>
          <a:prstGeom prst="rect">
            <a:avLst/>
          </a:prstGeom>
        </p:spPr>
        <p:txBody>
          <a:bodyPr/>
          <a:lstStyle>
            <a:lvl1pPr defTabSz="777240">
              <a:defRPr sz="2125" b="0">
                <a:latin typeface="Avenir Heavy"/>
                <a:ea typeface="Avenir Heavy"/>
                <a:cs typeface="Avenir Heavy"/>
                <a:sym typeface="Avenir Heavy"/>
              </a:defRPr>
            </a:lvl1pPr>
          </a:lstStyle>
          <a:p>
            <a:r>
              <a:t>Jäger’s Security Properties</a:t>
            </a:r>
          </a:p>
        </p:txBody>
      </p:sp>
      <p:sp>
        <p:nvSpPr>
          <p:cNvPr id="547" name="Slide Number"/>
          <p:cNvSpPr txBox="1">
            <a:spLocks noGrp="1"/>
          </p:cNvSpPr>
          <p:nvPr>
            <p:ph type="sldNum" sz="quarter" idx="4294967295"/>
          </p:nvPr>
        </p:nvSpPr>
        <p:spPr>
          <a:xfrm>
            <a:off x="8505458" y="4780053"/>
            <a:ext cx="181343" cy="2482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grpSp>
        <p:nvGrpSpPr>
          <p:cNvPr id="550" name="Group"/>
          <p:cNvGrpSpPr/>
          <p:nvPr/>
        </p:nvGrpSpPr>
        <p:grpSpPr>
          <a:xfrm>
            <a:off x="794421" y="1672432"/>
            <a:ext cx="1564300" cy="1270001"/>
            <a:chOff x="0" y="0"/>
            <a:chExt cx="1564298" cy="1270000"/>
          </a:xfrm>
        </p:grpSpPr>
        <p:sp>
          <p:nvSpPr>
            <p:cNvPr id="548" name="Trace Authorization…"/>
            <p:cNvSpPr/>
            <p:nvPr/>
          </p:nvSpPr>
          <p:spPr>
            <a:xfrm>
              <a:off x="294298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>
                <a:defRPr sz="2000">
                  <a:solidFill>
                    <a:schemeClr val="accent3">
                      <a:satOff val="-6373"/>
                      <a:lumOff val="-10823"/>
                    </a:schemeClr>
                  </a:solidFill>
                  <a:latin typeface="Avenir Heavy"/>
                  <a:ea typeface="Avenir Heavy"/>
                  <a:cs typeface="Avenir Heavy"/>
                  <a:sym typeface="Avenir Heavy"/>
                </a:defRPr>
              </a:pPr>
              <a:r>
                <a:t>Trace Authorization</a:t>
              </a:r>
            </a:p>
            <a:p>
              <a:pPr>
                <a:defRPr sz="1200">
                  <a:solidFill>
                    <a:srgbClr val="535353"/>
                  </a:solidFill>
                  <a:latin typeface="Avenir Book Oblique"/>
                  <a:ea typeface="Avenir Book Oblique"/>
                  <a:cs typeface="Avenir Book Oblique"/>
                  <a:sym typeface="Avenir Book Oblique"/>
                </a:defRPr>
              </a:pPr>
              <a:r>
                <a:t>Explicit authorization for traceback</a:t>
              </a:r>
            </a:p>
          </p:txBody>
        </p:sp>
        <p:sp>
          <p:nvSpPr>
            <p:cNvPr id="549" name="Edit Document"/>
            <p:cNvSpPr/>
            <p:nvPr/>
          </p:nvSpPr>
          <p:spPr>
            <a:xfrm>
              <a:off x="0" y="114157"/>
              <a:ext cx="222341" cy="2415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1600" extrusionOk="0">
                  <a:moveTo>
                    <a:pt x="178" y="0"/>
                  </a:moveTo>
                  <a:cubicBezTo>
                    <a:pt x="80" y="0"/>
                    <a:pt x="0" y="72"/>
                    <a:pt x="0" y="162"/>
                  </a:cubicBezTo>
                  <a:lnTo>
                    <a:pt x="0" y="21438"/>
                  </a:lnTo>
                  <a:cubicBezTo>
                    <a:pt x="0" y="21528"/>
                    <a:pt x="80" y="21600"/>
                    <a:pt x="178" y="21600"/>
                  </a:cubicBezTo>
                  <a:lnTo>
                    <a:pt x="17891" y="21600"/>
                  </a:lnTo>
                  <a:cubicBezTo>
                    <a:pt x="17989" y="21600"/>
                    <a:pt x="18069" y="21528"/>
                    <a:pt x="18069" y="21438"/>
                  </a:cubicBezTo>
                  <a:lnTo>
                    <a:pt x="18069" y="10414"/>
                  </a:lnTo>
                  <a:lnTo>
                    <a:pt x="13054" y="15043"/>
                  </a:lnTo>
                  <a:cubicBezTo>
                    <a:pt x="12867" y="15216"/>
                    <a:pt x="12647" y="15358"/>
                    <a:pt x="12407" y="15463"/>
                  </a:cubicBezTo>
                  <a:lnTo>
                    <a:pt x="8385" y="17111"/>
                  </a:lnTo>
                  <a:cubicBezTo>
                    <a:pt x="8235" y="17177"/>
                    <a:pt x="8078" y="17032"/>
                    <a:pt x="8149" y="16892"/>
                  </a:cubicBezTo>
                  <a:lnTo>
                    <a:pt x="9963" y="13105"/>
                  </a:lnTo>
                  <a:cubicBezTo>
                    <a:pt x="10077" y="12882"/>
                    <a:pt x="10231" y="12679"/>
                    <a:pt x="10420" y="12504"/>
                  </a:cubicBezTo>
                  <a:lnTo>
                    <a:pt x="17644" y="5837"/>
                  </a:lnTo>
                  <a:lnTo>
                    <a:pt x="11926" y="5837"/>
                  </a:lnTo>
                  <a:cubicBezTo>
                    <a:pt x="11828" y="5837"/>
                    <a:pt x="11748" y="5765"/>
                    <a:pt x="11748" y="5674"/>
                  </a:cubicBezTo>
                  <a:lnTo>
                    <a:pt x="11748" y="58"/>
                  </a:lnTo>
                  <a:cubicBezTo>
                    <a:pt x="11748" y="26"/>
                    <a:pt x="11720" y="0"/>
                    <a:pt x="11685" y="0"/>
                  </a:cubicBezTo>
                  <a:lnTo>
                    <a:pt x="178" y="0"/>
                  </a:lnTo>
                  <a:close/>
                  <a:moveTo>
                    <a:pt x="12563" y="86"/>
                  </a:moveTo>
                  <a:cubicBezTo>
                    <a:pt x="12541" y="94"/>
                    <a:pt x="12525" y="114"/>
                    <a:pt x="12525" y="140"/>
                  </a:cubicBezTo>
                  <a:lnTo>
                    <a:pt x="12525" y="4958"/>
                  </a:lnTo>
                  <a:cubicBezTo>
                    <a:pt x="12525" y="5048"/>
                    <a:pt x="12605" y="5120"/>
                    <a:pt x="12703" y="5120"/>
                  </a:cubicBezTo>
                  <a:lnTo>
                    <a:pt x="17917" y="5120"/>
                  </a:lnTo>
                  <a:cubicBezTo>
                    <a:pt x="17974" y="5120"/>
                    <a:pt x="18001" y="5058"/>
                    <a:pt x="17962" y="5021"/>
                  </a:cubicBezTo>
                  <a:lnTo>
                    <a:pt x="12632" y="99"/>
                  </a:lnTo>
                  <a:cubicBezTo>
                    <a:pt x="12612" y="81"/>
                    <a:pt x="12585" y="78"/>
                    <a:pt x="12563" y="86"/>
                  </a:cubicBezTo>
                  <a:close/>
                  <a:moveTo>
                    <a:pt x="20172" y="4728"/>
                  </a:moveTo>
                  <a:cubicBezTo>
                    <a:pt x="20023" y="4734"/>
                    <a:pt x="19872" y="4794"/>
                    <a:pt x="19753" y="4903"/>
                  </a:cubicBezTo>
                  <a:lnTo>
                    <a:pt x="18916" y="5676"/>
                  </a:lnTo>
                  <a:cubicBezTo>
                    <a:pt x="18892" y="5699"/>
                    <a:pt x="18892" y="5736"/>
                    <a:pt x="18916" y="5758"/>
                  </a:cubicBezTo>
                  <a:lnTo>
                    <a:pt x="20419" y="7147"/>
                  </a:lnTo>
                  <a:cubicBezTo>
                    <a:pt x="20443" y="7170"/>
                    <a:pt x="20483" y="7170"/>
                    <a:pt x="20508" y="7147"/>
                  </a:cubicBezTo>
                  <a:lnTo>
                    <a:pt x="21345" y="6372"/>
                  </a:lnTo>
                  <a:cubicBezTo>
                    <a:pt x="21583" y="6154"/>
                    <a:pt x="21600" y="5815"/>
                    <a:pt x="21383" y="5615"/>
                  </a:cubicBezTo>
                  <a:lnTo>
                    <a:pt x="20576" y="4868"/>
                  </a:lnTo>
                  <a:cubicBezTo>
                    <a:pt x="20468" y="4768"/>
                    <a:pt x="20321" y="4722"/>
                    <a:pt x="20172" y="4728"/>
                  </a:cubicBezTo>
                  <a:close/>
                  <a:moveTo>
                    <a:pt x="18322" y="6249"/>
                  </a:moveTo>
                  <a:cubicBezTo>
                    <a:pt x="18306" y="6249"/>
                    <a:pt x="18290" y="6255"/>
                    <a:pt x="18277" y="6266"/>
                  </a:cubicBezTo>
                  <a:lnTo>
                    <a:pt x="11222" y="12779"/>
                  </a:lnTo>
                  <a:cubicBezTo>
                    <a:pt x="11198" y="12801"/>
                    <a:pt x="11198" y="12838"/>
                    <a:pt x="11222" y="12861"/>
                  </a:cubicBezTo>
                  <a:lnTo>
                    <a:pt x="12727" y="14249"/>
                  </a:lnTo>
                  <a:cubicBezTo>
                    <a:pt x="12751" y="14272"/>
                    <a:pt x="12789" y="14272"/>
                    <a:pt x="12814" y="14249"/>
                  </a:cubicBezTo>
                  <a:lnTo>
                    <a:pt x="19869" y="7737"/>
                  </a:lnTo>
                  <a:cubicBezTo>
                    <a:pt x="19893" y="7714"/>
                    <a:pt x="19893" y="7677"/>
                    <a:pt x="19869" y="7655"/>
                  </a:cubicBezTo>
                  <a:lnTo>
                    <a:pt x="18366" y="6266"/>
                  </a:lnTo>
                  <a:cubicBezTo>
                    <a:pt x="18354" y="6255"/>
                    <a:pt x="18338" y="6249"/>
                    <a:pt x="18322" y="6249"/>
                  </a:cubicBezTo>
                  <a:close/>
                  <a:moveTo>
                    <a:pt x="10691" y="13419"/>
                  </a:moveTo>
                  <a:cubicBezTo>
                    <a:pt x="10671" y="13422"/>
                    <a:pt x="10653" y="13432"/>
                    <a:pt x="10644" y="13451"/>
                  </a:cubicBezTo>
                  <a:lnTo>
                    <a:pt x="9401" y="15879"/>
                  </a:lnTo>
                  <a:cubicBezTo>
                    <a:pt x="9375" y="15929"/>
                    <a:pt x="9430" y="15979"/>
                    <a:pt x="9483" y="15955"/>
                  </a:cubicBezTo>
                  <a:lnTo>
                    <a:pt x="12114" y="14808"/>
                  </a:lnTo>
                  <a:cubicBezTo>
                    <a:pt x="12154" y="14790"/>
                    <a:pt x="12161" y="14741"/>
                    <a:pt x="12130" y="14712"/>
                  </a:cubicBezTo>
                  <a:lnTo>
                    <a:pt x="10745" y="13434"/>
                  </a:lnTo>
                  <a:cubicBezTo>
                    <a:pt x="10730" y="13420"/>
                    <a:pt x="10710" y="13416"/>
                    <a:pt x="10691" y="13419"/>
                  </a:cubicBezTo>
                  <a:close/>
                </a:path>
              </a:pathLst>
            </a:custGeom>
            <a:solidFill>
              <a:schemeClr val="accent3">
                <a:lumOff val="2294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</p:grpSp>
      <p:grpSp>
        <p:nvGrpSpPr>
          <p:cNvPr id="553" name="Group"/>
          <p:cNvGrpSpPr/>
          <p:nvPr/>
        </p:nvGrpSpPr>
        <p:grpSpPr>
          <a:xfrm>
            <a:off x="4072033" y="1672432"/>
            <a:ext cx="1555987" cy="1270001"/>
            <a:chOff x="0" y="0"/>
            <a:chExt cx="1555985" cy="1270000"/>
          </a:xfrm>
        </p:grpSpPr>
        <p:sp>
          <p:nvSpPr>
            <p:cNvPr id="551" name="Call Confidentiality…"/>
            <p:cNvSpPr/>
            <p:nvPr/>
          </p:nvSpPr>
          <p:spPr>
            <a:xfrm>
              <a:off x="285985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>
                <a:defRPr sz="2000">
                  <a:solidFill>
                    <a:schemeClr val="accent2"/>
                  </a:solidFill>
                  <a:latin typeface="Avenir Heavy"/>
                  <a:ea typeface="Avenir Heavy"/>
                  <a:cs typeface="Avenir Heavy"/>
                  <a:sym typeface="Avenir Heavy"/>
                </a:defRPr>
              </a:pPr>
              <a:r>
                <a:t>Call Confidentiality</a:t>
              </a:r>
            </a:p>
            <a:p>
              <a:pPr>
                <a:defRPr sz="1200">
                  <a:solidFill>
                    <a:srgbClr val="535353"/>
                  </a:solidFill>
                  <a:latin typeface="Avenir Book Oblique"/>
                  <a:ea typeface="Avenir Book Oblique"/>
                  <a:cs typeface="Avenir Book Oblique"/>
                  <a:sym typeface="Avenir Book Oblique"/>
                </a:defRPr>
              </a:pPr>
              <a:r>
                <a:t>No entity should determine source or destination numbers</a:t>
              </a:r>
            </a:p>
          </p:txBody>
        </p:sp>
        <p:sp>
          <p:nvSpPr>
            <p:cNvPr id="552" name="Phone"/>
            <p:cNvSpPr/>
            <p:nvPr/>
          </p:nvSpPr>
          <p:spPr>
            <a:xfrm rot="1620000">
              <a:off x="40303" y="119578"/>
              <a:ext cx="233632" cy="2336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9" h="21372" extrusionOk="0">
                  <a:moveTo>
                    <a:pt x="4456" y="0"/>
                  </a:moveTo>
                  <a:cubicBezTo>
                    <a:pt x="4319" y="3"/>
                    <a:pt x="4182" y="47"/>
                    <a:pt x="4065" y="134"/>
                  </a:cubicBezTo>
                  <a:lnTo>
                    <a:pt x="2615" y="1212"/>
                  </a:lnTo>
                  <a:lnTo>
                    <a:pt x="6378" y="6378"/>
                  </a:lnTo>
                  <a:lnTo>
                    <a:pt x="7829" y="5299"/>
                  </a:lnTo>
                  <a:cubicBezTo>
                    <a:pt x="8140" y="5067"/>
                    <a:pt x="8206" y="4624"/>
                    <a:pt x="7975" y="4311"/>
                  </a:cubicBezTo>
                  <a:lnTo>
                    <a:pt x="5072" y="311"/>
                  </a:lnTo>
                  <a:cubicBezTo>
                    <a:pt x="4920" y="104"/>
                    <a:pt x="4686" y="-4"/>
                    <a:pt x="4456" y="0"/>
                  </a:cubicBezTo>
                  <a:close/>
                  <a:moveTo>
                    <a:pt x="2209" y="1514"/>
                  </a:moveTo>
                  <a:cubicBezTo>
                    <a:pt x="2209" y="1514"/>
                    <a:pt x="-223" y="3454"/>
                    <a:pt x="16" y="7120"/>
                  </a:cubicBezTo>
                  <a:cubicBezTo>
                    <a:pt x="16" y="7120"/>
                    <a:pt x="1473" y="11065"/>
                    <a:pt x="5867" y="15478"/>
                  </a:cubicBezTo>
                  <a:cubicBezTo>
                    <a:pt x="10261" y="19891"/>
                    <a:pt x="14189" y="21356"/>
                    <a:pt x="14189" y="21356"/>
                  </a:cubicBezTo>
                  <a:cubicBezTo>
                    <a:pt x="17838" y="21596"/>
                    <a:pt x="19772" y="19154"/>
                    <a:pt x="19772" y="19154"/>
                  </a:cubicBezTo>
                  <a:lnTo>
                    <a:pt x="14628" y="15374"/>
                  </a:lnTo>
                  <a:cubicBezTo>
                    <a:pt x="13735" y="16397"/>
                    <a:pt x="12393" y="16575"/>
                    <a:pt x="11402" y="15580"/>
                  </a:cubicBezTo>
                  <a:lnTo>
                    <a:pt x="5767" y="9920"/>
                  </a:lnTo>
                  <a:cubicBezTo>
                    <a:pt x="4776" y="8925"/>
                    <a:pt x="4954" y="7577"/>
                    <a:pt x="5972" y="6680"/>
                  </a:cubicBezTo>
                  <a:lnTo>
                    <a:pt x="2209" y="1514"/>
                  </a:lnTo>
                  <a:close/>
                  <a:moveTo>
                    <a:pt x="16463" y="13230"/>
                  </a:moveTo>
                  <a:cubicBezTo>
                    <a:pt x="16285" y="13257"/>
                    <a:pt x="16117" y="13351"/>
                    <a:pt x="16002" y="13508"/>
                  </a:cubicBezTo>
                  <a:lnTo>
                    <a:pt x="14929" y="14965"/>
                  </a:lnTo>
                  <a:lnTo>
                    <a:pt x="20071" y="18746"/>
                  </a:lnTo>
                  <a:lnTo>
                    <a:pt x="21146" y="17289"/>
                  </a:lnTo>
                  <a:cubicBezTo>
                    <a:pt x="21377" y="16976"/>
                    <a:pt x="21297" y="16523"/>
                    <a:pt x="20968" y="16278"/>
                  </a:cubicBezTo>
                  <a:lnTo>
                    <a:pt x="16985" y="13361"/>
                  </a:lnTo>
                  <a:cubicBezTo>
                    <a:pt x="16829" y="13245"/>
                    <a:pt x="16641" y="13204"/>
                    <a:pt x="16463" y="13230"/>
                  </a:cubicBezTo>
                  <a:close/>
                </a:path>
              </a:pathLst>
            </a:custGeom>
            <a:solidFill>
              <a:schemeClr val="accent2">
                <a:lumOff val="2362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</p:grpSp>
      <p:grpSp>
        <p:nvGrpSpPr>
          <p:cNvPr id="556" name="Group"/>
          <p:cNvGrpSpPr/>
          <p:nvPr/>
        </p:nvGrpSpPr>
        <p:grpSpPr>
          <a:xfrm>
            <a:off x="4155441" y="2747595"/>
            <a:ext cx="1475650" cy="1270001"/>
            <a:chOff x="0" y="0"/>
            <a:chExt cx="1475649" cy="1270000"/>
          </a:xfrm>
        </p:grpSpPr>
        <p:sp>
          <p:nvSpPr>
            <p:cNvPr id="554" name="Record Integrity…"/>
            <p:cNvSpPr/>
            <p:nvPr/>
          </p:nvSpPr>
          <p:spPr>
            <a:xfrm>
              <a:off x="205649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>
                <a:defRPr sz="2000">
                  <a:solidFill>
                    <a:schemeClr val="accent1"/>
                  </a:solidFill>
                  <a:latin typeface="Avenir Heavy"/>
                  <a:ea typeface="Avenir Heavy"/>
                  <a:cs typeface="Avenir Heavy"/>
                  <a:sym typeface="Avenir Heavy"/>
                </a:defRPr>
              </a:pPr>
              <a:r>
                <a:rPr>
                  <a:solidFill>
                    <a:schemeClr val="accent1">
                      <a:satOff val="-4409"/>
                      <a:lumOff val="-10509"/>
                    </a:schemeClr>
                  </a:solidFill>
                </a:rPr>
                <a:t>Record Integrity</a:t>
              </a:r>
            </a:p>
            <a:p>
              <a:pPr>
                <a:defRPr sz="1200">
                  <a:solidFill>
                    <a:srgbClr val="535353"/>
                  </a:solidFill>
                  <a:latin typeface="Avenir Book Oblique"/>
                  <a:ea typeface="Avenir Book Oblique"/>
                  <a:cs typeface="Avenir Book Oblique"/>
                  <a:sym typeface="Avenir Book Oblique"/>
                </a:defRPr>
              </a:pPr>
              <a:r>
                <a:t>Only authorized parties may contribute</a:t>
              </a:r>
            </a:p>
          </p:txBody>
        </p:sp>
        <p:sp>
          <p:nvSpPr>
            <p:cNvPr id="555" name="Skeleton Key"/>
            <p:cNvSpPr/>
            <p:nvPr/>
          </p:nvSpPr>
          <p:spPr>
            <a:xfrm rot="5400000">
              <a:off x="-84936" y="182287"/>
              <a:ext cx="275197" cy="105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046" y="0"/>
                  </a:moveTo>
                  <a:cubicBezTo>
                    <a:pt x="1367" y="0"/>
                    <a:pt x="0" y="4839"/>
                    <a:pt x="0" y="10802"/>
                  </a:cubicBezTo>
                  <a:cubicBezTo>
                    <a:pt x="0" y="16765"/>
                    <a:pt x="1361" y="21600"/>
                    <a:pt x="3046" y="21600"/>
                  </a:cubicBezTo>
                  <a:cubicBezTo>
                    <a:pt x="4451" y="21600"/>
                    <a:pt x="5635" y="18226"/>
                    <a:pt x="5984" y="13641"/>
                  </a:cubicBezTo>
                  <a:cubicBezTo>
                    <a:pt x="6017" y="13191"/>
                    <a:pt x="6174" y="12868"/>
                    <a:pt x="6346" y="12868"/>
                  </a:cubicBezTo>
                  <a:lnTo>
                    <a:pt x="6953" y="12868"/>
                  </a:lnTo>
                  <a:lnTo>
                    <a:pt x="6953" y="13193"/>
                  </a:lnTo>
                  <a:cubicBezTo>
                    <a:pt x="6953" y="13643"/>
                    <a:pt x="7094" y="14006"/>
                    <a:pt x="7266" y="14006"/>
                  </a:cubicBezTo>
                  <a:cubicBezTo>
                    <a:pt x="7438" y="14006"/>
                    <a:pt x="7579" y="13643"/>
                    <a:pt x="7579" y="13193"/>
                  </a:cubicBezTo>
                  <a:lnTo>
                    <a:pt x="7579" y="12868"/>
                  </a:lnTo>
                  <a:lnTo>
                    <a:pt x="15679" y="12868"/>
                  </a:lnTo>
                  <a:lnTo>
                    <a:pt x="15679" y="13193"/>
                  </a:lnTo>
                  <a:cubicBezTo>
                    <a:pt x="15679" y="13643"/>
                    <a:pt x="15818" y="14006"/>
                    <a:pt x="15991" y="14006"/>
                  </a:cubicBezTo>
                  <a:cubicBezTo>
                    <a:pt x="16163" y="14006"/>
                    <a:pt x="16303" y="13643"/>
                    <a:pt x="16303" y="13193"/>
                  </a:cubicBezTo>
                  <a:lnTo>
                    <a:pt x="16303" y="12868"/>
                  </a:lnTo>
                  <a:lnTo>
                    <a:pt x="17901" y="12868"/>
                  </a:lnTo>
                  <a:cubicBezTo>
                    <a:pt x="17966" y="12868"/>
                    <a:pt x="18021" y="13011"/>
                    <a:pt x="18021" y="13180"/>
                  </a:cubicBezTo>
                  <a:lnTo>
                    <a:pt x="18021" y="16287"/>
                  </a:lnTo>
                  <a:cubicBezTo>
                    <a:pt x="18021" y="16456"/>
                    <a:pt x="17966" y="16594"/>
                    <a:pt x="17901" y="16594"/>
                  </a:cubicBezTo>
                  <a:lnTo>
                    <a:pt x="17810" y="16594"/>
                  </a:lnTo>
                  <a:cubicBezTo>
                    <a:pt x="17746" y="16594"/>
                    <a:pt x="17691" y="16738"/>
                    <a:pt x="17691" y="16906"/>
                  </a:cubicBezTo>
                  <a:lnTo>
                    <a:pt x="17691" y="18717"/>
                  </a:lnTo>
                  <a:cubicBezTo>
                    <a:pt x="17691" y="18886"/>
                    <a:pt x="17746" y="19029"/>
                    <a:pt x="17810" y="19029"/>
                  </a:cubicBezTo>
                  <a:lnTo>
                    <a:pt x="18618" y="19029"/>
                  </a:lnTo>
                  <a:cubicBezTo>
                    <a:pt x="18682" y="19029"/>
                    <a:pt x="18736" y="18886"/>
                    <a:pt x="18736" y="18717"/>
                  </a:cubicBezTo>
                  <a:lnTo>
                    <a:pt x="18736" y="17649"/>
                  </a:lnTo>
                  <a:cubicBezTo>
                    <a:pt x="18736" y="17480"/>
                    <a:pt x="18790" y="17342"/>
                    <a:pt x="18855" y="17342"/>
                  </a:cubicBezTo>
                  <a:lnTo>
                    <a:pt x="19237" y="17342"/>
                  </a:lnTo>
                  <a:cubicBezTo>
                    <a:pt x="19301" y="17342"/>
                    <a:pt x="19355" y="17480"/>
                    <a:pt x="19355" y="17649"/>
                  </a:cubicBezTo>
                  <a:lnTo>
                    <a:pt x="19355" y="18717"/>
                  </a:lnTo>
                  <a:cubicBezTo>
                    <a:pt x="19355" y="18886"/>
                    <a:pt x="19409" y="19029"/>
                    <a:pt x="19474" y="19029"/>
                  </a:cubicBezTo>
                  <a:lnTo>
                    <a:pt x="20281" y="19029"/>
                  </a:lnTo>
                  <a:cubicBezTo>
                    <a:pt x="20346" y="19029"/>
                    <a:pt x="20399" y="18886"/>
                    <a:pt x="20399" y="18717"/>
                  </a:cubicBezTo>
                  <a:lnTo>
                    <a:pt x="20399" y="16906"/>
                  </a:lnTo>
                  <a:cubicBezTo>
                    <a:pt x="20399" y="16738"/>
                    <a:pt x="20346" y="16594"/>
                    <a:pt x="20281" y="16594"/>
                  </a:cubicBezTo>
                  <a:lnTo>
                    <a:pt x="20189" y="16594"/>
                  </a:lnTo>
                  <a:cubicBezTo>
                    <a:pt x="20124" y="16594"/>
                    <a:pt x="20071" y="16456"/>
                    <a:pt x="20071" y="16287"/>
                  </a:cubicBezTo>
                  <a:lnTo>
                    <a:pt x="20071" y="13180"/>
                  </a:lnTo>
                  <a:cubicBezTo>
                    <a:pt x="20071" y="13011"/>
                    <a:pt x="20124" y="12868"/>
                    <a:pt x="20189" y="12868"/>
                  </a:cubicBezTo>
                  <a:lnTo>
                    <a:pt x="21324" y="12868"/>
                  </a:lnTo>
                  <a:cubicBezTo>
                    <a:pt x="21475" y="12868"/>
                    <a:pt x="21600" y="12545"/>
                    <a:pt x="21600" y="12151"/>
                  </a:cubicBezTo>
                  <a:lnTo>
                    <a:pt x="21600" y="9453"/>
                  </a:lnTo>
                  <a:cubicBezTo>
                    <a:pt x="21589" y="9059"/>
                    <a:pt x="21465" y="8732"/>
                    <a:pt x="21314" y="8732"/>
                  </a:cubicBezTo>
                  <a:lnTo>
                    <a:pt x="16303" y="8732"/>
                  </a:lnTo>
                  <a:lnTo>
                    <a:pt x="16303" y="8411"/>
                  </a:lnTo>
                  <a:cubicBezTo>
                    <a:pt x="16303" y="7961"/>
                    <a:pt x="16163" y="7594"/>
                    <a:pt x="15991" y="7594"/>
                  </a:cubicBezTo>
                  <a:cubicBezTo>
                    <a:pt x="15818" y="7594"/>
                    <a:pt x="15679" y="7961"/>
                    <a:pt x="15679" y="8411"/>
                  </a:cubicBezTo>
                  <a:lnTo>
                    <a:pt x="15679" y="8732"/>
                  </a:lnTo>
                  <a:lnTo>
                    <a:pt x="7579" y="8732"/>
                  </a:lnTo>
                  <a:lnTo>
                    <a:pt x="7579" y="8411"/>
                  </a:lnTo>
                  <a:cubicBezTo>
                    <a:pt x="7579" y="7961"/>
                    <a:pt x="7438" y="7594"/>
                    <a:pt x="7266" y="7594"/>
                  </a:cubicBezTo>
                  <a:cubicBezTo>
                    <a:pt x="7094" y="7594"/>
                    <a:pt x="6953" y="7961"/>
                    <a:pt x="6953" y="8411"/>
                  </a:cubicBezTo>
                  <a:lnTo>
                    <a:pt x="6953" y="8732"/>
                  </a:lnTo>
                  <a:lnTo>
                    <a:pt x="6346" y="8732"/>
                  </a:lnTo>
                  <a:cubicBezTo>
                    <a:pt x="6174" y="8732"/>
                    <a:pt x="6017" y="8409"/>
                    <a:pt x="5984" y="7959"/>
                  </a:cubicBezTo>
                  <a:cubicBezTo>
                    <a:pt x="5635" y="3374"/>
                    <a:pt x="4451" y="0"/>
                    <a:pt x="3046" y="0"/>
                  </a:cubicBezTo>
                  <a:close/>
                  <a:moveTo>
                    <a:pt x="3041" y="3054"/>
                  </a:moveTo>
                  <a:cubicBezTo>
                    <a:pt x="3843" y="3054"/>
                    <a:pt x="4494" y="5062"/>
                    <a:pt x="4494" y="7537"/>
                  </a:cubicBezTo>
                  <a:cubicBezTo>
                    <a:pt x="4494" y="8521"/>
                    <a:pt x="4392" y="9438"/>
                    <a:pt x="4220" y="10169"/>
                  </a:cubicBezTo>
                  <a:cubicBezTo>
                    <a:pt x="4129" y="10549"/>
                    <a:pt x="4129" y="11054"/>
                    <a:pt x="4220" y="11448"/>
                  </a:cubicBezTo>
                  <a:cubicBezTo>
                    <a:pt x="4392" y="12194"/>
                    <a:pt x="4494" y="13092"/>
                    <a:pt x="4494" y="14076"/>
                  </a:cubicBezTo>
                  <a:cubicBezTo>
                    <a:pt x="4494" y="16551"/>
                    <a:pt x="3843" y="18563"/>
                    <a:pt x="3041" y="18563"/>
                  </a:cubicBezTo>
                  <a:cubicBezTo>
                    <a:pt x="2239" y="18563"/>
                    <a:pt x="1588" y="16551"/>
                    <a:pt x="1588" y="14076"/>
                  </a:cubicBezTo>
                  <a:cubicBezTo>
                    <a:pt x="1588" y="13092"/>
                    <a:pt x="1690" y="12179"/>
                    <a:pt x="1862" y="11448"/>
                  </a:cubicBezTo>
                  <a:cubicBezTo>
                    <a:pt x="1953" y="11054"/>
                    <a:pt x="1953" y="10563"/>
                    <a:pt x="1862" y="10169"/>
                  </a:cubicBezTo>
                  <a:cubicBezTo>
                    <a:pt x="1690" y="9424"/>
                    <a:pt x="1588" y="8521"/>
                    <a:pt x="1588" y="7537"/>
                  </a:cubicBezTo>
                  <a:cubicBezTo>
                    <a:pt x="1588" y="5062"/>
                    <a:pt x="2239" y="3054"/>
                    <a:pt x="3041" y="3054"/>
                  </a:cubicBezTo>
                  <a:close/>
                </a:path>
              </a:pathLst>
            </a:custGeom>
            <a:solidFill>
              <a:schemeClr val="accent1">
                <a:lumOff val="23725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</p:grpSp>
      <p:grpSp>
        <p:nvGrpSpPr>
          <p:cNvPr id="559" name="Group"/>
          <p:cNvGrpSpPr/>
          <p:nvPr/>
        </p:nvGrpSpPr>
        <p:grpSpPr>
          <a:xfrm>
            <a:off x="815167" y="2747595"/>
            <a:ext cx="1544867" cy="1270001"/>
            <a:chOff x="0" y="0"/>
            <a:chExt cx="1544866" cy="1270000"/>
          </a:xfrm>
        </p:grpSpPr>
        <p:sp>
          <p:nvSpPr>
            <p:cNvPr id="557" name="Trade Secret Protection…"/>
            <p:cNvSpPr/>
            <p:nvPr/>
          </p:nvSpPr>
          <p:spPr>
            <a:xfrm>
              <a:off x="274866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>
                <a:defRPr sz="2000">
                  <a:solidFill>
                    <a:schemeClr val="accent6">
                      <a:satOff val="-35873"/>
                      <a:lumOff val="-12431"/>
                    </a:schemeClr>
                  </a:solidFill>
                  <a:latin typeface="Avenir Heavy"/>
                  <a:ea typeface="Avenir Heavy"/>
                  <a:cs typeface="Avenir Heavy"/>
                  <a:sym typeface="Avenir Heavy"/>
                </a:defRPr>
              </a:pPr>
              <a:r>
                <a:t>Trade Secret Protection</a:t>
              </a:r>
            </a:p>
            <a:p>
              <a:pPr>
                <a:defRPr sz="1200">
                  <a:solidFill>
                    <a:srgbClr val="535353"/>
                  </a:solidFill>
                  <a:latin typeface="Avenir Book Oblique"/>
                  <a:ea typeface="Avenir Book Oblique"/>
                  <a:cs typeface="Avenir Book Oblique"/>
                  <a:sym typeface="Avenir Book Oblique"/>
                </a:defRPr>
              </a:pPr>
              <a:r>
                <a:t>Blind network trends about providers</a:t>
              </a:r>
            </a:p>
          </p:txBody>
        </p:sp>
        <p:sp>
          <p:nvSpPr>
            <p:cNvPr id="558" name="Chart Document"/>
            <p:cNvSpPr/>
            <p:nvPr/>
          </p:nvSpPr>
          <p:spPr>
            <a:xfrm>
              <a:off x="0" y="121929"/>
              <a:ext cx="174552" cy="2260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213" y="0"/>
                  </a:moveTo>
                  <a:cubicBezTo>
                    <a:pt x="96" y="0"/>
                    <a:pt x="0" y="72"/>
                    <a:pt x="0" y="162"/>
                  </a:cubicBezTo>
                  <a:lnTo>
                    <a:pt x="0" y="21438"/>
                  </a:lnTo>
                  <a:cubicBezTo>
                    <a:pt x="0" y="21528"/>
                    <a:pt x="96" y="21600"/>
                    <a:pt x="213" y="21600"/>
                  </a:cubicBezTo>
                  <a:lnTo>
                    <a:pt x="21387" y="21600"/>
                  </a:lnTo>
                  <a:cubicBezTo>
                    <a:pt x="21503" y="21600"/>
                    <a:pt x="21599" y="21528"/>
                    <a:pt x="21599" y="21438"/>
                  </a:cubicBezTo>
                  <a:lnTo>
                    <a:pt x="21599" y="5895"/>
                  </a:lnTo>
                  <a:cubicBezTo>
                    <a:pt x="21600" y="5863"/>
                    <a:pt x="21565" y="5837"/>
                    <a:pt x="21524" y="5837"/>
                  </a:cubicBezTo>
                  <a:lnTo>
                    <a:pt x="14256" y="5837"/>
                  </a:lnTo>
                  <a:cubicBezTo>
                    <a:pt x="14139" y="5837"/>
                    <a:pt x="14043" y="5765"/>
                    <a:pt x="14043" y="5674"/>
                  </a:cubicBezTo>
                  <a:lnTo>
                    <a:pt x="14043" y="58"/>
                  </a:lnTo>
                  <a:cubicBezTo>
                    <a:pt x="14043" y="26"/>
                    <a:pt x="14009" y="0"/>
                    <a:pt x="13968" y="0"/>
                  </a:cubicBezTo>
                  <a:lnTo>
                    <a:pt x="213" y="0"/>
                  </a:lnTo>
                  <a:close/>
                  <a:moveTo>
                    <a:pt x="15017" y="86"/>
                  </a:moveTo>
                  <a:cubicBezTo>
                    <a:pt x="14991" y="94"/>
                    <a:pt x="14972" y="114"/>
                    <a:pt x="14972" y="140"/>
                  </a:cubicBezTo>
                  <a:lnTo>
                    <a:pt x="14972" y="4958"/>
                  </a:lnTo>
                  <a:cubicBezTo>
                    <a:pt x="14972" y="5048"/>
                    <a:pt x="15067" y="5120"/>
                    <a:pt x="15184" y="5120"/>
                  </a:cubicBezTo>
                  <a:lnTo>
                    <a:pt x="21418" y="5120"/>
                  </a:lnTo>
                  <a:cubicBezTo>
                    <a:pt x="21485" y="5120"/>
                    <a:pt x="21518" y="5058"/>
                    <a:pt x="21471" y="5021"/>
                  </a:cubicBezTo>
                  <a:lnTo>
                    <a:pt x="15100" y="99"/>
                  </a:lnTo>
                  <a:cubicBezTo>
                    <a:pt x="15076" y="81"/>
                    <a:pt x="15044" y="78"/>
                    <a:pt x="15017" y="86"/>
                  </a:cubicBezTo>
                  <a:close/>
                  <a:moveTo>
                    <a:pt x="9656" y="7345"/>
                  </a:moveTo>
                  <a:lnTo>
                    <a:pt x="11938" y="7345"/>
                  </a:lnTo>
                  <a:cubicBezTo>
                    <a:pt x="11983" y="7345"/>
                    <a:pt x="12018" y="7374"/>
                    <a:pt x="12018" y="7408"/>
                  </a:cubicBezTo>
                  <a:lnTo>
                    <a:pt x="12018" y="15086"/>
                  </a:lnTo>
                  <a:cubicBezTo>
                    <a:pt x="12018" y="15120"/>
                    <a:pt x="11983" y="15149"/>
                    <a:pt x="11938" y="15149"/>
                  </a:cubicBezTo>
                  <a:lnTo>
                    <a:pt x="9656" y="15149"/>
                  </a:lnTo>
                  <a:cubicBezTo>
                    <a:pt x="9611" y="15149"/>
                    <a:pt x="9574" y="15120"/>
                    <a:pt x="9574" y="15086"/>
                  </a:cubicBezTo>
                  <a:lnTo>
                    <a:pt x="9574" y="7408"/>
                  </a:lnTo>
                  <a:cubicBezTo>
                    <a:pt x="9574" y="7374"/>
                    <a:pt x="9611" y="7345"/>
                    <a:pt x="9656" y="7345"/>
                  </a:cubicBezTo>
                  <a:close/>
                  <a:moveTo>
                    <a:pt x="13164" y="9590"/>
                  </a:moveTo>
                  <a:lnTo>
                    <a:pt x="15445" y="9590"/>
                  </a:lnTo>
                  <a:cubicBezTo>
                    <a:pt x="15490" y="9590"/>
                    <a:pt x="15527" y="9617"/>
                    <a:pt x="15527" y="9652"/>
                  </a:cubicBezTo>
                  <a:lnTo>
                    <a:pt x="15527" y="15088"/>
                  </a:lnTo>
                  <a:cubicBezTo>
                    <a:pt x="15527" y="15122"/>
                    <a:pt x="15490" y="15149"/>
                    <a:pt x="15445" y="15149"/>
                  </a:cubicBezTo>
                  <a:lnTo>
                    <a:pt x="13164" y="15149"/>
                  </a:lnTo>
                  <a:cubicBezTo>
                    <a:pt x="13119" y="15149"/>
                    <a:pt x="13084" y="15122"/>
                    <a:pt x="13084" y="15088"/>
                  </a:cubicBezTo>
                  <a:lnTo>
                    <a:pt x="13084" y="9652"/>
                  </a:lnTo>
                  <a:cubicBezTo>
                    <a:pt x="13084" y="9617"/>
                    <a:pt x="13119" y="9590"/>
                    <a:pt x="13164" y="9590"/>
                  </a:cubicBezTo>
                  <a:close/>
                  <a:moveTo>
                    <a:pt x="6147" y="11440"/>
                  </a:moveTo>
                  <a:lnTo>
                    <a:pt x="8428" y="11440"/>
                  </a:lnTo>
                  <a:cubicBezTo>
                    <a:pt x="8473" y="11440"/>
                    <a:pt x="8511" y="11467"/>
                    <a:pt x="8511" y="11502"/>
                  </a:cubicBezTo>
                  <a:lnTo>
                    <a:pt x="8511" y="15086"/>
                  </a:lnTo>
                  <a:cubicBezTo>
                    <a:pt x="8511" y="15120"/>
                    <a:pt x="8473" y="15149"/>
                    <a:pt x="8428" y="15149"/>
                  </a:cubicBezTo>
                  <a:lnTo>
                    <a:pt x="6147" y="15149"/>
                  </a:lnTo>
                  <a:cubicBezTo>
                    <a:pt x="6102" y="15149"/>
                    <a:pt x="6067" y="15120"/>
                    <a:pt x="6067" y="15086"/>
                  </a:cubicBezTo>
                  <a:lnTo>
                    <a:pt x="6067" y="11502"/>
                  </a:lnTo>
                  <a:cubicBezTo>
                    <a:pt x="6067" y="11467"/>
                    <a:pt x="6102" y="11440"/>
                    <a:pt x="6147" y="11440"/>
                  </a:cubicBezTo>
                  <a:close/>
                  <a:moveTo>
                    <a:pt x="3933" y="15866"/>
                  </a:moveTo>
                  <a:lnTo>
                    <a:pt x="17662" y="15866"/>
                  </a:lnTo>
                  <a:cubicBezTo>
                    <a:pt x="17707" y="15866"/>
                    <a:pt x="17742" y="15895"/>
                    <a:pt x="17742" y="15929"/>
                  </a:cubicBezTo>
                  <a:lnTo>
                    <a:pt x="17746" y="16878"/>
                  </a:lnTo>
                  <a:cubicBezTo>
                    <a:pt x="17746" y="16913"/>
                    <a:pt x="17709" y="16941"/>
                    <a:pt x="17664" y="16941"/>
                  </a:cubicBezTo>
                  <a:lnTo>
                    <a:pt x="3935" y="16941"/>
                  </a:lnTo>
                  <a:cubicBezTo>
                    <a:pt x="3890" y="16941"/>
                    <a:pt x="3853" y="16912"/>
                    <a:pt x="3853" y="16878"/>
                  </a:cubicBezTo>
                  <a:lnTo>
                    <a:pt x="3850" y="15929"/>
                  </a:lnTo>
                  <a:cubicBezTo>
                    <a:pt x="3850" y="15895"/>
                    <a:pt x="3888" y="15866"/>
                    <a:pt x="3933" y="15866"/>
                  </a:cubicBezTo>
                  <a:close/>
                </a:path>
              </a:pathLst>
            </a:custGeom>
            <a:solidFill>
              <a:schemeClr val="accent6">
                <a:lumOff val="18921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</p:grpSp>
      <p:grpSp>
        <p:nvGrpSpPr>
          <p:cNvPr id="562" name="Group"/>
          <p:cNvGrpSpPr/>
          <p:nvPr/>
        </p:nvGrpSpPr>
        <p:grpSpPr>
          <a:xfrm>
            <a:off x="2476376" y="3822757"/>
            <a:ext cx="1589235" cy="1270001"/>
            <a:chOff x="0" y="0"/>
            <a:chExt cx="1589234" cy="1270000"/>
          </a:xfrm>
        </p:grpSpPr>
        <p:sp>
          <p:nvSpPr>
            <p:cNvPr id="560" name="Record Accountability…"/>
            <p:cNvSpPr/>
            <p:nvPr/>
          </p:nvSpPr>
          <p:spPr>
            <a:xfrm>
              <a:off x="319234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0" tIns="0" rIns="0" bIns="0" numCol="1" anchor="t">
              <a:spAutoFit/>
            </a:bodyPr>
            <a:lstStyle/>
            <a:p>
              <a:pPr>
                <a:defRPr sz="2000">
                  <a:solidFill>
                    <a:schemeClr val="accent4"/>
                  </a:solidFill>
                  <a:latin typeface="Avenir Book"/>
                  <a:ea typeface="Avenir Book"/>
                  <a:cs typeface="Avenir Book"/>
                  <a:sym typeface="Avenir Book"/>
                </a:defRPr>
              </a:pPr>
              <a:r>
                <a:rPr>
                  <a:latin typeface="Avenir Heavy"/>
                  <a:ea typeface="Avenir Heavy"/>
                  <a:cs typeface="Avenir Heavy"/>
                  <a:sym typeface="Avenir Heavy"/>
                </a:rPr>
                <a:t>Record Accountability</a:t>
              </a:r>
            </a:p>
            <a:p>
              <a:pPr>
                <a:defRPr sz="1200">
                  <a:solidFill>
                    <a:srgbClr val="535353"/>
                  </a:solidFill>
                  <a:latin typeface="Avenir Book Oblique"/>
                  <a:ea typeface="Avenir Book Oblique"/>
                  <a:cs typeface="Avenir Book Oblique"/>
                  <a:sym typeface="Avenir Book Oblique"/>
                </a:defRPr>
              </a:pPr>
              <a:r>
                <a:t>Identify contributors of traceback records</a:t>
              </a:r>
            </a:p>
          </p:txBody>
        </p:sp>
        <p:sp>
          <p:nvSpPr>
            <p:cNvPr id="561" name="Ballot"/>
            <p:cNvSpPr/>
            <p:nvPr/>
          </p:nvSpPr>
          <p:spPr>
            <a:xfrm>
              <a:off x="0" y="101996"/>
              <a:ext cx="199638" cy="265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2342"/>
                  </a:lnTo>
                  <a:lnTo>
                    <a:pt x="18478" y="0"/>
                  </a:lnTo>
                  <a:lnTo>
                    <a:pt x="0" y="0"/>
                  </a:lnTo>
                  <a:close/>
                  <a:moveTo>
                    <a:pt x="2780" y="2106"/>
                  </a:moveTo>
                  <a:lnTo>
                    <a:pt x="15405" y="2106"/>
                  </a:lnTo>
                  <a:lnTo>
                    <a:pt x="15405" y="4225"/>
                  </a:lnTo>
                  <a:lnTo>
                    <a:pt x="2780" y="4225"/>
                  </a:lnTo>
                  <a:lnTo>
                    <a:pt x="2780" y="2106"/>
                  </a:lnTo>
                  <a:close/>
                  <a:moveTo>
                    <a:pt x="17628" y="2106"/>
                  </a:moveTo>
                  <a:cubicBezTo>
                    <a:pt x="18408" y="2106"/>
                    <a:pt x="19040" y="2581"/>
                    <a:pt x="19040" y="3166"/>
                  </a:cubicBezTo>
                  <a:cubicBezTo>
                    <a:pt x="19040" y="3751"/>
                    <a:pt x="18408" y="4225"/>
                    <a:pt x="17628" y="4225"/>
                  </a:cubicBezTo>
                  <a:cubicBezTo>
                    <a:pt x="16849" y="4225"/>
                    <a:pt x="16217" y="3751"/>
                    <a:pt x="16217" y="3166"/>
                  </a:cubicBezTo>
                  <a:cubicBezTo>
                    <a:pt x="16217" y="2581"/>
                    <a:pt x="16849" y="2106"/>
                    <a:pt x="17628" y="2106"/>
                  </a:cubicBezTo>
                  <a:close/>
                  <a:moveTo>
                    <a:pt x="2780" y="5160"/>
                  </a:moveTo>
                  <a:lnTo>
                    <a:pt x="15405" y="5160"/>
                  </a:lnTo>
                  <a:lnTo>
                    <a:pt x="15405" y="7278"/>
                  </a:lnTo>
                  <a:lnTo>
                    <a:pt x="2780" y="7278"/>
                  </a:lnTo>
                  <a:lnTo>
                    <a:pt x="2780" y="5160"/>
                  </a:lnTo>
                  <a:close/>
                  <a:moveTo>
                    <a:pt x="17628" y="5160"/>
                  </a:moveTo>
                  <a:cubicBezTo>
                    <a:pt x="18408" y="5160"/>
                    <a:pt x="19040" y="5635"/>
                    <a:pt x="19040" y="6220"/>
                  </a:cubicBezTo>
                  <a:cubicBezTo>
                    <a:pt x="19040" y="6805"/>
                    <a:pt x="18408" y="7278"/>
                    <a:pt x="17628" y="7278"/>
                  </a:cubicBezTo>
                  <a:cubicBezTo>
                    <a:pt x="16849" y="7278"/>
                    <a:pt x="16217" y="6805"/>
                    <a:pt x="16217" y="6220"/>
                  </a:cubicBezTo>
                  <a:cubicBezTo>
                    <a:pt x="16217" y="5635"/>
                    <a:pt x="16849" y="5160"/>
                    <a:pt x="17628" y="5160"/>
                  </a:cubicBezTo>
                  <a:close/>
                  <a:moveTo>
                    <a:pt x="2780" y="8213"/>
                  </a:moveTo>
                  <a:lnTo>
                    <a:pt x="15405" y="8213"/>
                  </a:lnTo>
                  <a:lnTo>
                    <a:pt x="15405" y="10333"/>
                  </a:lnTo>
                  <a:lnTo>
                    <a:pt x="2780" y="10333"/>
                  </a:lnTo>
                  <a:lnTo>
                    <a:pt x="2780" y="8213"/>
                  </a:lnTo>
                  <a:close/>
                  <a:moveTo>
                    <a:pt x="17628" y="8213"/>
                  </a:moveTo>
                  <a:cubicBezTo>
                    <a:pt x="18408" y="8213"/>
                    <a:pt x="19040" y="8688"/>
                    <a:pt x="19040" y="9273"/>
                  </a:cubicBezTo>
                  <a:cubicBezTo>
                    <a:pt x="19040" y="9858"/>
                    <a:pt x="18408" y="10333"/>
                    <a:pt x="17628" y="10333"/>
                  </a:cubicBezTo>
                  <a:cubicBezTo>
                    <a:pt x="16849" y="10333"/>
                    <a:pt x="16217" y="9858"/>
                    <a:pt x="16217" y="9273"/>
                  </a:cubicBezTo>
                  <a:cubicBezTo>
                    <a:pt x="16217" y="8688"/>
                    <a:pt x="16849" y="8213"/>
                    <a:pt x="17628" y="8213"/>
                  </a:cubicBezTo>
                  <a:close/>
                  <a:moveTo>
                    <a:pt x="18404" y="8667"/>
                  </a:moveTo>
                  <a:cubicBezTo>
                    <a:pt x="18338" y="8670"/>
                    <a:pt x="18273" y="8694"/>
                    <a:pt x="18226" y="8734"/>
                  </a:cubicBezTo>
                  <a:lnTo>
                    <a:pt x="17325" y="9511"/>
                  </a:lnTo>
                  <a:lnTo>
                    <a:pt x="17026" y="9271"/>
                  </a:lnTo>
                  <a:cubicBezTo>
                    <a:pt x="16928" y="9193"/>
                    <a:pt x="16764" y="9189"/>
                    <a:pt x="16660" y="9263"/>
                  </a:cubicBezTo>
                  <a:cubicBezTo>
                    <a:pt x="16555" y="9336"/>
                    <a:pt x="16548" y="9459"/>
                    <a:pt x="16646" y="9538"/>
                  </a:cubicBezTo>
                  <a:lnTo>
                    <a:pt x="17143" y="9934"/>
                  </a:lnTo>
                  <a:cubicBezTo>
                    <a:pt x="17192" y="9974"/>
                    <a:pt x="17260" y="9997"/>
                    <a:pt x="17332" y="9997"/>
                  </a:cubicBezTo>
                  <a:cubicBezTo>
                    <a:pt x="17333" y="9997"/>
                    <a:pt x="17337" y="9997"/>
                    <a:pt x="17338" y="9997"/>
                  </a:cubicBezTo>
                  <a:cubicBezTo>
                    <a:pt x="17412" y="9996"/>
                    <a:pt x="17479" y="9971"/>
                    <a:pt x="17527" y="9929"/>
                  </a:cubicBezTo>
                  <a:lnTo>
                    <a:pt x="18617" y="8989"/>
                  </a:lnTo>
                  <a:cubicBezTo>
                    <a:pt x="18711" y="8908"/>
                    <a:pt x="18701" y="8785"/>
                    <a:pt x="18593" y="8714"/>
                  </a:cubicBezTo>
                  <a:cubicBezTo>
                    <a:pt x="18539" y="8679"/>
                    <a:pt x="18470" y="8664"/>
                    <a:pt x="18404" y="8667"/>
                  </a:cubicBezTo>
                  <a:close/>
                  <a:moveTo>
                    <a:pt x="2780" y="11266"/>
                  </a:moveTo>
                  <a:lnTo>
                    <a:pt x="15405" y="11266"/>
                  </a:lnTo>
                  <a:lnTo>
                    <a:pt x="15405" y="13385"/>
                  </a:lnTo>
                  <a:lnTo>
                    <a:pt x="2780" y="13385"/>
                  </a:lnTo>
                  <a:lnTo>
                    <a:pt x="2780" y="11266"/>
                  </a:lnTo>
                  <a:close/>
                  <a:moveTo>
                    <a:pt x="17628" y="11266"/>
                  </a:moveTo>
                  <a:cubicBezTo>
                    <a:pt x="18408" y="11266"/>
                    <a:pt x="19040" y="11740"/>
                    <a:pt x="19040" y="12326"/>
                  </a:cubicBezTo>
                  <a:cubicBezTo>
                    <a:pt x="19040" y="12911"/>
                    <a:pt x="18408" y="13385"/>
                    <a:pt x="17628" y="13385"/>
                  </a:cubicBezTo>
                  <a:cubicBezTo>
                    <a:pt x="16849" y="13385"/>
                    <a:pt x="16217" y="12911"/>
                    <a:pt x="16217" y="12326"/>
                  </a:cubicBezTo>
                  <a:cubicBezTo>
                    <a:pt x="16217" y="11740"/>
                    <a:pt x="16849" y="11266"/>
                    <a:pt x="17628" y="11266"/>
                  </a:cubicBezTo>
                  <a:close/>
                  <a:moveTo>
                    <a:pt x="2780" y="14320"/>
                  </a:moveTo>
                  <a:lnTo>
                    <a:pt x="15405" y="14320"/>
                  </a:lnTo>
                  <a:lnTo>
                    <a:pt x="15405" y="16440"/>
                  </a:lnTo>
                  <a:lnTo>
                    <a:pt x="2780" y="16440"/>
                  </a:lnTo>
                  <a:lnTo>
                    <a:pt x="2780" y="14320"/>
                  </a:lnTo>
                  <a:close/>
                  <a:moveTo>
                    <a:pt x="17628" y="14320"/>
                  </a:moveTo>
                  <a:cubicBezTo>
                    <a:pt x="18408" y="14320"/>
                    <a:pt x="19040" y="14795"/>
                    <a:pt x="19040" y="15380"/>
                  </a:cubicBezTo>
                  <a:cubicBezTo>
                    <a:pt x="19040" y="15965"/>
                    <a:pt x="18408" y="16440"/>
                    <a:pt x="17628" y="16440"/>
                  </a:cubicBezTo>
                  <a:cubicBezTo>
                    <a:pt x="16849" y="16440"/>
                    <a:pt x="16217" y="15965"/>
                    <a:pt x="16217" y="15380"/>
                  </a:cubicBezTo>
                  <a:cubicBezTo>
                    <a:pt x="16217" y="14795"/>
                    <a:pt x="16849" y="14320"/>
                    <a:pt x="17628" y="14320"/>
                  </a:cubicBezTo>
                  <a:close/>
                  <a:moveTo>
                    <a:pt x="2780" y="17373"/>
                  </a:moveTo>
                  <a:lnTo>
                    <a:pt x="15405" y="17373"/>
                  </a:lnTo>
                  <a:lnTo>
                    <a:pt x="15405" y="19492"/>
                  </a:lnTo>
                  <a:lnTo>
                    <a:pt x="2780" y="19492"/>
                  </a:lnTo>
                  <a:lnTo>
                    <a:pt x="2780" y="17373"/>
                  </a:lnTo>
                  <a:close/>
                  <a:moveTo>
                    <a:pt x="17628" y="17373"/>
                  </a:moveTo>
                  <a:cubicBezTo>
                    <a:pt x="18408" y="17373"/>
                    <a:pt x="19040" y="17847"/>
                    <a:pt x="19040" y="18433"/>
                  </a:cubicBezTo>
                  <a:cubicBezTo>
                    <a:pt x="19040" y="19018"/>
                    <a:pt x="18408" y="19492"/>
                    <a:pt x="17628" y="19492"/>
                  </a:cubicBezTo>
                  <a:cubicBezTo>
                    <a:pt x="16849" y="19492"/>
                    <a:pt x="16217" y="19018"/>
                    <a:pt x="16217" y="18433"/>
                  </a:cubicBezTo>
                  <a:cubicBezTo>
                    <a:pt x="16217" y="17847"/>
                    <a:pt x="16849" y="17373"/>
                    <a:pt x="17628" y="17373"/>
                  </a:cubicBezTo>
                  <a:close/>
                </a:path>
              </a:pathLst>
            </a:custGeom>
            <a:solidFill>
              <a:schemeClr val="accent4">
                <a:lumOff val="24313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>
                <a:defRPr sz="1400"/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mph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12" dur="indefinite" fill="hold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mph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20" dur="indefinite" fill="hold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mph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28" dur="indefinite" fill="hold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mph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 fill="hold"/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30"/>
                                      </p:to>
                                    </p:set>
                                    <p:animEffect filter="image" prLst="opacity: 0.30; ">
                                      <p:cBhvr>
                                        <p:cTn id="36" dur="indefinite" fill="hold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fill="hold" grpId="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0" grpId="1" animBg="1" advAuto="0"/>
      <p:bldP spid="550" grpId="2" animBg="1" advAuto="0"/>
      <p:bldP spid="553" grpId="3" animBg="1" advAuto="0"/>
      <p:bldP spid="553" grpId="4" animBg="1" advAuto="0"/>
      <p:bldP spid="556" grpId="7" animBg="1" advAuto="0"/>
      <p:bldP spid="556" grpId="8" animBg="1" advAuto="0"/>
      <p:bldP spid="559" grpId="5" animBg="1" advAuto="0"/>
      <p:bldP spid="559" grpId="6" animBg="1" advAuto="0"/>
      <p:bldP spid="562" grpId="9" animBg="1" advAuto="0"/>
    </p:bldLst>
  </p:timing>
</p:sld>
</file>

<file path=ppt/theme/theme1.xml><?xml version="1.0" encoding="utf-8"?>
<a:theme xmlns:a="http://schemas.openxmlformats.org/drawingml/2006/main" name="NCStateU-horizontal-left-logo">
  <a:themeElements>
    <a:clrScheme name="NCStateU-horizontal-left-logo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NCStateU-horizontal-left-logo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NCStateU-horizontal-left-lo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CStateU-horizontal-left-logo">
  <a:themeElements>
    <a:clrScheme name="NCStateU-horizontal-left-logo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NCStateU-horizontal-left-logo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NCStateU-horizontal-left-log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1790</Words>
  <Application>Microsoft Macintosh PowerPoint</Application>
  <PresentationFormat>On-screen Show (16:9)</PresentationFormat>
  <Paragraphs>443</Paragraphs>
  <Slides>25</Slides>
  <Notes>3</Notes>
  <HiddenSlides>13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Arial Black</vt:lpstr>
      <vt:lpstr>Avenir Book</vt:lpstr>
      <vt:lpstr>Avenir Heavy</vt:lpstr>
      <vt:lpstr>Calibri</vt:lpstr>
      <vt:lpstr>Cambria Math</vt:lpstr>
      <vt:lpstr>Georgia</vt:lpstr>
      <vt:lpstr>Monaco</vt:lpstr>
      <vt:lpstr>Times New Roman</vt:lpstr>
      <vt:lpstr>NCStateU-horizontal-left-logo</vt:lpstr>
      <vt:lpstr>Jäger: Automated Telephone Call Traceback</vt:lpstr>
      <vt:lpstr>Illegal Calling: A Growing Threat</vt:lpstr>
      <vt:lpstr>Regulatory Resources Can't Keep Up With Abuse</vt:lpstr>
      <vt:lpstr>Call Routing In Telephony</vt:lpstr>
      <vt:lpstr>The Traceback Process</vt:lpstr>
      <vt:lpstr>Jäger Automates Traceback</vt:lpstr>
      <vt:lpstr>Jäger’s Overview</vt:lpstr>
      <vt:lpstr>Jäger in Partial Deployment</vt:lpstr>
      <vt:lpstr>Jäger’s Security Properties</vt:lpstr>
      <vt:lpstr>Secure Automation for Traceback</vt:lpstr>
      <vt:lpstr>Results</vt:lpstr>
      <vt:lpstr>Key Takeaways</vt:lpstr>
      <vt:lpstr>Security Concerns with Naive Solution</vt:lpstr>
      <vt:lpstr>Methods</vt:lpstr>
      <vt:lpstr>Security Requirements</vt:lpstr>
      <vt:lpstr>Towards Confidentiality</vt:lpstr>
      <vt:lpstr>Towards Privacy</vt:lpstr>
      <vt:lpstr>Towards Privacy - OPRF</vt:lpstr>
      <vt:lpstr>Security Requirements</vt:lpstr>
      <vt:lpstr>Towards Trace Authorization</vt:lpstr>
      <vt:lpstr>Towards Trace Authorization</vt:lpstr>
      <vt:lpstr>Security Requirements</vt:lpstr>
      <vt:lpstr>Towards Trade Secret Protection</vt:lpstr>
      <vt:lpstr>Towards Trade Secret Protection</vt:lpstr>
      <vt:lpstr>System Architecture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David L. Adei</cp:lastModifiedBy>
  <cp:revision>13</cp:revision>
  <dcterms:modified xsi:type="dcterms:W3CDTF">2024-10-13T16:26:19Z</dcterms:modified>
</cp:coreProperties>
</file>